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90" r:id="rId2"/>
    <p:sldId id="303" r:id="rId3"/>
    <p:sldId id="281" r:id="rId4"/>
    <p:sldId id="332" r:id="rId5"/>
    <p:sldId id="304" r:id="rId6"/>
    <p:sldId id="307" r:id="rId7"/>
    <p:sldId id="308" r:id="rId8"/>
    <p:sldId id="309" r:id="rId9"/>
    <p:sldId id="310" r:id="rId10"/>
    <p:sldId id="312" r:id="rId11"/>
    <p:sldId id="314" r:id="rId12"/>
    <p:sldId id="315" r:id="rId13"/>
    <p:sldId id="316" r:id="rId14"/>
    <p:sldId id="317" r:id="rId15"/>
    <p:sldId id="318" r:id="rId16"/>
    <p:sldId id="319" r:id="rId17"/>
    <p:sldId id="320" r:id="rId18"/>
    <p:sldId id="322" r:id="rId19"/>
    <p:sldId id="323" r:id="rId20"/>
    <p:sldId id="329" r:id="rId21"/>
    <p:sldId id="324" r:id="rId22"/>
    <p:sldId id="325" r:id="rId23"/>
    <p:sldId id="326" r:id="rId24"/>
    <p:sldId id="327" r:id="rId25"/>
    <p:sldId id="328" r:id="rId26"/>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2"/>
    <p:restoredTop sz="84014"/>
  </p:normalViewPr>
  <p:slideViewPr>
    <p:cSldViewPr snapToGrid="0">
      <p:cViewPr varScale="1">
        <p:scale>
          <a:sx n="102" d="100"/>
          <a:sy n="102" d="100"/>
        </p:scale>
        <p:origin x="8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DCEF4-C2B6-9A45-B22C-FABDBA2E1C7F}" type="datetimeFigureOut">
              <a:rPr lang="sl-SI" smtClean="0"/>
              <a:t>15. 5. 25</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C7857-D631-C24A-97B8-B0400E2CCDD4}" type="slidenum">
              <a:rPr lang="sl-SI" smtClean="0"/>
              <a:t>‹#›</a:t>
            </a:fld>
            <a:endParaRPr lang="sl-SI"/>
          </a:p>
        </p:txBody>
      </p:sp>
    </p:spTree>
    <p:extLst>
      <p:ext uri="{BB962C8B-B14F-4D97-AF65-F5344CB8AC3E}">
        <p14:creationId xmlns:p14="http://schemas.microsoft.com/office/powerpoint/2010/main" val="290646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Neue" panose="02000503000000020004" pitchFamily="2" charset="0"/>
              </a:rPr>
              <a:t>Hello, and thank you for this opportunity. We are excited to present our work on optimizing Sparse Matrix-Vector Multiplication, or </a:t>
            </a:r>
            <a:r>
              <a:rPr lang="en-GB" dirty="0" err="1">
                <a:effectLst/>
                <a:latin typeface="Helvetica Neue" panose="02000503000000020004" pitchFamily="2" charset="0"/>
              </a:rPr>
              <a:t>SpMV</a:t>
            </a:r>
            <a:r>
              <a:rPr lang="en-GB" dirty="0">
                <a:effectLst/>
                <a:latin typeface="Helvetica Neue" panose="02000503000000020004" pitchFamily="2" charset="0"/>
              </a:rPr>
              <a:t>, on the EPAC architecture – a major milestone in Europe's pursuit of processor independence.” </a:t>
            </a:r>
          </a:p>
          <a:p>
            <a:endParaRPr lang="sl-SI" dirty="0"/>
          </a:p>
        </p:txBody>
      </p:sp>
      <p:sp>
        <p:nvSpPr>
          <p:cNvPr id="4" name="Slide Number Placeholder 3"/>
          <p:cNvSpPr>
            <a:spLocks noGrp="1"/>
          </p:cNvSpPr>
          <p:nvPr>
            <p:ph type="sldNum" sz="quarter" idx="5"/>
          </p:nvPr>
        </p:nvSpPr>
        <p:spPr/>
        <p:txBody>
          <a:bodyPr/>
          <a:lstStyle/>
          <a:p>
            <a:fld id="{616C7857-D631-C24A-97B8-B0400E2CCDD4}" type="slidenum">
              <a:rPr lang="sl-SI" smtClean="0"/>
              <a:t>1</a:t>
            </a:fld>
            <a:endParaRPr lang="sl-SI"/>
          </a:p>
        </p:txBody>
      </p:sp>
    </p:spTree>
    <p:extLst>
      <p:ext uri="{BB962C8B-B14F-4D97-AF65-F5344CB8AC3E}">
        <p14:creationId xmlns:p14="http://schemas.microsoft.com/office/powerpoint/2010/main" val="3442717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This is however one approach. On the other side, we explore also vector permuatiation function that involve communication between lanes in vector processor. The idea is simple, we load the vector without gather operation, thus relieving it from irregular access in memory and let the VPU to reshuffle elements. </a:t>
            </a:r>
          </a:p>
        </p:txBody>
      </p:sp>
      <p:sp>
        <p:nvSpPr>
          <p:cNvPr id="4" name="Slide Number Placeholder 3"/>
          <p:cNvSpPr>
            <a:spLocks noGrp="1"/>
          </p:cNvSpPr>
          <p:nvPr>
            <p:ph type="sldNum" sz="quarter" idx="5"/>
          </p:nvPr>
        </p:nvSpPr>
        <p:spPr/>
        <p:txBody>
          <a:bodyPr/>
          <a:lstStyle/>
          <a:p>
            <a:fld id="{616C7857-D631-C24A-97B8-B0400E2CCDD4}" type="slidenum">
              <a:rPr lang="sl-SI" smtClean="0"/>
              <a:t>10</a:t>
            </a:fld>
            <a:endParaRPr lang="sl-SI"/>
          </a:p>
        </p:txBody>
      </p:sp>
    </p:spTree>
    <p:extLst>
      <p:ext uri="{BB962C8B-B14F-4D97-AF65-F5344CB8AC3E}">
        <p14:creationId xmlns:p14="http://schemas.microsoft.com/office/powerpoint/2010/main" val="1781654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We experimented with couple of matrix. The first is DWT_512 which is presented on the left (the black part are non zero elements). As we can see the speed up is smaller than 1, meaning that vectorized version underperforms, both of them. </a:t>
            </a:r>
          </a:p>
        </p:txBody>
      </p:sp>
      <p:sp>
        <p:nvSpPr>
          <p:cNvPr id="4" name="Slide Number Placeholder 3"/>
          <p:cNvSpPr>
            <a:spLocks noGrp="1"/>
          </p:cNvSpPr>
          <p:nvPr>
            <p:ph type="sldNum" sz="quarter" idx="5"/>
          </p:nvPr>
        </p:nvSpPr>
        <p:spPr/>
        <p:txBody>
          <a:bodyPr/>
          <a:lstStyle/>
          <a:p>
            <a:fld id="{616C7857-D631-C24A-97B8-B0400E2CCDD4}" type="slidenum">
              <a:rPr lang="sl-SI" smtClean="0"/>
              <a:t>11</a:t>
            </a:fld>
            <a:endParaRPr lang="sl-SI"/>
          </a:p>
        </p:txBody>
      </p:sp>
    </p:spTree>
    <p:extLst>
      <p:ext uri="{BB962C8B-B14F-4D97-AF65-F5344CB8AC3E}">
        <p14:creationId xmlns:p14="http://schemas.microsoft.com/office/powerpoint/2010/main" val="269955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The simmilar thing for scircuit matrix </a:t>
            </a:r>
          </a:p>
        </p:txBody>
      </p:sp>
      <p:sp>
        <p:nvSpPr>
          <p:cNvPr id="4" name="Slide Number Placeholder 3"/>
          <p:cNvSpPr>
            <a:spLocks noGrp="1"/>
          </p:cNvSpPr>
          <p:nvPr>
            <p:ph type="sldNum" sz="quarter" idx="5"/>
          </p:nvPr>
        </p:nvSpPr>
        <p:spPr/>
        <p:txBody>
          <a:bodyPr/>
          <a:lstStyle/>
          <a:p>
            <a:fld id="{616C7857-D631-C24A-97B8-B0400E2CCDD4}" type="slidenum">
              <a:rPr lang="sl-SI" smtClean="0"/>
              <a:t>12</a:t>
            </a:fld>
            <a:endParaRPr lang="sl-SI"/>
          </a:p>
        </p:txBody>
      </p:sp>
    </p:spTree>
    <p:extLst>
      <p:ext uri="{BB962C8B-B14F-4D97-AF65-F5344CB8AC3E}">
        <p14:creationId xmlns:p14="http://schemas.microsoft.com/office/powerpoint/2010/main" val="293613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and for cop_20KA matrix. We attribute this to the masked reduction as the reduction operation in VPU requires the traffice on the NOC that connects vector lanes. </a:t>
            </a:r>
          </a:p>
        </p:txBody>
      </p:sp>
      <p:sp>
        <p:nvSpPr>
          <p:cNvPr id="4" name="Slide Number Placeholder 3"/>
          <p:cNvSpPr>
            <a:spLocks noGrp="1"/>
          </p:cNvSpPr>
          <p:nvPr>
            <p:ph type="sldNum" sz="quarter" idx="5"/>
          </p:nvPr>
        </p:nvSpPr>
        <p:spPr/>
        <p:txBody>
          <a:bodyPr/>
          <a:lstStyle/>
          <a:p>
            <a:fld id="{616C7857-D631-C24A-97B8-B0400E2CCDD4}" type="slidenum">
              <a:rPr lang="sl-SI" smtClean="0"/>
              <a:t>13</a:t>
            </a:fld>
            <a:endParaRPr lang="sl-SI"/>
          </a:p>
        </p:txBody>
      </p:sp>
    </p:spTree>
    <p:extLst>
      <p:ext uri="{BB962C8B-B14F-4D97-AF65-F5344CB8AC3E}">
        <p14:creationId xmlns:p14="http://schemas.microsoft.com/office/powerpoint/2010/main" val="26140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Now more advanced format and more suitable for parallel architectures is ELL, which retains some zero elements however is more compute friendly. </a:t>
            </a:r>
          </a:p>
        </p:txBody>
      </p:sp>
      <p:sp>
        <p:nvSpPr>
          <p:cNvPr id="4" name="Slide Number Placeholder 3"/>
          <p:cNvSpPr>
            <a:spLocks noGrp="1"/>
          </p:cNvSpPr>
          <p:nvPr>
            <p:ph type="sldNum" sz="quarter" idx="5"/>
          </p:nvPr>
        </p:nvSpPr>
        <p:spPr/>
        <p:txBody>
          <a:bodyPr/>
          <a:lstStyle/>
          <a:p>
            <a:fld id="{616C7857-D631-C24A-97B8-B0400E2CCDD4}" type="slidenum">
              <a:rPr lang="sl-SI" smtClean="0"/>
              <a:t>14</a:t>
            </a:fld>
            <a:endParaRPr lang="sl-SI"/>
          </a:p>
        </p:txBody>
      </p:sp>
    </p:spTree>
    <p:extLst>
      <p:ext uri="{BB962C8B-B14F-4D97-AF65-F5344CB8AC3E}">
        <p14:creationId xmlns:p14="http://schemas.microsoft.com/office/powerpoint/2010/main" val="170450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The nature of ELL format, let us to represetn SpMV as iterative Multiply and ADD, which alleviates the need for vector reduction </a:t>
            </a:r>
          </a:p>
        </p:txBody>
      </p:sp>
      <p:sp>
        <p:nvSpPr>
          <p:cNvPr id="4" name="Slide Number Placeholder 3"/>
          <p:cNvSpPr>
            <a:spLocks noGrp="1"/>
          </p:cNvSpPr>
          <p:nvPr>
            <p:ph type="sldNum" sz="quarter" idx="5"/>
          </p:nvPr>
        </p:nvSpPr>
        <p:spPr/>
        <p:txBody>
          <a:bodyPr/>
          <a:lstStyle/>
          <a:p>
            <a:fld id="{616C7857-D631-C24A-97B8-B0400E2CCDD4}" type="slidenum">
              <a:rPr lang="sl-SI" smtClean="0"/>
              <a:t>15</a:t>
            </a:fld>
            <a:endParaRPr lang="sl-SI"/>
          </a:p>
        </p:txBody>
      </p:sp>
    </p:spTree>
    <p:extLst>
      <p:ext uri="{BB962C8B-B14F-4D97-AF65-F5344CB8AC3E}">
        <p14:creationId xmlns:p14="http://schemas.microsoft.com/office/powerpoint/2010/main" val="472448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We also experiment with the vector permutation as described previous. </a:t>
            </a:r>
          </a:p>
        </p:txBody>
      </p:sp>
      <p:sp>
        <p:nvSpPr>
          <p:cNvPr id="4" name="Slide Number Placeholder 3"/>
          <p:cNvSpPr>
            <a:spLocks noGrp="1"/>
          </p:cNvSpPr>
          <p:nvPr>
            <p:ph type="sldNum" sz="quarter" idx="5"/>
          </p:nvPr>
        </p:nvSpPr>
        <p:spPr/>
        <p:txBody>
          <a:bodyPr/>
          <a:lstStyle/>
          <a:p>
            <a:fld id="{616C7857-D631-C24A-97B8-B0400E2CCDD4}" type="slidenum">
              <a:rPr lang="sl-SI" smtClean="0"/>
              <a:t>19</a:t>
            </a:fld>
            <a:endParaRPr lang="sl-SI"/>
          </a:p>
        </p:txBody>
      </p:sp>
    </p:spTree>
    <p:extLst>
      <p:ext uri="{BB962C8B-B14F-4D97-AF65-F5344CB8AC3E}">
        <p14:creationId xmlns:p14="http://schemas.microsoft.com/office/powerpoint/2010/main" val="25318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The results are now quite better, over 8x impovements in speed over scalar version </a:t>
            </a:r>
          </a:p>
        </p:txBody>
      </p:sp>
      <p:sp>
        <p:nvSpPr>
          <p:cNvPr id="4" name="Slide Number Placeholder 3"/>
          <p:cNvSpPr>
            <a:spLocks noGrp="1"/>
          </p:cNvSpPr>
          <p:nvPr>
            <p:ph type="sldNum" sz="quarter" idx="5"/>
          </p:nvPr>
        </p:nvSpPr>
        <p:spPr/>
        <p:txBody>
          <a:bodyPr/>
          <a:lstStyle/>
          <a:p>
            <a:fld id="{616C7857-D631-C24A-97B8-B0400E2CCDD4}" type="slidenum">
              <a:rPr lang="sl-SI" smtClean="0"/>
              <a:t>21</a:t>
            </a:fld>
            <a:endParaRPr lang="sl-SI"/>
          </a:p>
        </p:txBody>
      </p:sp>
    </p:spTree>
    <p:extLst>
      <p:ext uri="{BB962C8B-B14F-4D97-AF65-F5344CB8AC3E}">
        <p14:creationId xmlns:p14="http://schemas.microsoft.com/office/powerpoint/2010/main" val="3503201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We even see now how for different matrices the vector permuation can give better performance. </a:t>
            </a:r>
          </a:p>
        </p:txBody>
      </p:sp>
      <p:sp>
        <p:nvSpPr>
          <p:cNvPr id="4" name="Slide Number Placeholder 3"/>
          <p:cNvSpPr>
            <a:spLocks noGrp="1"/>
          </p:cNvSpPr>
          <p:nvPr>
            <p:ph type="sldNum" sz="quarter" idx="5"/>
          </p:nvPr>
        </p:nvSpPr>
        <p:spPr/>
        <p:txBody>
          <a:bodyPr/>
          <a:lstStyle/>
          <a:p>
            <a:fld id="{616C7857-D631-C24A-97B8-B0400E2CCDD4}" type="slidenum">
              <a:rPr lang="sl-SI" smtClean="0"/>
              <a:t>22</a:t>
            </a:fld>
            <a:endParaRPr lang="sl-SI"/>
          </a:p>
        </p:txBody>
      </p:sp>
    </p:spTree>
    <p:extLst>
      <p:ext uri="{BB962C8B-B14F-4D97-AF65-F5344CB8AC3E}">
        <p14:creationId xmlns:p14="http://schemas.microsoft.com/office/powerpoint/2010/main" val="312365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We attribute this behaviou r</a:t>
            </a:r>
          </a:p>
        </p:txBody>
      </p:sp>
      <p:sp>
        <p:nvSpPr>
          <p:cNvPr id="4" name="Slide Number Placeholder 3"/>
          <p:cNvSpPr>
            <a:spLocks noGrp="1"/>
          </p:cNvSpPr>
          <p:nvPr>
            <p:ph type="sldNum" sz="quarter" idx="5"/>
          </p:nvPr>
        </p:nvSpPr>
        <p:spPr/>
        <p:txBody>
          <a:bodyPr/>
          <a:lstStyle/>
          <a:p>
            <a:fld id="{616C7857-D631-C24A-97B8-B0400E2CCDD4}" type="slidenum">
              <a:rPr lang="sl-SI" smtClean="0"/>
              <a:t>23</a:t>
            </a:fld>
            <a:endParaRPr lang="sl-SI"/>
          </a:p>
        </p:txBody>
      </p:sp>
    </p:spTree>
    <p:extLst>
      <p:ext uri="{BB962C8B-B14F-4D97-AF65-F5344CB8AC3E}">
        <p14:creationId xmlns:p14="http://schemas.microsoft.com/office/powerpoint/2010/main" val="66712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Neue" panose="02000503000000020004" pitchFamily="2" charset="0"/>
              </a:rPr>
              <a:t> Our work aligns with the European Processor Initiative, which aims to develop high-performance, energy-efficient processors with fully European technology. At the core of our study is the Vitruvius vector processor built on the RISC-V Vector extension for which we can see the schematic on the screen.” </a:t>
            </a:r>
          </a:p>
          <a:p>
            <a:endParaRPr lang="sl-SI" dirty="0"/>
          </a:p>
        </p:txBody>
      </p:sp>
      <p:sp>
        <p:nvSpPr>
          <p:cNvPr id="4" name="Slide Number Placeholder 3"/>
          <p:cNvSpPr>
            <a:spLocks noGrp="1"/>
          </p:cNvSpPr>
          <p:nvPr>
            <p:ph type="sldNum" sz="quarter" idx="5"/>
          </p:nvPr>
        </p:nvSpPr>
        <p:spPr/>
        <p:txBody>
          <a:bodyPr/>
          <a:lstStyle/>
          <a:p>
            <a:fld id="{616C7857-D631-C24A-97B8-B0400E2CCDD4}" type="slidenum">
              <a:rPr lang="sl-SI" smtClean="0"/>
              <a:t>2</a:t>
            </a:fld>
            <a:endParaRPr lang="sl-SI"/>
          </a:p>
        </p:txBody>
      </p:sp>
    </p:spTree>
    <p:extLst>
      <p:ext uri="{BB962C8B-B14F-4D97-AF65-F5344CB8AC3E}">
        <p14:creationId xmlns:p14="http://schemas.microsoft.com/office/powerpoint/2010/main" val="332986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Neue" panose="02000503000000020004" pitchFamily="2" charset="0"/>
              </a:rPr>
              <a:t>We are interested in sparse matrices as they are still mystery in the world of high </a:t>
            </a:r>
            <a:r>
              <a:rPr lang="en-GB" dirty="0" err="1">
                <a:effectLst/>
                <a:latin typeface="Helvetica Neue" panose="02000503000000020004" pitchFamily="2" charset="0"/>
              </a:rPr>
              <a:t>performnance</a:t>
            </a:r>
            <a:r>
              <a:rPr lang="en-GB" dirty="0">
                <a:effectLst/>
                <a:latin typeface="Helvetica Neue" panose="02000503000000020004" pitchFamily="2" charset="0"/>
              </a:rPr>
              <a:t> computing. The sparse matrices are just regular matrices but with majority zero elements, therefore we came up with different representation, which avoid storing zero elements. However, by focusing on non-zero elements we pay a price as we open doors to the irregular access, which breaks principles of caches </a:t>
            </a:r>
          </a:p>
          <a:p>
            <a:endParaRPr lang="sl-SI" dirty="0"/>
          </a:p>
        </p:txBody>
      </p:sp>
      <p:sp>
        <p:nvSpPr>
          <p:cNvPr id="4" name="Slide Number Placeholder 3"/>
          <p:cNvSpPr>
            <a:spLocks noGrp="1"/>
          </p:cNvSpPr>
          <p:nvPr>
            <p:ph type="sldNum" sz="quarter" idx="5"/>
          </p:nvPr>
        </p:nvSpPr>
        <p:spPr/>
        <p:txBody>
          <a:bodyPr/>
          <a:lstStyle/>
          <a:p>
            <a:fld id="{616C7857-D631-C24A-97B8-B0400E2CCDD4}" type="slidenum">
              <a:rPr lang="sl-SI" smtClean="0"/>
              <a:t>3</a:t>
            </a:fld>
            <a:endParaRPr lang="sl-SI"/>
          </a:p>
        </p:txBody>
      </p:sp>
    </p:spTree>
    <p:extLst>
      <p:ext uri="{BB962C8B-B14F-4D97-AF65-F5344CB8AC3E}">
        <p14:creationId xmlns:p14="http://schemas.microsoft.com/office/powerpoint/2010/main" val="55687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Neue" panose="02000503000000020004" pitchFamily="2" charset="0"/>
              </a:rPr>
              <a:t>Our experiments were run on FPGA Software Development Vehicles that emulate EPAC processors, hosted at the Barcelona Supercomputing </a:t>
            </a:r>
            <a:r>
              <a:rPr lang="en-GB" dirty="0" err="1">
                <a:effectLst/>
                <a:latin typeface="Helvetica Neue" panose="02000503000000020004" pitchFamily="2" charset="0"/>
              </a:rPr>
              <a:t>Center</a:t>
            </a:r>
            <a:r>
              <a:rPr lang="en-GB" dirty="0">
                <a:effectLst/>
                <a:latin typeface="Helvetica Neue" panose="02000503000000020004" pitchFamily="2" charset="0"/>
              </a:rPr>
              <a:t>.”</a:t>
            </a:r>
          </a:p>
          <a:p>
            <a:endParaRPr lang="sl-SI" dirty="0"/>
          </a:p>
        </p:txBody>
      </p:sp>
      <p:sp>
        <p:nvSpPr>
          <p:cNvPr id="4" name="Slide Number Placeholder 3"/>
          <p:cNvSpPr>
            <a:spLocks noGrp="1"/>
          </p:cNvSpPr>
          <p:nvPr>
            <p:ph type="sldNum" sz="quarter" idx="5"/>
          </p:nvPr>
        </p:nvSpPr>
        <p:spPr/>
        <p:txBody>
          <a:bodyPr/>
          <a:lstStyle/>
          <a:p>
            <a:fld id="{616C7857-D631-C24A-97B8-B0400E2CCDD4}" type="slidenum">
              <a:rPr lang="sl-SI" smtClean="0"/>
              <a:t>4</a:t>
            </a:fld>
            <a:endParaRPr lang="sl-SI"/>
          </a:p>
        </p:txBody>
      </p:sp>
    </p:spTree>
    <p:extLst>
      <p:ext uri="{BB962C8B-B14F-4D97-AF65-F5344CB8AC3E}">
        <p14:creationId xmlns:p14="http://schemas.microsoft.com/office/powerpoint/2010/main" val="51137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Neue" panose="02000503000000020004" pitchFamily="2" charset="0"/>
              </a:rPr>
              <a:t>One of the most </a:t>
            </a:r>
            <a:r>
              <a:rPr lang="en-GB" dirty="0" err="1">
                <a:effectLst/>
                <a:latin typeface="Helvetica Neue" panose="02000503000000020004" pitchFamily="2" charset="0"/>
              </a:rPr>
              <a:t>fundemental</a:t>
            </a:r>
            <a:r>
              <a:rPr lang="en-GB" dirty="0">
                <a:effectLst/>
                <a:latin typeface="Helvetica Neue" panose="02000503000000020004" pitchFamily="2" charset="0"/>
              </a:rPr>
              <a:t> format still represents CSR -&gt; Compressed Sparse Row Format in which we eliminate non zero elements at each row and present them in representation. To know the original location of elements, we store non-zero elements as well as their column indices. </a:t>
            </a:r>
          </a:p>
          <a:p>
            <a:endParaRPr lang="sl-SI" dirty="0"/>
          </a:p>
        </p:txBody>
      </p:sp>
      <p:sp>
        <p:nvSpPr>
          <p:cNvPr id="4" name="Slide Number Placeholder 3"/>
          <p:cNvSpPr>
            <a:spLocks noGrp="1"/>
          </p:cNvSpPr>
          <p:nvPr>
            <p:ph type="sldNum" sz="quarter" idx="5"/>
          </p:nvPr>
        </p:nvSpPr>
        <p:spPr/>
        <p:txBody>
          <a:bodyPr/>
          <a:lstStyle/>
          <a:p>
            <a:fld id="{616C7857-D631-C24A-97B8-B0400E2CCDD4}" type="slidenum">
              <a:rPr lang="sl-SI" smtClean="0"/>
              <a:t>5</a:t>
            </a:fld>
            <a:endParaRPr lang="sl-SI"/>
          </a:p>
        </p:txBody>
      </p:sp>
    </p:spTree>
    <p:extLst>
      <p:ext uri="{BB962C8B-B14F-4D97-AF65-F5344CB8AC3E}">
        <p14:creationId xmlns:p14="http://schemas.microsoft.com/office/powerpoint/2010/main" val="75873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How do we execute SpMV. The idea is simple, by relying on column indices we employ memory gather operation to get to the elements of input vector. Then we employ vector multiplicitatio to calculate product between non zero elements of matrix and vector. Thre we perform masked reduction, as some parts of vectors may belong to a different row. </a:t>
            </a:r>
          </a:p>
        </p:txBody>
      </p:sp>
      <p:sp>
        <p:nvSpPr>
          <p:cNvPr id="4" name="Slide Number Placeholder 3"/>
          <p:cNvSpPr>
            <a:spLocks noGrp="1"/>
          </p:cNvSpPr>
          <p:nvPr>
            <p:ph type="sldNum" sz="quarter" idx="5"/>
          </p:nvPr>
        </p:nvSpPr>
        <p:spPr/>
        <p:txBody>
          <a:bodyPr/>
          <a:lstStyle/>
          <a:p>
            <a:fld id="{616C7857-D631-C24A-97B8-B0400E2CCDD4}" type="slidenum">
              <a:rPr lang="sl-SI" smtClean="0"/>
              <a:t>6</a:t>
            </a:fld>
            <a:endParaRPr lang="sl-SI"/>
          </a:p>
        </p:txBody>
      </p:sp>
    </p:spTree>
    <p:extLst>
      <p:ext uri="{BB962C8B-B14F-4D97-AF65-F5344CB8AC3E}">
        <p14:creationId xmlns:p14="http://schemas.microsoft.com/office/powerpoint/2010/main" val="86676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The we continue in a simmilar manner with next batch of data </a:t>
            </a:r>
          </a:p>
        </p:txBody>
      </p:sp>
      <p:sp>
        <p:nvSpPr>
          <p:cNvPr id="4" name="Slide Number Placeholder 3"/>
          <p:cNvSpPr>
            <a:spLocks noGrp="1"/>
          </p:cNvSpPr>
          <p:nvPr>
            <p:ph type="sldNum" sz="quarter" idx="5"/>
          </p:nvPr>
        </p:nvSpPr>
        <p:spPr/>
        <p:txBody>
          <a:bodyPr/>
          <a:lstStyle/>
          <a:p>
            <a:fld id="{616C7857-D631-C24A-97B8-B0400E2CCDD4}" type="slidenum">
              <a:rPr lang="sl-SI" smtClean="0"/>
              <a:t>7</a:t>
            </a:fld>
            <a:endParaRPr lang="sl-SI"/>
          </a:p>
        </p:txBody>
      </p:sp>
    </p:spTree>
    <p:extLst>
      <p:ext uri="{BB962C8B-B14F-4D97-AF65-F5344CB8AC3E}">
        <p14:creationId xmlns:p14="http://schemas.microsoft.com/office/powerpoint/2010/main" val="33866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and producing one element of output vector </a:t>
            </a:r>
          </a:p>
        </p:txBody>
      </p:sp>
      <p:sp>
        <p:nvSpPr>
          <p:cNvPr id="4" name="Slide Number Placeholder 3"/>
          <p:cNvSpPr>
            <a:spLocks noGrp="1"/>
          </p:cNvSpPr>
          <p:nvPr>
            <p:ph type="sldNum" sz="quarter" idx="5"/>
          </p:nvPr>
        </p:nvSpPr>
        <p:spPr/>
        <p:txBody>
          <a:bodyPr/>
          <a:lstStyle/>
          <a:p>
            <a:fld id="{616C7857-D631-C24A-97B8-B0400E2CCDD4}" type="slidenum">
              <a:rPr lang="sl-SI" smtClean="0"/>
              <a:t>8</a:t>
            </a:fld>
            <a:endParaRPr lang="sl-SI"/>
          </a:p>
        </p:txBody>
      </p:sp>
    </p:spTree>
    <p:extLst>
      <p:ext uri="{BB962C8B-B14F-4D97-AF65-F5344CB8AC3E}">
        <p14:creationId xmlns:p14="http://schemas.microsoft.com/office/powerpoint/2010/main" val="140371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at time. </a:t>
            </a:r>
          </a:p>
        </p:txBody>
      </p:sp>
      <p:sp>
        <p:nvSpPr>
          <p:cNvPr id="4" name="Slide Number Placeholder 3"/>
          <p:cNvSpPr>
            <a:spLocks noGrp="1"/>
          </p:cNvSpPr>
          <p:nvPr>
            <p:ph type="sldNum" sz="quarter" idx="5"/>
          </p:nvPr>
        </p:nvSpPr>
        <p:spPr/>
        <p:txBody>
          <a:bodyPr/>
          <a:lstStyle/>
          <a:p>
            <a:fld id="{616C7857-D631-C24A-97B8-B0400E2CCDD4}" type="slidenum">
              <a:rPr lang="sl-SI" smtClean="0"/>
              <a:t>9</a:t>
            </a:fld>
            <a:endParaRPr lang="sl-SI"/>
          </a:p>
        </p:txBody>
      </p:sp>
    </p:spTree>
    <p:extLst>
      <p:ext uri="{BB962C8B-B14F-4D97-AF65-F5344CB8AC3E}">
        <p14:creationId xmlns:p14="http://schemas.microsoft.com/office/powerpoint/2010/main" val="202316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9381-90DC-F8E4-EF86-39C891BC8E7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sl-SI"/>
          </a:p>
        </p:txBody>
      </p:sp>
      <p:sp>
        <p:nvSpPr>
          <p:cNvPr id="3" name="Subtitle 2">
            <a:extLst>
              <a:ext uri="{FF2B5EF4-FFF2-40B4-BE49-F238E27FC236}">
                <a16:creationId xmlns:a16="http://schemas.microsoft.com/office/drawing/2014/main" id="{131F70F2-81EC-F333-9CB7-7F6754BC08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l-SI"/>
          </a:p>
        </p:txBody>
      </p:sp>
      <p:sp>
        <p:nvSpPr>
          <p:cNvPr id="4" name="Date Placeholder 3">
            <a:extLst>
              <a:ext uri="{FF2B5EF4-FFF2-40B4-BE49-F238E27FC236}">
                <a16:creationId xmlns:a16="http://schemas.microsoft.com/office/drawing/2014/main" id="{72179316-93DB-E13E-F164-29EF8E82EF3A}"/>
              </a:ext>
            </a:extLst>
          </p:cNvPr>
          <p:cNvSpPr>
            <a:spLocks noGrp="1"/>
          </p:cNvSpPr>
          <p:nvPr>
            <p:ph type="dt" sz="half" idx="10"/>
          </p:nvPr>
        </p:nvSpPr>
        <p:spPr/>
        <p:txBody>
          <a:bodyPr/>
          <a:lstStyle/>
          <a:p>
            <a:fld id="{17212C5F-7AC9-084C-9537-639881D9CDBD}" type="datetimeFigureOut">
              <a:rPr lang="sl-SI" smtClean="0"/>
              <a:t>15. 5. 25</a:t>
            </a:fld>
            <a:endParaRPr lang="sl-SI"/>
          </a:p>
        </p:txBody>
      </p:sp>
      <p:sp>
        <p:nvSpPr>
          <p:cNvPr id="5" name="Footer Placeholder 4">
            <a:extLst>
              <a:ext uri="{FF2B5EF4-FFF2-40B4-BE49-F238E27FC236}">
                <a16:creationId xmlns:a16="http://schemas.microsoft.com/office/drawing/2014/main" id="{62D2ECDE-1B61-67DF-97F0-6D1ED5556A7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9EF78471-5692-1396-E409-4F2A0B1545DA}"/>
              </a:ext>
            </a:extLst>
          </p:cNvPr>
          <p:cNvSpPr>
            <a:spLocks noGrp="1"/>
          </p:cNvSpPr>
          <p:nvPr>
            <p:ph type="sldNum" sz="quarter" idx="12"/>
          </p:nvPr>
        </p:nvSpPr>
        <p:spPr/>
        <p:txBody>
          <a:bodyPr/>
          <a:lstStyle/>
          <a:p>
            <a:fld id="{E29BC689-8F21-E742-BB12-6AC947082E4B}" type="slidenum">
              <a:rPr lang="sl-SI" smtClean="0"/>
              <a:t>‹#›</a:t>
            </a:fld>
            <a:endParaRPr lang="sl-SI"/>
          </a:p>
        </p:txBody>
      </p:sp>
    </p:spTree>
    <p:extLst>
      <p:ext uri="{BB962C8B-B14F-4D97-AF65-F5344CB8AC3E}">
        <p14:creationId xmlns:p14="http://schemas.microsoft.com/office/powerpoint/2010/main" val="266635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7320E-D9FE-B407-0D32-E2D77B9FF83A}"/>
              </a:ext>
            </a:extLst>
          </p:cNvPr>
          <p:cNvSpPr>
            <a:spLocks noGrp="1"/>
          </p:cNvSpPr>
          <p:nvPr>
            <p:ph type="title"/>
          </p:nvPr>
        </p:nvSpPr>
        <p:spPr/>
        <p:txBody>
          <a:bodyPr/>
          <a:lstStyle/>
          <a:p>
            <a:r>
              <a:rPr lang="en-GB"/>
              <a:t>Click to edit Master title style</a:t>
            </a:r>
            <a:endParaRPr lang="sl-SI"/>
          </a:p>
        </p:txBody>
      </p:sp>
      <p:sp>
        <p:nvSpPr>
          <p:cNvPr id="3" name="Vertical Text Placeholder 2">
            <a:extLst>
              <a:ext uri="{FF2B5EF4-FFF2-40B4-BE49-F238E27FC236}">
                <a16:creationId xmlns:a16="http://schemas.microsoft.com/office/drawing/2014/main" id="{B1465A29-2F08-AF3B-3BDE-EED93342BB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l-SI"/>
          </a:p>
        </p:txBody>
      </p:sp>
      <p:sp>
        <p:nvSpPr>
          <p:cNvPr id="4" name="Date Placeholder 3">
            <a:extLst>
              <a:ext uri="{FF2B5EF4-FFF2-40B4-BE49-F238E27FC236}">
                <a16:creationId xmlns:a16="http://schemas.microsoft.com/office/drawing/2014/main" id="{BDD5CBFA-1FA7-8872-6C8F-91ABAE7F18A8}"/>
              </a:ext>
            </a:extLst>
          </p:cNvPr>
          <p:cNvSpPr>
            <a:spLocks noGrp="1"/>
          </p:cNvSpPr>
          <p:nvPr>
            <p:ph type="dt" sz="half" idx="10"/>
          </p:nvPr>
        </p:nvSpPr>
        <p:spPr/>
        <p:txBody>
          <a:bodyPr/>
          <a:lstStyle/>
          <a:p>
            <a:fld id="{17212C5F-7AC9-084C-9537-639881D9CDBD}" type="datetimeFigureOut">
              <a:rPr lang="sl-SI" smtClean="0"/>
              <a:t>15. 5. 25</a:t>
            </a:fld>
            <a:endParaRPr lang="sl-SI"/>
          </a:p>
        </p:txBody>
      </p:sp>
      <p:sp>
        <p:nvSpPr>
          <p:cNvPr id="5" name="Footer Placeholder 4">
            <a:extLst>
              <a:ext uri="{FF2B5EF4-FFF2-40B4-BE49-F238E27FC236}">
                <a16:creationId xmlns:a16="http://schemas.microsoft.com/office/drawing/2014/main" id="{E7F2470B-0874-CD7D-7970-5D805419ABEC}"/>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BD808D67-3DBA-5FA6-AD71-12ADABF39F50}"/>
              </a:ext>
            </a:extLst>
          </p:cNvPr>
          <p:cNvSpPr>
            <a:spLocks noGrp="1"/>
          </p:cNvSpPr>
          <p:nvPr>
            <p:ph type="sldNum" sz="quarter" idx="12"/>
          </p:nvPr>
        </p:nvSpPr>
        <p:spPr/>
        <p:txBody>
          <a:bodyPr/>
          <a:lstStyle/>
          <a:p>
            <a:fld id="{E29BC689-8F21-E742-BB12-6AC947082E4B}" type="slidenum">
              <a:rPr lang="sl-SI" smtClean="0"/>
              <a:t>‹#›</a:t>
            </a:fld>
            <a:endParaRPr lang="sl-SI"/>
          </a:p>
        </p:txBody>
      </p:sp>
    </p:spTree>
    <p:extLst>
      <p:ext uri="{BB962C8B-B14F-4D97-AF65-F5344CB8AC3E}">
        <p14:creationId xmlns:p14="http://schemas.microsoft.com/office/powerpoint/2010/main" val="351768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DE55D-6A6B-22A4-92A2-7ECE05F3821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sl-SI"/>
          </a:p>
        </p:txBody>
      </p:sp>
      <p:sp>
        <p:nvSpPr>
          <p:cNvPr id="3" name="Vertical Text Placeholder 2">
            <a:extLst>
              <a:ext uri="{FF2B5EF4-FFF2-40B4-BE49-F238E27FC236}">
                <a16:creationId xmlns:a16="http://schemas.microsoft.com/office/drawing/2014/main" id="{7068BD0D-D49B-2201-26E2-7C3D830FFC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l-SI"/>
          </a:p>
        </p:txBody>
      </p:sp>
      <p:sp>
        <p:nvSpPr>
          <p:cNvPr id="4" name="Date Placeholder 3">
            <a:extLst>
              <a:ext uri="{FF2B5EF4-FFF2-40B4-BE49-F238E27FC236}">
                <a16:creationId xmlns:a16="http://schemas.microsoft.com/office/drawing/2014/main" id="{14D99E67-73B6-2A4C-1C7F-31145F9285DB}"/>
              </a:ext>
            </a:extLst>
          </p:cNvPr>
          <p:cNvSpPr>
            <a:spLocks noGrp="1"/>
          </p:cNvSpPr>
          <p:nvPr>
            <p:ph type="dt" sz="half" idx="10"/>
          </p:nvPr>
        </p:nvSpPr>
        <p:spPr/>
        <p:txBody>
          <a:bodyPr/>
          <a:lstStyle/>
          <a:p>
            <a:fld id="{17212C5F-7AC9-084C-9537-639881D9CDBD}" type="datetimeFigureOut">
              <a:rPr lang="sl-SI" smtClean="0"/>
              <a:t>15. 5. 25</a:t>
            </a:fld>
            <a:endParaRPr lang="sl-SI"/>
          </a:p>
        </p:txBody>
      </p:sp>
      <p:sp>
        <p:nvSpPr>
          <p:cNvPr id="5" name="Footer Placeholder 4">
            <a:extLst>
              <a:ext uri="{FF2B5EF4-FFF2-40B4-BE49-F238E27FC236}">
                <a16:creationId xmlns:a16="http://schemas.microsoft.com/office/drawing/2014/main" id="{405F291F-3FE6-8DA9-A7ED-8251C27D695F}"/>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E47150E7-6652-BD3E-4842-2DD9CB781305}"/>
              </a:ext>
            </a:extLst>
          </p:cNvPr>
          <p:cNvSpPr>
            <a:spLocks noGrp="1"/>
          </p:cNvSpPr>
          <p:nvPr>
            <p:ph type="sldNum" sz="quarter" idx="12"/>
          </p:nvPr>
        </p:nvSpPr>
        <p:spPr/>
        <p:txBody>
          <a:bodyPr/>
          <a:lstStyle/>
          <a:p>
            <a:fld id="{E29BC689-8F21-E742-BB12-6AC947082E4B}" type="slidenum">
              <a:rPr lang="sl-SI" smtClean="0"/>
              <a:t>‹#›</a:t>
            </a:fld>
            <a:endParaRPr lang="sl-SI"/>
          </a:p>
        </p:txBody>
      </p:sp>
    </p:spTree>
    <p:extLst>
      <p:ext uri="{BB962C8B-B14F-4D97-AF65-F5344CB8AC3E}">
        <p14:creationId xmlns:p14="http://schemas.microsoft.com/office/powerpoint/2010/main" val="393941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slov poglavja (bel)">
    <p:bg>
      <p:bgPr>
        <a:solidFill>
          <a:srgbClr val="FFFFFF"/>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DA1681-AD20-9B4C-7B9F-56BC735F2295}"/>
              </a:ext>
            </a:extLst>
          </p:cNvPr>
          <p:cNvSpPr txBox="1">
            <a:spLocks noGrp="1"/>
          </p:cNvSpPr>
          <p:nvPr>
            <p:ph type="title"/>
          </p:nvPr>
        </p:nvSpPr>
        <p:spPr>
          <a:xfrm>
            <a:off x="729672" y="1080930"/>
            <a:ext cx="7423730" cy="2927652"/>
          </a:xfrm>
        </p:spPr>
        <p:txBody>
          <a:bodyPr anchor="b"/>
          <a:lstStyle>
            <a:lvl1pPr>
              <a:defRPr sz="5400" b="1">
                <a:solidFill>
                  <a:srgbClr val="E03127"/>
                </a:solidFill>
              </a:defRPr>
            </a:lvl1pPr>
          </a:lstStyle>
          <a:p>
            <a:pPr lvl="0"/>
            <a:r>
              <a:rPr lang="sl-SI"/>
              <a:t>Kliknite, če želite dodati naslov</a:t>
            </a:r>
          </a:p>
        </p:txBody>
      </p:sp>
      <p:sp>
        <p:nvSpPr>
          <p:cNvPr id="3" name="Označba mesta datuma 3">
            <a:extLst>
              <a:ext uri="{FF2B5EF4-FFF2-40B4-BE49-F238E27FC236}">
                <a16:creationId xmlns:a16="http://schemas.microsoft.com/office/drawing/2014/main" id="{B12324E6-321D-2F78-3665-919092426051}"/>
              </a:ext>
            </a:extLst>
          </p:cNvPr>
          <p:cNvSpPr txBox="1">
            <a:spLocks noGrp="1"/>
          </p:cNvSpPr>
          <p:nvPr>
            <p:ph type="dt" sz="half" idx="7"/>
          </p:nvPr>
        </p:nvSpPr>
        <p:spPr/>
        <p:txBody>
          <a:bodyPr/>
          <a:lstStyle>
            <a:lvl1pPr>
              <a:defRPr/>
            </a:lvl1pPr>
          </a:lstStyle>
          <a:p>
            <a:pPr lvl="0"/>
            <a:fld id="{9F43B2DC-97AE-6247-9EC0-970B458D586E}" type="datetime1">
              <a:rPr lang="sl-SI"/>
              <a:pPr lvl="0"/>
              <a:t>15. 5. 25</a:t>
            </a:fld>
            <a:endParaRPr lang="sl-SI"/>
          </a:p>
        </p:txBody>
      </p:sp>
      <p:sp>
        <p:nvSpPr>
          <p:cNvPr id="4" name="Označba mesta noge 4">
            <a:extLst>
              <a:ext uri="{FF2B5EF4-FFF2-40B4-BE49-F238E27FC236}">
                <a16:creationId xmlns:a16="http://schemas.microsoft.com/office/drawing/2014/main" id="{3555333E-9FBD-CCFE-FF9E-0EACC8AF6293}"/>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5">
            <a:extLst>
              <a:ext uri="{FF2B5EF4-FFF2-40B4-BE49-F238E27FC236}">
                <a16:creationId xmlns:a16="http://schemas.microsoft.com/office/drawing/2014/main" id="{ECD734CF-4678-F3A0-F756-CC9EE59781A3}"/>
              </a:ext>
            </a:extLst>
          </p:cNvPr>
          <p:cNvSpPr txBox="1">
            <a:spLocks noGrp="1"/>
          </p:cNvSpPr>
          <p:nvPr>
            <p:ph type="sldNum" sz="quarter" idx="8"/>
          </p:nvPr>
        </p:nvSpPr>
        <p:spPr/>
        <p:txBody>
          <a:bodyPr/>
          <a:lstStyle>
            <a:lvl1pPr>
              <a:defRPr/>
            </a:lvl1pPr>
          </a:lstStyle>
          <a:p>
            <a:pPr lvl="0"/>
            <a:fld id="{38A055E1-2CFB-8249-944F-8824235D51F0}" type="slidenum">
              <a:t>‹#›</a:t>
            </a:fld>
            <a:endParaRPr lang="sl-SI"/>
          </a:p>
        </p:txBody>
      </p:sp>
      <p:pic>
        <p:nvPicPr>
          <p:cNvPr id="6" name="Slika 2">
            <a:extLst>
              <a:ext uri="{FF2B5EF4-FFF2-40B4-BE49-F238E27FC236}">
                <a16:creationId xmlns:a16="http://schemas.microsoft.com/office/drawing/2014/main" id="{B1BCBCB2-97CA-0914-1116-8D7988D0DF1A}"/>
              </a:ext>
            </a:extLst>
          </p:cNvPr>
          <p:cNvPicPr>
            <a:picLocks noChangeAspect="1"/>
          </p:cNvPicPr>
          <p:nvPr/>
        </p:nvPicPr>
        <p:blipFill>
          <a:blip r:embed="rId2"/>
          <a:stretch>
            <a:fillRect/>
          </a:stretch>
        </p:blipFill>
        <p:spPr>
          <a:xfrm>
            <a:off x="10932740" y="348679"/>
            <a:ext cx="924147" cy="403195"/>
          </a:xfrm>
          <a:prstGeom prst="rect">
            <a:avLst/>
          </a:prstGeom>
          <a:noFill/>
          <a:ln cap="flat">
            <a:noFill/>
          </a:ln>
        </p:spPr>
      </p:pic>
    </p:spTree>
    <p:extLst>
      <p:ext uri="{BB962C8B-B14F-4D97-AF65-F5344CB8AC3E}">
        <p14:creationId xmlns:p14="http://schemas.microsoft.com/office/powerpoint/2010/main" val="25576032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slov z besedil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1DCEB9-DA77-E2FA-2BE8-050882B0AEC3}"/>
              </a:ext>
            </a:extLst>
          </p:cNvPr>
          <p:cNvSpPr txBox="1">
            <a:spLocks noGrp="1"/>
          </p:cNvSpPr>
          <p:nvPr>
            <p:ph type="title"/>
          </p:nvPr>
        </p:nvSpPr>
        <p:spPr>
          <a:xfrm>
            <a:off x="771525" y="1219196"/>
            <a:ext cx="5400675" cy="1476371"/>
          </a:xfrm>
        </p:spPr>
        <p:txBody>
          <a:bodyPr anchor="b"/>
          <a:lstStyle>
            <a:lvl1pPr>
              <a:defRPr sz="3200" b="1">
                <a:solidFill>
                  <a:srgbClr val="E03127"/>
                </a:solidFill>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07B0574B-0551-BF57-39F4-0C95EE242DBC}"/>
              </a:ext>
            </a:extLst>
          </p:cNvPr>
          <p:cNvSpPr txBox="1">
            <a:spLocks noGrp="1"/>
          </p:cNvSpPr>
          <p:nvPr>
            <p:ph idx="4294967295"/>
          </p:nvPr>
        </p:nvSpPr>
        <p:spPr>
          <a:xfrm>
            <a:off x="771525" y="3019421"/>
            <a:ext cx="10610853" cy="2972412"/>
          </a:xfrm>
        </p:spPr>
        <p:txBody>
          <a:bodyPr/>
          <a:lstStyle>
            <a:lvl1pPr marL="0" indent="0">
              <a:buNone/>
              <a:defRPr/>
            </a:lvl1pPr>
            <a:lvl2pPr>
              <a:buClr>
                <a:srgbClr val="E03127"/>
              </a:buClr>
              <a:buFont typeface="Univerza Sans" pitchFamily="2"/>
              <a:buChar char="→"/>
              <a:defRPr/>
            </a:lvl2pPr>
            <a:lvl3pPr>
              <a:buClr>
                <a:srgbClr val="E03127"/>
              </a:buClr>
              <a:buFont typeface="Univerza Sans" pitchFamily="2"/>
              <a:buChar char="→"/>
              <a:defRPr/>
            </a:lvl3pPr>
            <a:lvl4pPr>
              <a:buClr>
                <a:srgbClr val="E03127"/>
              </a:buClr>
              <a:buFont typeface="Univerza Sans" pitchFamily="2"/>
              <a:buChar char="→"/>
              <a:defRPr/>
            </a:lvl4pPr>
            <a:lvl5pPr>
              <a:buClr>
                <a:srgbClr val="E03127"/>
              </a:buClr>
              <a:buFont typeface="Univerza Sans" pitchFamily="2"/>
              <a:buChar cha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5820E51-90FF-7A67-E01D-7C1A0E6D2F71}"/>
              </a:ext>
            </a:extLst>
          </p:cNvPr>
          <p:cNvSpPr txBox="1">
            <a:spLocks noGrp="1"/>
          </p:cNvSpPr>
          <p:nvPr>
            <p:ph type="dt" sz="half" idx="7"/>
          </p:nvPr>
        </p:nvSpPr>
        <p:spPr/>
        <p:txBody>
          <a:bodyPr/>
          <a:lstStyle>
            <a:lvl1pPr>
              <a:defRPr/>
            </a:lvl1pPr>
          </a:lstStyle>
          <a:p>
            <a:pPr lvl="0"/>
            <a:fld id="{23EBB006-8B7C-ED4E-9C56-8C7D40217733}" type="datetime1">
              <a:rPr lang="sl-SI"/>
              <a:pPr lvl="0"/>
              <a:t>15. 5. 25</a:t>
            </a:fld>
            <a:endParaRPr lang="sl-SI"/>
          </a:p>
        </p:txBody>
      </p:sp>
      <p:sp>
        <p:nvSpPr>
          <p:cNvPr id="5" name="Označba mesta noge 4">
            <a:extLst>
              <a:ext uri="{FF2B5EF4-FFF2-40B4-BE49-F238E27FC236}">
                <a16:creationId xmlns:a16="http://schemas.microsoft.com/office/drawing/2014/main" id="{C15823B1-2597-ABA2-0E61-9EA99E9F6752}"/>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233FCD25-A91F-846A-96C3-DC8221B1A005}"/>
              </a:ext>
            </a:extLst>
          </p:cNvPr>
          <p:cNvSpPr txBox="1">
            <a:spLocks noGrp="1"/>
          </p:cNvSpPr>
          <p:nvPr>
            <p:ph type="sldNum" sz="quarter" idx="8"/>
          </p:nvPr>
        </p:nvSpPr>
        <p:spPr/>
        <p:txBody>
          <a:bodyPr/>
          <a:lstStyle>
            <a:lvl1pPr>
              <a:defRPr/>
            </a:lvl1pPr>
          </a:lstStyle>
          <a:p>
            <a:pPr lvl="0"/>
            <a:fld id="{D2FADB88-0420-C941-BBE5-245B17ED4344}" type="slidenum">
              <a:t>‹#›</a:t>
            </a:fld>
            <a:endParaRPr lang="sl-SI"/>
          </a:p>
        </p:txBody>
      </p:sp>
      <p:pic>
        <p:nvPicPr>
          <p:cNvPr id="7" name="Slika 6">
            <a:extLst>
              <a:ext uri="{FF2B5EF4-FFF2-40B4-BE49-F238E27FC236}">
                <a16:creationId xmlns:a16="http://schemas.microsoft.com/office/drawing/2014/main" id="{00D6FD52-EAED-CFE3-FA43-D61DC2E6137A}"/>
              </a:ext>
            </a:extLst>
          </p:cNvPr>
          <p:cNvPicPr>
            <a:picLocks noChangeAspect="1"/>
          </p:cNvPicPr>
          <p:nvPr/>
        </p:nvPicPr>
        <p:blipFill>
          <a:blip r:embed="rId2"/>
          <a:stretch>
            <a:fillRect/>
          </a:stretch>
        </p:blipFill>
        <p:spPr>
          <a:xfrm>
            <a:off x="10932740" y="348679"/>
            <a:ext cx="924147" cy="403195"/>
          </a:xfrm>
          <a:prstGeom prst="rect">
            <a:avLst/>
          </a:prstGeom>
          <a:noFill/>
          <a:ln cap="flat">
            <a:noFill/>
          </a:ln>
        </p:spPr>
      </p:pic>
    </p:spTree>
    <p:extLst>
      <p:ext uri="{BB962C8B-B14F-4D97-AF65-F5344CB8AC3E}">
        <p14:creationId xmlns:p14="http://schemas.microsoft.com/office/powerpoint/2010/main" val="35062722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aslov in grafikon">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5EC65C-28BB-4049-0F64-E6D4188243FC}"/>
              </a:ext>
            </a:extLst>
          </p:cNvPr>
          <p:cNvSpPr txBox="1">
            <a:spLocks noGrp="1"/>
          </p:cNvSpPr>
          <p:nvPr>
            <p:ph type="title"/>
          </p:nvPr>
        </p:nvSpPr>
        <p:spPr>
          <a:xfrm>
            <a:off x="838203" y="790416"/>
            <a:ext cx="8639178" cy="1205938"/>
          </a:xfrm>
        </p:spPr>
        <p:txBody>
          <a:bodyPr anchor="b"/>
          <a:lstStyle>
            <a:lvl1pPr>
              <a:defRPr sz="3200" b="1">
                <a:solidFill>
                  <a:srgbClr val="E03127"/>
                </a:solidFill>
              </a:defRPr>
            </a:lvl1pPr>
          </a:lstStyle>
          <a:p>
            <a:pPr lvl="0"/>
            <a:r>
              <a:rPr lang="sl-SI"/>
              <a:t>Kliknite, če želite dodati naslov</a:t>
            </a:r>
          </a:p>
        </p:txBody>
      </p:sp>
      <p:sp>
        <p:nvSpPr>
          <p:cNvPr id="3" name="Označba mesta datuma 3">
            <a:extLst>
              <a:ext uri="{FF2B5EF4-FFF2-40B4-BE49-F238E27FC236}">
                <a16:creationId xmlns:a16="http://schemas.microsoft.com/office/drawing/2014/main" id="{D353A96A-3EB5-C199-15B1-B25D110D7D09}"/>
              </a:ext>
            </a:extLst>
          </p:cNvPr>
          <p:cNvSpPr txBox="1">
            <a:spLocks noGrp="1"/>
          </p:cNvSpPr>
          <p:nvPr>
            <p:ph type="dt" sz="half" idx="7"/>
          </p:nvPr>
        </p:nvSpPr>
        <p:spPr/>
        <p:txBody>
          <a:bodyPr/>
          <a:lstStyle>
            <a:lvl1pPr>
              <a:defRPr/>
            </a:lvl1pPr>
          </a:lstStyle>
          <a:p>
            <a:pPr lvl="0"/>
            <a:fld id="{4316BB8C-D935-1549-90D3-6C7F984D4A40}" type="datetime1">
              <a:rPr lang="sl-SI"/>
              <a:pPr lvl="0"/>
              <a:t>15. 5. 25</a:t>
            </a:fld>
            <a:endParaRPr lang="sl-SI"/>
          </a:p>
        </p:txBody>
      </p:sp>
      <p:sp>
        <p:nvSpPr>
          <p:cNvPr id="4" name="Označba mesta noge 4">
            <a:extLst>
              <a:ext uri="{FF2B5EF4-FFF2-40B4-BE49-F238E27FC236}">
                <a16:creationId xmlns:a16="http://schemas.microsoft.com/office/drawing/2014/main" id="{6F5616A5-98E8-7345-0D21-5E5E42B4892F}"/>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5">
            <a:extLst>
              <a:ext uri="{FF2B5EF4-FFF2-40B4-BE49-F238E27FC236}">
                <a16:creationId xmlns:a16="http://schemas.microsoft.com/office/drawing/2014/main" id="{3E756625-DAF9-9B05-F829-F7AF23A34619}"/>
              </a:ext>
            </a:extLst>
          </p:cNvPr>
          <p:cNvSpPr txBox="1">
            <a:spLocks noGrp="1"/>
          </p:cNvSpPr>
          <p:nvPr>
            <p:ph type="sldNum" sz="quarter" idx="8"/>
          </p:nvPr>
        </p:nvSpPr>
        <p:spPr/>
        <p:txBody>
          <a:bodyPr/>
          <a:lstStyle>
            <a:lvl1pPr>
              <a:defRPr/>
            </a:lvl1pPr>
          </a:lstStyle>
          <a:p>
            <a:pPr lvl="0"/>
            <a:fld id="{758797ED-ABD9-6B47-BC26-40824D9DAAF4}" type="slidenum">
              <a:t>‹#›</a:t>
            </a:fld>
            <a:endParaRPr lang="sl-SI"/>
          </a:p>
        </p:txBody>
      </p:sp>
      <p:sp>
        <p:nvSpPr>
          <p:cNvPr id="6" name="Označba mesta grafikona 12">
            <a:extLst>
              <a:ext uri="{FF2B5EF4-FFF2-40B4-BE49-F238E27FC236}">
                <a16:creationId xmlns:a16="http://schemas.microsoft.com/office/drawing/2014/main" id="{51A9AD8A-CCDF-1ADE-9144-EF3DB6CD1157}"/>
              </a:ext>
            </a:extLst>
          </p:cNvPr>
          <p:cNvSpPr txBox="1">
            <a:spLocks noGrp="1"/>
          </p:cNvSpPr>
          <p:nvPr>
            <p:ph type="chart" idx="4294967295"/>
          </p:nvPr>
        </p:nvSpPr>
        <p:spPr>
          <a:xfrm>
            <a:off x="838203" y="2209803"/>
            <a:ext cx="8639178" cy="3917947"/>
          </a:xfrm>
        </p:spPr>
        <p:txBody>
          <a:bodyPr/>
          <a:lstStyle>
            <a:lvl1pPr>
              <a:defRPr/>
            </a:lvl1pPr>
          </a:lstStyle>
          <a:p>
            <a:pPr lvl="0"/>
            <a:endParaRPr lang="sl-SI"/>
          </a:p>
        </p:txBody>
      </p:sp>
      <p:pic>
        <p:nvPicPr>
          <p:cNvPr id="7" name="Slika 2">
            <a:extLst>
              <a:ext uri="{FF2B5EF4-FFF2-40B4-BE49-F238E27FC236}">
                <a16:creationId xmlns:a16="http://schemas.microsoft.com/office/drawing/2014/main" id="{61B74223-F702-BD6C-B1B7-56F64E17DAE9}"/>
              </a:ext>
            </a:extLst>
          </p:cNvPr>
          <p:cNvPicPr>
            <a:picLocks noChangeAspect="1"/>
          </p:cNvPicPr>
          <p:nvPr/>
        </p:nvPicPr>
        <p:blipFill>
          <a:blip r:embed="rId2"/>
          <a:stretch>
            <a:fillRect/>
          </a:stretch>
        </p:blipFill>
        <p:spPr>
          <a:xfrm>
            <a:off x="10932740" y="348679"/>
            <a:ext cx="924147" cy="403195"/>
          </a:xfrm>
          <a:prstGeom prst="rect">
            <a:avLst/>
          </a:prstGeom>
          <a:noFill/>
          <a:ln cap="flat">
            <a:noFill/>
          </a:ln>
        </p:spPr>
      </p:pic>
    </p:spTree>
    <p:extLst>
      <p:ext uri="{BB962C8B-B14F-4D97-AF65-F5344CB8AC3E}">
        <p14:creationId xmlns:p14="http://schemas.microsoft.com/office/powerpoint/2010/main" val="334766640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E49-1EB8-2DFD-1E62-9B11DD46731D}"/>
              </a:ext>
            </a:extLst>
          </p:cNvPr>
          <p:cNvSpPr>
            <a:spLocks noGrp="1"/>
          </p:cNvSpPr>
          <p:nvPr>
            <p:ph type="title"/>
          </p:nvPr>
        </p:nvSpPr>
        <p:spPr/>
        <p:txBody>
          <a:bodyPr/>
          <a:lstStyle/>
          <a:p>
            <a:r>
              <a:rPr lang="en-GB"/>
              <a:t>Click to edit Master title style</a:t>
            </a:r>
            <a:endParaRPr lang="sl-SI"/>
          </a:p>
        </p:txBody>
      </p:sp>
      <p:sp>
        <p:nvSpPr>
          <p:cNvPr id="3" name="Content Placeholder 2">
            <a:extLst>
              <a:ext uri="{FF2B5EF4-FFF2-40B4-BE49-F238E27FC236}">
                <a16:creationId xmlns:a16="http://schemas.microsoft.com/office/drawing/2014/main" id="{D1743ED4-5349-66D0-298E-67067A9C8D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l-SI"/>
          </a:p>
        </p:txBody>
      </p:sp>
      <p:sp>
        <p:nvSpPr>
          <p:cNvPr id="4" name="Date Placeholder 3">
            <a:extLst>
              <a:ext uri="{FF2B5EF4-FFF2-40B4-BE49-F238E27FC236}">
                <a16:creationId xmlns:a16="http://schemas.microsoft.com/office/drawing/2014/main" id="{BD857EC9-3B1E-5691-7FEB-8B81CA694F0C}"/>
              </a:ext>
            </a:extLst>
          </p:cNvPr>
          <p:cNvSpPr>
            <a:spLocks noGrp="1"/>
          </p:cNvSpPr>
          <p:nvPr>
            <p:ph type="dt" sz="half" idx="10"/>
          </p:nvPr>
        </p:nvSpPr>
        <p:spPr/>
        <p:txBody>
          <a:bodyPr/>
          <a:lstStyle/>
          <a:p>
            <a:fld id="{17212C5F-7AC9-084C-9537-639881D9CDBD}" type="datetimeFigureOut">
              <a:rPr lang="sl-SI" smtClean="0"/>
              <a:t>15. 5. 25</a:t>
            </a:fld>
            <a:endParaRPr lang="sl-SI"/>
          </a:p>
        </p:txBody>
      </p:sp>
      <p:sp>
        <p:nvSpPr>
          <p:cNvPr id="5" name="Footer Placeholder 4">
            <a:extLst>
              <a:ext uri="{FF2B5EF4-FFF2-40B4-BE49-F238E27FC236}">
                <a16:creationId xmlns:a16="http://schemas.microsoft.com/office/drawing/2014/main" id="{38F04386-E632-E0C8-991E-6E68A850CE01}"/>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A5E32577-766D-943C-73D0-1BD24991A011}"/>
              </a:ext>
            </a:extLst>
          </p:cNvPr>
          <p:cNvSpPr>
            <a:spLocks noGrp="1"/>
          </p:cNvSpPr>
          <p:nvPr>
            <p:ph type="sldNum" sz="quarter" idx="12"/>
          </p:nvPr>
        </p:nvSpPr>
        <p:spPr/>
        <p:txBody>
          <a:bodyPr/>
          <a:lstStyle/>
          <a:p>
            <a:fld id="{E29BC689-8F21-E742-BB12-6AC947082E4B}" type="slidenum">
              <a:rPr lang="sl-SI" smtClean="0"/>
              <a:t>‹#›</a:t>
            </a:fld>
            <a:endParaRPr lang="sl-SI"/>
          </a:p>
        </p:txBody>
      </p:sp>
    </p:spTree>
    <p:extLst>
      <p:ext uri="{BB962C8B-B14F-4D97-AF65-F5344CB8AC3E}">
        <p14:creationId xmlns:p14="http://schemas.microsoft.com/office/powerpoint/2010/main" val="227485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264F-D6DF-1181-2286-0CC87DF7F1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sl-SI"/>
          </a:p>
        </p:txBody>
      </p:sp>
      <p:sp>
        <p:nvSpPr>
          <p:cNvPr id="3" name="Text Placeholder 2">
            <a:extLst>
              <a:ext uri="{FF2B5EF4-FFF2-40B4-BE49-F238E27FC236}">
                <a16:creationId xmlns:a16="http://schemas.microsoft.com/office/drawing/2014/main" id="{F70687A5-D05D-FBDE-30F6-37E276148D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EE0AA6-ACCB-610C-69C3-F2855730C2F5}"/>
              </a:ext>
            </a:extLst>
          </p:cNvPr>
          <p:cNvSpPr>
            <a:spLocks noGrp="1"/>
          </p:cNvSpPr>
          <p:nvPr>
            <p:ph type="dt" sz="half" idx="10"/>
          </p:nvPr>
        </p:nvSpPr>
        <p:spPr/>
        <p:txBody>
          <a:bodyPr/>
          <a:lstStyle/>
          <a:p>
            <a:fld id="{17212C5F-7AC9-084C-9537-639881D9CDBD}" type="datetimeFigureOut">
              <a:rPr lang="sl-SI" smtClean="0"/>
              <a:t>15. 5. 25</a:t>
            </a:fld>
            <a:endParaRPr lang="sl-SI"/>
          </a:p>
        </p:txBody>
      </p:sp>
      <p:sp>
        <p:nvSpPr>
          <p:cNvPr id="5" name="Footer Placeholder 4">
            <a:extLst>
              <a:ext uri="{FF2B5EF4-FFF2-40B4-BE49-F238E27FC236}">
                <a16:creationId xmlns:a16="http://schemas.microsoft.com/office/drawing/2014/main" id="{0D966249-698A-07D7-BED7-CA8605C6BDAD}"/>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2B973773-61F3-242E-66F1-5D546D858860}"/>
              </a:ext>
            </a:extLst>
          </p:cNvPr>
          <p:cNvSpPr>
            <a:spLocks noGrp="1"/>
          </p:cNvSpPr>
          <p:nvPr>
            <p:ph type="sldNum" sz="quarter" idx="12"/>
          </p:nvPr>
        </p:nvSpPr>
        <p:spPr/>
        <p:txBody>
          <a:bodyPr/>
          <a:lstStyle/>
          <a:p>
            <a:fld id="{E29BC689-8F21-E742-BB12-6AC947082E4B}" type="slidenum">
              <a:rPr lang="sl-SI" smtClean="0"/>
              <a:t>‹#›</a:t>
            </a:fld>
            <a:endParaRPr lang="sl-SI"/>
          </a:p>
        </p:txBody>
      </p:sp>
    </p:spTree>
    <p:extLst>
      <p:ext uri="{BB962C8B-B14F-4D97-AF65-F5344CB8AC3E}">
        <p14:creationId xmlns:p14="http://schemas.microsoft.com/office/powerpoint/2010/main" val="38006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48BF-3009-2E6C-7643-6CD9B70421CB}"/>
              </a:ext>
            </a:extLst>
          </p:cNvPr>
          <p:cNvSpPr>
            <a:spLocks noGrp="1"/>
          </p:cNvSpPr>
          <p:nvPr>
            <p:ph type="title"/>
          </p:nvPr>
        </p:nvSpPr>
        <p:spPr/>
        <p:txBody>
          <a:bodyPr/>
          <a:lstStyle/>
          <a:p>
            <a:r>
              <a:rPr lang="en-GB"/>
              <a:t>Click to edit Master title style</a:t>
            </a:r>
            <a:endParaRPr lang="sl-SI"/>
          </a:p>
        </p:txBody>
      </p:sp>
      <p:sp>
        <p:nvSpPr>
          <p:cNvPr id="3" name="Content Placeholder 2">
            <a:extLst>
              <a:ext uri="{FF2B5EF4-FFF2-40B4-BE49-F238E27FC236}">
                <a16:creationId xmlns:a16="http://schemas.microsoft.com/office/drawing/2014/main" id="{DDE839A3-97E6-E28D-73C0-0279960810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l-SI"/>
          </a:p>
        </p:txBody>
      </p:sp>
      <p:sp>
        <p:nvSpPr>
          <p:cNvPr id="4" name="Content Placeholder 3">
            <a:extLst>
              <a:ext uri="{FF2B5EF4-FFF2-40B4-BE49-F238E27FC236}">
                <a16:creationId xmlns:a16="http://schemas.microsoft.com/office/drawing/2014/main" id="{242BA82E-FED6-91E7-871A-D503AA664DB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l-SI"/>
          </a:p>
        </p:txBody>
      </p:sp>
      <p:sp>
        <p:nvSpPr>
          <p:cNvPr id="5" name="Date Placeholder 4">
            <a:extLst>
              <a:ext uri="{FF2B5EF4-FFF2-40B4-BE49-F238E27FC236}">
                <a16:creationId xmlns:a16="http://schemas.microsoft.com/office/drawing/2014/main" id="{8ABC9659-DADF-CF77-51DB-5F324CBBF58B}"/>
              </a:ext>
            </a:extLst>
          </p:cNvPr>
          <p:cNvSpPr>
            <a:spLocks noGrp="1"/>
          </p:cNvSpPr>
          <p:nvPr>
            <p:ph type="dt" sz="half" idx="10"/>
          </p:nvPr>
        </p:nvSpPr>
        <p:spPr/>
        <p:txBody>
          <a:bodyPr/>
          <a:lstStyle/>
          <a:p>
            <a:fld id="{17212C5F-7AC9-084C-9537-639881D9CDBD}" type="datetimeFigureOut">
              <a:rPr lang="sl-SI" smtClean="0"/>
              <a:t>15. 5. 25</a:t>
            </a:fld>
            <a:endParaRPr lang="sl-SI"/>
          </a:p>
        </p:txBody>
      </p:sp>
      <p:sp>
        <p:nvSpPr>
          <p:cNvPr id="6" name="Footer Placeholder 5">
            <a:extLst>
              <a:ext uri="{FF2B5EF4-FFF2-40B4-BE49-F238E27FC236}">
                <a16:creationId xmlns:a16="http://schemas.microsoft.com/office/drawing/2014/main" id="{449B3DD4-FD95-C276-5DC6-184AD1CCCBD6}"/>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03026EF4-9379-B9DE-94CA-19DE5DFEFA63}"/>
              </a:ext>
            </a:extLst>
          </p:cNvPr>
          <p:cNvSpPr>
            <a:spLocks noGrp="1"/>
          </p:cNvSpPr>
          <p:nvPr>
            <p:ph type="sldNum" sz="quarter" idx="12"/>
          </p:nvPr>
        </p:nvSpPr>
        <p:spPr/>
        <p:txBody>
          <a:bodyPr/>
          <a:lstStyle/>
          <a:p>
            <a:fld id="{E29BC689-8F21-E742-BB12-6AC947082E4B}" type="slidenum">
              <a:rPr lang="sl-SI" smtClean="0"/>
              <a:t>‹#›</a:t>
            </a:fld>
            <a:endParaRPr lang="sl-SI"/>
          </a:p>
        </p:txBody>
      </p:sp>
    </p:spTree>
    <p:extLst>
      <p:ext uri="{BB962C8B-B14F-4D97-AF65-F5344CB8AC3E}">
        <p14:creationId xmlns:p14="http://schemas.microsoft.com/office/powerpoint/2010/main" val="152720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08F2-F37C-D1EB-E3D7-70815E96615A}"/>
              </a:ext>
            </a:extLst>
          </p:cNvPr>
          <p:cNvSpPr>
            <a:spLocks noGrp="1"/>
          </p:cNvSpPr>
          <p:nvPr>
            <p:ph type="title"/>
          </p:nvPr>
        </p:nvSpPr>
        <p:spPr>
          <a:xfrm>
            <a:off x="839788" y="365125"/>
            <a:ext cx="10515600" cy="1325563"/>
          </a:xfrm>
        </p:spPr>
        <p:txBody>
          <a:bodyPr/>
          <a:lstStyle/>
          <a:p>
            <a:r>
              <a:rPr lang="en-GB"/>
              <a:t>Click to edit Master title style</a:t>
            </a:r>
            <a:endParaRPr lang="sl-SI"/>
          </a:p>
        </p:txBody>
      </p:sp>
      <p:sp>
        <p:nvSpPr>
          <p:cNvPr id="3" name="Text Placeholder 2">
            <a:extLst>
              <a:ext uri="{FF2B5EF4-FFF2-40B4-BE49-F238E27FC236}">
                <a16:creationId xmlns:a16="http://schemas.microsoft.com/office/drawing/2014/main" id="{A133BAD6-42EC-F293-AF52-A3152E259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EBD39A-C659-1F36-56B7-F15FDE60566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l-SI"/>
          </a:p>
        </p:txBody>
      </p:sp>
      <p:sp>
        <p:nvSpPr>
          <p:cNvPr id="5" name="Text Placeholder 4">
            <a:extLst>
              <a:ext uri="{FF2B5EF4-FFF2-40B4-BE49-F238E27FC236}">
                <a16:creationId xmlns:a16="http://schemas.microsoft.com/office/drawing/2014/main" id="{E506A8B6-B8C9-5667-9667-CCF58F9F7D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1A311E-1355-443C-5A17-9D6B617779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l-SI"/>
          </a:p>
        </p:txBody>
      </p:sp>
      <p:sp>
        <p:nvSpPr>
          <p:cNvPr id="7" name="Date Placeholder 6">
            <a:extLst>
              <a:ext uri="{FF2B5EF4-FFF2-40B4-BE49-F238E27FC236}">
                <a16:creationId xmlns:a16="http://schemas.microsoft.com/office/drawing/2014/main" id="{B2DD650D-1480-3FD8-504E-EE57E3FE813D}"/>
              </a:ext>
            </a:extLst>
          </p:cNvPr>
          <p:cNvSpPr>
            <a:spLocks noGrp="1"/>
          </p:cNvSpPr>
          <p:nvPr>
            <p:ph type="dt" sz="half" idx="10"/>
          </p:nvPr>
        </p:nvSpPr>
        <p:spPr/>
        <p:txBody>
          <a:bodyPr/>
          <a:lstStyle/>
          <a:p>
            <a:fld id="{17212C5F-7AC9-084C-9537-639881D9CDBD}" type="datetimeFigureOut">
              <a:rPr lang="sl-SI" smtClean="0"/>
              <a:t>15. 5. 25</a:t>
            </a:fld>
            <a:endParaRPr lang="sl-SI"/>
          </a:p>
        </p:txBody>
      </p:sp>
      <p:sp>
        <p:nvSpPr>
          <p:cNvPr id="8" name="Footer Placeholder 7">
            <a:extLst>
              <a:ext uri="{FF2B5EF4-FFF2-40B4-BE49-F238E27FC236}">
                <a16:creationId xmlns:a16="http://schemas.microsoft.com/office/drawing/2014/main" id="{D03ED459-4968-2E99-DDAD-701C0208AF25}"/>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7EF4BD4B-95F3-50A8-BADA-3AFC90FB53A9}"/>
              </a:ext>
            </a:extLst>
          </p:cNvPr>
          <p:cNvSpPr>
            <a:spLocks noGrp="1"/>
          </p:cNvSpPr>
          <p:nvPr>
            <p:ph type="sldNum" sz="quarter" idx="12"/>
          </p:nvPr>
        </p:nvSpPr>
        <p:spPr/>
        <p:txBody>
          <a:bodyPr/>
          <a:lstStyle/>
          <a:p>
            <a:fld id="{E29BC689-8F21-E742-BB12-6AC947082E4B}" type="slidenum">
              <a:rPr lang="sl-SI" smtClean="0"/>
              <a:t>‹#›</a:t>
            </a:fld>
            <a:endParaRPr lang="sl-SI"/>
          </a:p>
        </p:txBody>
      </p:sp>
    </p:spTree>
    <p:extLst>
      <p:ext uri="{BB962C8B-B14F-4D97-AF65-F5344CB8AC3E}">
        <p14:creationId xmlns:p14="http://schemas.microsoft.com/office/powerpoint/2010/main" val="370914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A1FD-578B-F759-63AE-407FF4AD0DC1}"/>
              </a:ext>
            </a:extLst>
          </p:cNvPr>
          <p:cNvSpPr>
            <a:spLocks noGrp="1"/>
          </p:cNvSpPr>
          <p:nvPr>
            <p:ph type="title"/>
          </p:nvPr>
        </p:nvSpPr>
        <p:spPr/>
        <p:txBody>
          <a:bodyPr/>
          <a:lstStyle/>
          <a:p>
            <a:r>
              <a:rPr lang="en-GB"/>
              <a:t>Click to edit Master title style</a:t>
            </a:r>
            <a:endParaRPr lang="sl-SI"/>
          </a:p>
        </p:txBody>
      </p:sp>
      <p:sp>
        <p:nvSpPr>
          <p:cNvPr id="3" name="Date Placeholder 2">
            <a:extLst>
              <a:ext uri="{FF2B5EF4-FFF2-40B4-BE49-F238E27FC236}">
                <a16:creationId xmlns:a16="http://schemas.microsoft.com/office/drawing/2014/main" id="{35EEA6A7-CFFA-8477-6A12-B24EBD0C16A5}"/>
              </a:ext>
            </a:extLst>
          </p:cNvPr>
          <p:cNvSpPr>
            <a:spLocks noGrp="1"/>
          </p:cNvSpPr>
          <p:nvPr>
            <p:ph type="dt" sz="half" idx="10"/>
          </p:nvPr>
        </p:nvSpPr>
        <p:spPr/>
        <p:txBody>
          <a:bodyPr/>
          <a:lstStyle/>
          <a:p>
            <a:fld id="{17212C5F-7AC9-084C-9537-639881D9CDBD}" type="datetimeFigureOut">
              <a:rPr lang="sl-SI" smtClean="0"/>
              <a:t>15. 5. 25</a:t>
            </a:fld>
            <a:endParaRPr lang="sl-SI"/>
          </a:p>
        </p:txBody>
      </p:sp>
      <p:sp>
        <p:nvSpPr>
          <p:cNvPr id="4" name="Footer Placeholder 3">
            <a:extLst>
              <a:ext uri="{FF2B5EF4-FFF2-40B4-BE49-F238E27FC236}">
                <a16:creationId xmlns:a16="http://schemas.microsoft.com/office/drawing/2014/main" id="{44847DE5-2D2B-517C-5B79-A2D554A85B58}"/>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F1939146-875F-F370-C84A-227F50362749}"/>
              </a:ext>
            </a:extLst>
          </p:cNvPr>
          <p:cNvSpPr>
            <a:spLocks noGrp="1"/>
          </p:cNvSpPr>
          <p:nvPr>
            <p:ph type="sldNum" sz="quarter" idx="12"/>
          </p:nvPr>
        </p:nvSpPr>
        <p:spPr/>
        <p:txBody>
          <a:bodyPr/>
          <a:lstStyle/>
          <a:p>
            <a:fld id="{E29BC689-8F21-E742-BB12-6AC947082E4B}" type="slidenum">
              <a:rPr lang="sl-SI" smtClean="0"/>
              <a:t>‹#›</a:t>
            </a:fld>
            <a:endParaRPr lang="sl-SI"/>
          </a:p>
        </p:txBody>
      </p:sp>
    </p:spTree>
    <p:extLst>
      <p:ext uri="{BB962C8B-B14F-4D97-AF65-F5344CB8AC3E}">
        <p14:creationId xmlns:p14="http://schemas.microsoft.com/office/powerpoint/2010/main" val="23666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24EA3D-3C0A-CC61-116F-70BFAF4CC945}"/>
              </a:ext>
            </a:extLst>
          </p:cNvPr>
          <p:cNvSpPr>
            <a:spLocks noGrp="1"/>
          </p:cNvSpPr>
          <p:nvPr>
            <p:ph type="dt" sz="half" idx="10"/>
          </p:nvPr>
        </p:nvSpPr>
        <p:spPr/>
        <p:txBody>
          <a:bodyPr/>
          <a:lstStyle/>
          <a:p>
            <a:fld id="{17212C5F-7AC9-084C-9537-639881D9CDBD}" type="datetimeFigureOut">
              <a:rPr lang="sl-SI" smtClean="0"/>
              <a:t>15. 5. 25</a:t>
            </a:fld>
            <a:endParaRPr lang="sl-SI"/>
          </a:p>
        </p:txBody>
      </p:sp>
      <p:sp>
        <p:nvSpPr>
          <p:cNvPr id="3" name="Footer Placeholder 2">
            <a:extLst>
              <a:ext uri="{FF2B5EF4-FFF2-40B4-BE49-F238E27FC236}">
                <a16:creationId xmlns:a16="http://schemas.microsoft.com/office/drawing/2014/main" id="{745A3445-1B9A-A3FB-D7AE-44C75A2DE9DB}"/>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754457F6-741B-1814-4FDF-DC3AECFE15AC}"/>
              </a:ext>
            </a:extLst>
          </p:cNvPr>
          <p:cNvSpPr>
            <a:spLocks noGrp="1"/>
          </p:cNvSpPr>
          <p:nvPr>
            <p:ph type="sldNum" sz="quarter" idx="12"/>
          </p:nvPr>
        </p:nvSpPr>
        <p:spPr/>
        <p:txBody>
          <a:bodyPr/>
          <a:lstStyle/>
          <a:p>
            <a:fld id="{E29BC689-8F21-E742-BB12-6AC947082E4B}" type="slidenum">
              <a:rPr lang="sl-SI" smtClean="0"/>
              <a:t>‹#›</a:t>
            </a:fld>
            <a:endParaRPr lang="sl-SI"/>
          </a:p>
        </p:txBody>
      </p:sp>
    </p:spTree>
    <p:extLst>
      <p:ext uri="{BB962C8B-B14F-4D97-AF65-F5344CB8AC3E}">
        <p14:creationId xmlns:p14="http://schemas.microsoft.com/office/powerpoint/2010/main" val="198551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EFB9-B33A-DCC5-2439-0AB13D3436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l-SI"/>
          </a:p>
        </p:txBody>
      </p:sp>
      <p:sp>
        <p:nvSpPr>
          <p:cNvPr id="3" name="Content Placeholder 2">
            <a:extLst>
              <a:ext uri="{FF2B5EF4-FFF2-40B4-BE49-F238E27FC236}">
                <a16:creationId xmlns:a16="http://schemas.microsoft.com/office/drawing/2014/main" id="{27B7483D-7218-E283-0032-F7C6A9F59B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l-SI"/>
          </a:p>
        </p:txBody>
      </p:sp>
      <p:sp>
        <p:nvSpPr>
          <p:cNvPr id="4" name="Text Placeholder 3">
            <a:extLst>
              <a:ext uri="{FF2B5EF4-FFF2-40B4-BE49-F238E27FC236}">
                <a16:creationId xmlns:a16="http://schemas.microsoft.com/office/drawing/2014/main" id="{112841BA-3B13-2182-621C-D50DCDA80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EEDD39-7AAC-CD2C-C25B-945D8F1E835A}"/>
              </a:ext>
            </a:extLst>
          </p:cNvPr>
          <p:cNvSpPr>
            <a:spLocks noGrp="1"/>
          </p:cNvSpPr>
          <p:nvPr>
            <p:ph type="dt" sz="half" idx="10"/>
          </p:nvPr>
        </p:nvSpPr>
        <p:spPr/>
        <p:txBody>
          <a:bodyPr/>
          <a:lstStyle/>
          <a:p>
            <a:fld id="{17212C5F-7AC9-084C-9537-639881D9CDBD}" type="datetimeFigureOut">
              <a:rPr lang="sl-SI" smtClean="0"/>
              <a:t>15. 5. 25</a:t>
            </a:fld>
            <a:endParaRPr lang="sl-SI"/>
          </a:p>
        </p:txBody>
      </p:sp>
      <p:sp>
        <p:nvSpPr>
          <p:cNvPr id="6" name="Footer Placeholder 5">
            <a:extLst>
              <a:ext uri="{FF2B5EF4-FFF2-40B4-BE49-F238E27FC236}">
                <a16:creationId xmlns:a16="http://schemas.microsoft.com/office/drawing/2014/main" id="{2FE6C93F-C061-7833-BADB-D19119774EF1}"/>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6E6CF815-88EB-C66E-FF2E-F170278122FF}"/>
              </a:ext>
            </a:extLst>
          </p:cNvPr>
          <p:cNvSpPr>
            <a:spLocks noGrp="1"/>
          </p:cNvSpPr>
          <p:nvPr>
            <p:ph type="sldNum" sz="quarter" idx="12"/>
          </p:nvPr>
        </p:nvSpPr>
        <p:spPr/>
        <p:txBody>
          <a:bodyPr/>
          <a:lstStyle/>
          <a:p>
            <a:fld id="{E29BC689-8F21-E742-BB12-6AC947082E4B}" type="slidenum">
              <a:rPr lang="sl-SI" smtClean="0"/>
              <a:t>‹#›</a:t>
            </a:fld>
            <a:endParaRPr lang="sl-SI"/>
          </a:p>
        </p:txBody>
      </p:sp>
    </p:spTree>
    <p:extLst>
      <p:ext uri="{BB962C8B-B14F-4D97-AF65-F5344CB8AC3E}">
        <p14:creationId xmlns:p14="http://schemas.microsoft.com/office/powerpoint/2010/main" val="190080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D702-C781-94E3-8168-88E9F1CA42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l-SI"/>
          </a:p>
        </p:txBody>
      </p:sp>
      <p:sp>
        <p:nvSpPr>
          <p:cNvPr id="3" name="Picture Placeholder 2">
            <a:extLst>
              <a:ext uri="{FF2B5EF4-FFF2-40B4-BE49-F238E27FC236}">
                <a16:creationId xmlns:a16="http://schemas.microsoft.com/office/drawing/2014/main" id="{0569D493-CC46-DCBF-5222-E5EB968DFE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4DB5BCFD-E274-FC00-6CD3-D1B8AE635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65163A-E5A5-BC6F-55AC-DCBABC41AE8B}"/>
              </a:ext>
            </a:extLst>
          </p:cNvPr>
          <p:cNvSpPr>
            <a:spLocks noGrp="1"/>
          </p:cNvSpPr>
          <p:nvPr>
            <p:ph type="dt" sz="half" idx="10"/>
          </p:nvPr>
        </p:nvSpPr>
        <p:spPr/>
        <p:txBody>
          <a:bodyPr/>
          <a:lstStyle/>
          <a:p>
            <a:fld id="{17212C5F-7AC9-084C-9537-639881D9CDBD}" type="datetimeFigureOut">
              <a:rPr lang="sl-SI" smtClean="0"/>
              <a:t>15. 5. 25</a:t>
            </a:fld>
            <a:endParaRPr lang="sl-SI"/>
          </a:p>
        </p:txBody>
      </p:sp>
      <p:sp>
        <p:nvSpPr>
          <p:cNvPr id="6" name="Footer Placeholder 5">
            <a:extLst>
              <a:ext uri="{FF2B5EF4-FFF2-40B4-BE49-F238E27FC236}">
                <a16:creationId xmlns:a16="http://schemas.microsoft.com/office/drawing/2014/main" id="{ED0ED2FD-E060-656E-644A-63E7774D2B44}"/>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B20752ED-AA80-EB8D-6C8F-643334429302}"/>
              </a:ext>
            </a:extLst>
          </p:cNvPr>
          <p:cNvSpPr>
            <a:spLocks noGrp="1"/>
          </p:cNvSpPr>
          <p:nvPr>
            <p:ph type="sldNum" sz="quarter" idx="12"/>
          </p:nvPr>
        </p:nvSpPr>
        <p:spPr/>
        <p:txBody>
          <a:bodyPr/>
          <a:lstStyle/>
          <a:p>
            <a:fld id="{E29BC689-8F21-E742-BB12-6AC947082E4B}" type="slidenum">
              <a:rPr lang="sl-SI" smtClean="0"/>
              <a:t>‹#›</a:t>
            </a:fld>
            <a:endParaRPr lang="sl-SI"/>
          </a:p>
        </p:txBody>
      </p:sp>
    </p:spTree>
    <p:extLst>
      <p:ext uri="{BB962C8B-B14F-4D97-AF65-F5344CB8AC3E}">
        <p14:creationId xmlns:p14="http://schemas.microsoft.com/office/powerpoint/2010/main" val="194678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BADC80-2102-8E44-0259-74D88A1102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sl-SI"/>
          </a:p>
        </p:txBody>
      </p:sp>
      <p:sp>
        <p:nvSpPr>
          <p:cNvPr id="3" name="Text Placeholder 2">
            <a:extLst>
              <a:ext uri="{FF2B5EF4-FFF2-40B4-BE49-F238E27FC236}">
                <a16:creationId xmlns:a16="http://schemas.microsoft.com/office/drawing/2014/main" id="{C0C0A638-2C05-7613-DE87-CF4923CED9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l-SI"/>
          </a:p>
        </p:txBody>
      </p:sp>
      <p:sp>
        <p:nvSpPr>
          <p:cNvPr id="4" name="Date Placeholder 3">
            <a:extLst>
              <a:ext uri="{FF2B5EF4-FFF2-40B4-BE49-F238E27FC236}">
                <a16:creationId xmlns:a16="http://schemas.microsoft.com/office/drawing/2014/main" id="{F90CBE9D-40E4-81E1-2F76-7B07749B3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212C5F-7AC9-084C-9537-639881D9CDBD}" type="datetimeFigureOut">
              <a:rPr lang="sl-SI" smtClean="0"/>
              <a:t>15. 5. 25</a:t>
            </a:fld>
            <a:endParaRPr lang="sl-SI"/>
          </a:p>
        </p:txBody>
      </p:sp>
      <p:sp>
        <p:nvSpPr>
          <p:cNvPr id="5" name="Footer Placeholder 4">
            <a:extLst>
              <a:ext uri="{FF2B5EF4-FFF2-40B4-BE49-F238E27FC236}">
                <a16:creationId xmlns:a16="http://schemas.microsoft.com/office/drawing/2014/main" id="{098BF357-71E5-B67D-9049-4F8480786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Slide Number Placeholder 5">
            <a:extLst>
              <a:ext uri="{FF2B5EF4-FFF2-40B4-BE49-F238E27FC236}">
                <a16:creationId xmlns:a16="http://schemas.microsoft.com/office/drawing/2014/main" id="{C251CF93-5600-E9FB-29CD-DD0C27C0C5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9BC689-8F21-E742-BB12-6AC947082E4B}" type="slidenum">
              <a:rPr lang="sl-SI" smtClean="0"/>
              <a:t>‹#›</a:t>
            </a:fld>
            <a:endParaRPr lang="sl-SI"/>
          </a:p>
        </p:txBody>
      </p:sp>
    </p:spTree>
    <p:extLst>
      <p:ext uri="{BB962C8B-B14F-4D97-AF65-F5344CB8AC3E}">
        <p14:creationId xmlns:p14="http://schemas.microsoft.com/office/powerpoint/2010/main" val="347118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2">
            <a:extLst>
              <a:ext uri="{FF2B5EF4-FFF2-40B4-BE49-F238E27FC236}">
                <a16:creationId xmlns:a16="http://schemas.microsoft.com/office/drawing/2014/main" id="{05FD2F07-D60F-A843-0235-14B0F8D1CDEB}"/>
              </a:ext>
            </a:extLst>
          </p:cNvPr>
          <p:cNvSpPr txBox="1">
            <a:spLocks noGrp="1"/>
          </p:cNvSpPr>
          <p:nvPr>
            <p:ph type="sldNum" sz="quarter" idx="8"/>
          </p:nvPr>
        </p:nvSpPr>
        <p:spPr/>
        <p:txBody>
          <a:bodyPr/>
          <a:lstStyle/>
          <a:p>
            <a:pPr lvl="0"/>
            <a:fld id="{525FE3FD-6BF0-9941-80EA-FF994BE78C4C}" type="slidenum">
              <a:rPr lang="sl-SI"/>
              <a:t>1</a:t>
            </a:fld>
            <a:endParaRPr lang="sl-SI"/>
          </a:p>
        </p:txBody>
      </p:sp>
      <p:sp>
        <p:nvSpPr>
          <p:cNvPr id="3" name="Naslov 4">
            <a:extLst>
              <a:ext uri="{FF2B5EF4-FFF2-40B4-BE49-F238E27FC236}">
                <a16:creationId xmlns:a16="http://schemas.microsoft.com/office/drawing/2014/main" id="{96F0781C-3B71-23FC-B5D0-E40AE38FE25D}"/>
              </a:ext>
            </a:extLst>
          </p:cNvPr>
          <p:cNvSpPr txBox="1">
            <a:spLocks noGrp="1"/>
          </p:cNvSpPr>
          <p:nvPr>
            <p:ph type="title"/>
          </p:nvPr>
        </p:nvSpPr>
        <p:spPr>
          <a:xfrm>
            <a:off x="588754" y="251085"/>
            <a:ext cx="9114739" cy="2927652"/>
          </a:xfrm>
        </p:spPr>
        <p:txBody>
          <a:bodyPr>
            <a:noAutofit/>
          </a:bodyPr>
          <a:lstStyle/>
          <a:p>
            <a:pPr lvl="0"/>
            <a:r>
              <a:rPr lang="sl-SI" sz="4800" dirty="0">
                <a:latin typeface="Arial"/>
                <a:cs typeface="Arial"/>
              </a:rPr>
              <a:t>Optimizing Sparse matrix-vector multiplication on the EPAC architecture</a:t>
            </a:r>
            <a:endParaRPr lang="en-US" sz="4800" dirty="0"/>
          </a:p>
        </p:txBody>
      </p:sp>
      <p:pic>
        <p:nvPicPr>
          <p:cNvPr id="4" name="Picture 1">
            <a:extLst>
              <a:ext uri="{FF2B5EF4-FFF2-40B4-BE49-F238E27FC236}">
                <a16:creationId xmlns:a16="http://schemas.microsoft.com/office/drawing/2014/main" id="{55DFC127-656A-BA94-8722-CA959447F3E0}"/>
              </a:ext>
            </a:extLst>
          </p:cNvPr>
          <p:cNvPicPr>
            <a:picLocks noChangeAspect="1"/>
          </p:cNvPicPr>
          <p:nvPr/>
        </p:nvPicPr>
        <p:blipFill>
          <a:blip r:embed="rId3"/>
          <a:stretch>
            <a:fillRect/>
          </a:stretch>
        </p:blipFill>
        <p:spPr>
          <a:xfrm>
            <a:off x="7598298" y="2865089"/>
            <a:ext cx="3455316" cy="1620426"/>
          </a:xfrm>
          <a:prstGeom prst="rect">
            <a:avLst/>
          </a:prstGeom>
          <a:noFill/>
          <a:ln cap="flat">
            <a:noFill/>
          </a:ln>
        </p:spPr>
      </p:pic>
      <p:pic>
        <p:nvPicPr>
          <p:cNvPr id="5" name="Graphic 3">
            <a:extLst>
              <a:ext uri="{FF2B5EF4-FFF2-40B4-BE49-F238E27FC236}">
                <a16:creationId xmlns:a16="http://schemas.microsoft.com/office/drawing/2014/main" id="{6FD9FC28-8C78-356C-F61B-87F0E2E18E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9470" y="5115345"/>
            <a:ext cx="3524646" cy="652744"/>
          </a:xfrm>
          <a:prstGeom prst="rect">
            <a:avLst/>
          </a:prstGeom>
          <a:noFill/>
          <a:ln cap="flat">
            <a:noFill/>
          </a:ln>
        </p:spPr>
      </p:pic>
      <p:pic>
        <p:nvPicPr>
          <p:cNvPr id="6" name="Picture 5">
            <a:extLst>
              <a:ext uri="{FF2B5EF4-FFF2-40B4-BE49-F238E27FC236}">
                <a16:creationId xmlns:a16="http://schemas.microsoft.com/office/drawing/2014/main" id="{610390EC-A761-483A-CA06-A52833FFC270}"/>
              </a:ext>
            </a:extLst>
          </p:cNvPr>
          <p:cNvPicPr>
            <a:picLocks noChangeAspect="1"/>
          </p:cNvPicPr>
          <p:nvPr/>
        </p:nvPicPr>
        <p:blipFill>
          <a:blip r:embed="rId6"/>
          <a:stretch>
            <a:fillRect/>
          </a:stretch>
        </p:blipFill>
        <p:spPr>
          <a:xfrm>
            <a:off x="5638153" y="3822804"/>
            <a:ext cx="1940219" cy="1946620"/>
          </a:xfrm>
          <a:prstGeom prst="rect">
            <a:avLst/>
          </a:prstGeom>
          <a:noFill/>
          <a:ln cap="flat">
            <a:noFill/>
          </a:ln>
        </p:spPr>
      </p:pic>
      <p:sp>
        <p:nvSpPr>
          <p:cNvPr id="10" name="Title 1">
            <a:extLst>
              <a:ext uri="{FF2B5EF4-FFF2-40B4-BE49-F238E27FC236}">
                <a16:creationId xmlns:a16="http://schemas.microsoft.com/office/drawing/2014/main" id="{63861481-E444-4D38-4CAF-FB81C2EFC9EE}"/>
              </a:ext>
            </a:extLst>
          </p:cNvPr>
          <p:cNvSpPr txBox="1">
            <a:spLocks/>
          </p:cNvSpPr>
          <p:nvPr/>
        </p:nvSpPr>
        <p:spPr>
          <a:xfrm>
            <a:off x="588754" y="4587517"/>
            <a:ext cx="3406303" cy="120593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5400" b="1" kern="1200">
                <a:solidFill>
                  <a:srgbClr val="E03127"/>
                </a:solidFill>
                <a:latin typeface="+mj-lt"/>
                <a:ea typeface="+mj-ea"/>
                <a:cs typeface="+mj-cs"/>
              </a:defRPr>
            </a:lvl1pPr>
          </a:lstStyle>
          <a:p>
            <a:r>
              <a:rPr lang="sl-SI" sz="2400" dirty="0">
                <a:solidFill>
                  <a:schemeClr val="tx1"/>
                </a:solidFill>
              </a:rPr>
              <a:t>ASHPC25,</a:t>
            </a:r>
          </a:p>
          <a:p>
            <a:r>
              <a:rPr lang="sl-SI" sz="2400" dirty="0">
                <a:solidFill>
                  <a:schemeClr val="tx1"/>
                </a:solidFill>
              </a:rPr>
              <a:t>Rimske Toplice, Slovenia, 19 – 22 May,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9E146-163E-DDEC-4396-76183DE74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41228-C3BC-29EB-337C-E02DA08E0A34}"/>
              </a:ext>
            </a:extLst>
          </p:cNvPr>
          <p:cNvSpPr>
            <a:spLocks noGrp="1"/>
          </p:cNvSpPr>
          <p:nvPr>
            <p:ph type="title"/>
          </p:nvPr>
        </p:nvSpPr>
        <p:spPr>
          <a:xfrm>
            <a:off x="940912" y="130317"/>
            <a:ext cx="9253412" cy="708694"/>
          </a:xfrm>
        </p:spPr>
        <p:txBody>
          <a:bodyPr>
            <a:normAutofit/>
          </a:bodyPr>
          <a:lstStyle/>
          <a:p>
            <a:r>
              <a:rPr lang="sl-SI" dirty="0"/>
              <a:t>SpMV with CSR without Gather/Scatter operation</a:t>
            </a:r>
          </a:p>
        </p:txBody>
      </p:sp>
      <p:sp>
        <p:nvSpPr>
          <p:cNvPr id="60" name="TextBox 59">
            <a:extLst>
              <a:ext uri="{FF2B5EF4-FFF2-40B4-BE49-F238E27FC236}">
                <a16:creationId xmlns:a16="http://schemas.microsoft.com/office/drawing/2014/main" id="{D88FEDE3-B802-0EE0-EC76-179C6AC28AD7}"/>
              </a:ext>
            </a:extLst>
          </p:cNvPr>
          <p:cNvSpPr txBox="1"/>
          <p:nvPr/>
        </p:nvSpPr>
        <p:spPr>
          <a:xfrm>
            <a:off x="940912" y="1044699"/>
            <a:ext cx="1839927" cy="369332"/>
          </a:xfrm>
          <a:prstGeom prst="rect">
            <a:avLst/>
          </a:prstGeom>
          <a:noFill/>
        </p:spPr>
        <p:txBody>
          <a:bodyPr wrap="none" rtlCol="0">
            <a:spAutoFit/>
          </a:bodyPr>
          <a:lstStyle/>
          <a:p>
            <a:r>
              <a:rPr lang="sl-SI" dirty="0"/>
              <a:t>Columns (VREG)</a:t>
            </a:r>
          </a:p>
        </p:txBody>
      </p:sp>
      <p:sp>
        <p:nvSpPr>
          <p:cNvPr id="61" name="Rectangle 60">
            <a:extLst>
              <a:ext uri="{FF2B5EF4-FFF2-40B4-BE49-F238E27FC236}">
                <a16:creationId xmlns:a16="http://schemas.microsoft.com/office/drawing/2014/main" id="{213E8D8D-B847-8DE7-45AD-141DB9738311}"/>
              </a:ext>
            </a:extLst>
          </p:cNvPr>
          <p:cNvSpPr/>
          <p:nvPr/>
        </p:nvSpPr>
        <p:spPr>
          <a:xfrm>
            <a:off x="1031825"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2</a:t>
            </a:r>
          </a:p>
        </p:txBody>
      </p:sp>
      <p:sp>
        <p:nvSpPr>
          <p:cNvPr id="62" name="Rectangle 61">
            <a:extLst>
              <a:ext uri="{FF2B5EF4-FFF2-40B4-BE49-F238E27FC236}">
                <a16:creationId xmlns:a16="http://schemas.microsoft.com/office/drawing/2014/main" id="{12025844-6C76-AE92-6991-50DC5DB0E0D2}"/>
              </a:ext>
            </a:extLst>
          </p:cNvPr>
          <p:cNvSpPr/>
          <p:nvPr/>
        </p:nvSpPr>
        <p:spPr>
          <a:xfrm>
            <a:off x="1391825"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3</a:t>
            </a:r>
          </a:p>
        </p:txBody>
      </p:sp>
      <p:sp>
        <p:nvSpPr>
          <p:cNvPr id="63" name="Rectangle 62">
            <a:extLst>
              <a:ext uri="{FF2B5EF4-FFF2-40B4-BE49-F238E27FC236}">
                <a16:creationId xmlns:a16="http://schemas.microsoft.com/office/drawing/2014/main" id="{B20DFFB5-CF18-B168-942B-F1DCB482164C}"/>
              </a:ext>
            </a:extLst>
          </p:cNvPr>
          <p:cNvSpPr/>
          <p:nvPr/>
        </p:nvSpPr>
        <p:spPr>
          <a:xfrm>
            <a:off x="1751825"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4</a:t>
            </a:r>
          </a:p>
        </p:txBody>
      </p:sp>
      <p:sp>
        <p:nvSpPr>
          <p:cNvPr id="64" name="Rectangle 63">
            <a:extLst>
              <a:ext uri="{FF2B5EF4-FFF2-40B4-BE49-F238E27FC236}">
                <a16:creationId xmlns:a16="http://schemas.microsoft.com/office/drawing/2014/main" id="{BB1B1074-92EA-D2F7-5B37-9BFD260F58BA}"/>
              </a:ext>
            </a:extLst>
          </p:cNvPr>
          <p:cNvSpPr/>
          <p:nvPr/>
        </p:nvSpPr>
        <p:spPr>
          <a:xfrm>
            <a:off x="2111825"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7</a:t>
            </a:r>
          </a:p>
        </p:txBody>
      </p:sp>
      <p:sp>
        <p:nvSpPr>
          <p:cNvPr id="65" name="Rectangle 64">
            <a:extLst>
              <a:ext uri="{FF2B5EF4-FFF2-40B4-BE49-F238E27FC236}">
                <a16:creationId xmlns:a16="http://schemas.microsoft.com/office/drawing/2014/main" id="{29B49D92-B4E7-DDB5-BB5F-B4D58CD82B1C}"/>
              </a:ext>
            </a:extLst>
          </p:cNvPr>
          <p:cNvSpPr/>
          <p:nvPr/>
        </p:nvSpPr>
        <p:spPr>
          <a:xfrm>
            <a:off x="2453139"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8</a:t>
            </a:r>
          </a:p>
        </p:txBody>
      </p:sp>
      <p:sp>
        <p:nvSpPr>
          <p:cNvPr id="66" name="Rectangle 65">
            <a:extLst>
              <a:ext uri="{FF2B5EF4-FFF2-40B4-BE49-F238E27FC236}">
                <a16:creationId xmlns:a16="http://schemas.microsoft.com/office/drawing/2014/main" id="{E7F90E59-B5DC-415F-18E5-61F849EC7C2E}"/>
              </a:ext>
            </a:extLst>
          </p:cNvPr>
          <p:cNvSpPr/>
          <p:nvPr/>
        </p:nvSpPr>
        <p:spPr>
          <a:xfrm>
            <a:off x="2813139"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9</a:t>
            </a:r>
          </a:p>
        </p:txBody>
      </p:sp>
      <p:sp>
        <p:nvSpPr>
          <p:cNvPr id="67" name="Rectangle 66">
            <a:extLst>
              <a:ext uri="{FF2B5EF4-FFF2-40B4-BE49-F238E27FC236}">
                <a16:creationId xmlns:a16="http://schemas.microsoft.com/office/drawing/2014/main" id="{3A4A0EA0-92DC-DA35-F4DD-A882C8BE7324}"/>
              </a:ext>
            </a:extLst>
          </p:cNvPr>
          <p:cNvSpPr/>
          <p:nvPr/>
        </p:nvSpPr>
        <p:spPr>
          <a:xfrm>
            <a:off x="3173139"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5</a:t>
            </a:r>
          </a:p>
        </p:txBody>
      </p:sp>
      <p:sp>
        <p:nvSpPr>
          <p:cNvPr id="68" name="Rectangle 67">
            <a:extLst>
              <a:ext uri="{FF2B5EF4-FFF2-40B4-BE49-F238E27FC236}">
                <a16:creationId xmlns:a16="http://schemas.microsoft.com/office/drawing/2014/main" id="{30DEEE6C-1656-7378-600C-576C16BFA2DB}"/>
              </a:ext>
            </a:extLst>
          </p:cNvPr>
          <p:cNvSpPr/>
          <p:nvPr/>
        </p:nvSpPr>
        <p:spPr>
          <a:xfrm>
            <a:off x="3533139"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6</a:t>
            </a:r>
          </a:p>
        </p:txBody>
      </p:sp>
      <p:cxnSp>
        <p:nvCxnSpPr>
          <p:cNvPr id="69" name="Straight Arrow Connector 68">
            <a:extLst>
              <a:ext uri="{FF2B5EF4-FFF2-40B4-BE49-F238E27FC236}">
                <a16:creationId xmlns:a16="http://schemas.microsoft.com/office/drawing/2014/main" id="{D0C84D7E-393C-0B7E-C959-4BE7FB8544E2}"/>
              </a:ext>
            </a:extLst>
          </p:cNvPr>
          <p:cNvCxnSpPr>
            <a:cxnSpLocks/>
          </p:cNvCxnSpPr>
          <p:nvPr/>
        </p:nvCxnSpPr>
        <p:spPr>
          <a:xfrm>
            <a:off x="430062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27C53424-91C7-E239-84E9-FB4B90412C1B}"/>
              </a:ext>
            </a:extLst>
          </p:cNvPr>
          <p:cNvSpPr/>
          <p:nvPr/>
        </p:nvSpPr>
        <p:spPr>
          <a:xfrm>
            <a:off x="5679940" y="1349108"/>
            <a:ext cx="1961831" cy="632154"/>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Vector permutation</a:t>
            </a:r>
          </a:p>
        </p:txBody>
      </p:sp>
      <p:sp>
        <p:nvSpPr>
          <p:cNvPr id="71" name="Rectangle 70">
            <a:extLst>
              <a:ext uri="{FF2B5EF4-FFF2-40B4-BE49-F238E27FC236}">
                <a16:creationId xmlns:a16="http://schemas.microsoft.com/office/drawing/2014/main" id="{90AAE0DB-AE18-A628-5ED3-CB26294F4BB7}"/>
              </a:ext>
            </a:extLst>
          </p:cNvPr>
          <p:cNvSpPr/>
          <p:nvPr/>
        </p:nvSpPr>
        <p:spPr>
          <a:xfrm>
            <a:off x="8532664"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72" name="Rectangle 71">
            <a:extLst>
              <a:ext uri="{FF2B5EF4-FFF2-40B4-BE49-F238E27FC236}">
                <a16:creationId xmlns:a16="http://schemas.microsoft.com/office/drawing/2014/main" id="{12DB5FD1-8886-6337-6ED7-8E3BAA7EE576}"/>
              </a:ext>
            </a:extLst>
          </p:cNvPr>
          <p:cNvSpPr/>
          <p:nvPr/>
        </p:nvSpPr>
        <p:spPr>
          <a:xfrm>
            <a:off x="888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73" name="Rectangle 72">
            <a:extLst>
              <a:ext uri="{FF2B5EF4-FFF2-40B4-BE49-F238E27FC236}">
                <a16:creationId xmlns:a16="http://schemas.microsoft.com/office/drawing/2014/main" id="{B202D2A3-7CA2-4A6C-49CD-ED0C5BE246E7}"/>
              </a:ext>
            </a:extLst>
          </p:cNvPr>
          <p:cNvSpPr/>
          <p:nvPr/>
        </p:nvSpPr>
        <p:spPr>
          <a:xfrm>
            <a:off x="924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74" name="Rectangle 73">
            <a:extLst>
              <a:ext uri="{FF2B5EF4-FFF2-40B4-BE49-F238E27FC236}">
                <a16:creationId xmlns:a16="http://schemas.microsoft.com/office/drawing/2014/main" id="{CA7B705B-54A3-2F52-8B4F-E4CA8778F194}"/>
              </a:ext>
            </a:extLst>
          </p:cNvPr>
          <p:cNvSpPr/>
          <p:nvPr/>
        </p:nvSpPr>
        <p:spPr>
          <a:xfrm>
            <a:off x="960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75" name="Rectangle 74">
            <a:extLst>
              <a:ext uri="{FF2B5EF4-FFF2-40B4-BE49-F238E27FC236}">
                <a16:creationId xmlns:a16="http://schemas.microsoft.com/office/drawing/2014/main" id="{9979846F-5D46-1D62-1CCE-E9AB55786B0D}"/>
              </a:ext>
            </a:extLst>
          </p:cNvPr>
          <p:cNvSpPr/>
          <p:nvPr/>
        </p:nvSpPr>
        <p:spPr>
          <a:xfrm>
            <a:off x="996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76" name="Rectangle 75">
            <a:extLst>
              <a:ext uri="{FF2B5EF4-FFF2-40B4-BE49-F238E27FC236}">
                <a16:creationId xmlns:a16="http://schemas.microsoft.com/office/drawing/2014/main" id="{A641B80E-6F11-48FA-B5BB-3DDDD5EFFE61}"/>
              </a:ext>
            </a:extLst>
          </p:cNvPr>
          <p:cNvSpPr/>
          <p:nvPr/>
        </p:nvSpPr>
        <p:spPr>
          <a:xfrm>
            <a:off x="1032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77" name="Rectangle 76">
            <a:extLst>
              <a:ext uri="{FF2B5EF4-FFF2-40B4-BE49-F238E27FC236}">
                <a16:creationId xmlns:a16="http://schemas.microsoft.com/office/drawing/2014/main" id="{827EDE42-D741-A3D5-A36B-8697BB280923}"/>
              </a:ext>
            </a:extLst>
          </p:cNvPr>
          <p:cNvSpPr/>
          <p:nvPr/>
        </p:nvSpPr>
        <p:spPr>
          <a:xfrm>
            <a:off x="1068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78" name="Rectangle 77">
            <a:extLst>
              <a:ext uri="{FF2B5EF4-FFF2-40B4-BE49-F238E27FC236}">
                <a16:creationId xmlns:a16="http://schemas.microsoft.com/office/drawing/2014/main" id="{5ED001F0-1437-6E9F-71DB-BDF79DD3EFE8}"/>
              </a:ext>
            </a:extLst>
          </p:cNvPr>
          <p:cNvSpPr/>
          <p:nvPr/>
        </p:nvSpPr>
        <p:spPr>
          <a:xfrm>
            <a:off x="11036296"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cxnSp>
        <p:nvCxnSpPr>
          <p:cNvPr id="79" name="Elbow Connector 78">
            <a:extLst>
              <a:ext uri="{FF2B5EF4-FFF2-40B4-BE49-F238E27FC236}">
                <a16:creationId xmlns:a16="http://schemas.microsoft.com/office/drawing/2014/main" id="{63311369-7BA2-F7FA-0733-58AA69A9D170}"/>
              </a:ext>
            </a:extLst>
          </p:cNvPr>
          <p:cNvCxnSpPr>
            <a:cxnSpLocks/>
            <a:stCxn id="70" idx="2"/>
          </p:cNvCxnSpPr>
          <p:nvPr/>
        </p:nvCxnSpPr>
        <p:spPr>
          <a:xfrm rot="5400000">
            <a:off x="4991081" y="1290811"/>
            <a:ext cx="979324" cy="23602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80" name="Rectangle 79">
            <a:extLst>
              <a:ext uri="{FF2B5EF4-FFF2-40B4-BE49-F238E27FC236}">
                <a16:creationId xmlns:a16="http://schemas.microsoft.com/office/drawing/2014/main" id="{5792C7B3-0F75-663C-A2A7-161533199482}"/>
              </a:ext>
            </a:extLst>
          </p:cNvPr>
          <p:cNvSpPr/>
          <p:nvPr/>
        </p:nvSpPr>
        <p:spPr>
          <a:xfrm>
            <a:off x="103182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81" name="Rectangle 80">
            <a:extLst>
              <a:ext uri="{FF2B5EF4-FFF2-40B4-BE49-F238E27FC236}">
                <a16:creationId xmlns:a16="http://schemas.microsoft.com/office/drawing/2014/main" id="{5465CFD8-D9D0-F95A-BE8E-53A09A8126C5}"/>
              </a:ext>
            </a:extLst>
          </p:cNvPr>
          <p:cNvSpPr/>
          <p:nvPr/>
        </p:nvSpPr>
        <p:spPr>
          <a:xfrm>
            <a:off x="138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82" name="Rectangle 81">
            <a:extLst>
              <a:ext uri="{FF2B5EF4-FFF2-40B4-BE49-F238E27FC236}">
                <a16:creationId xmlns:a16="http://schemas.microsoft.com/office/drawing/2014/main" id="{455A6B24-1EF3-73CD-C3CE-886811A56932}"/>
              </a:ext>
            </a:extLst>
          </p:cNvPr>
          <p:cNvSpPr/>
          <p:nvPr/>
        </p:nvSpPr>
        <p:spPr>
          <a:xfrm>
            <a:off x="174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83" name="Rectangle 82">
            <a:extLst>
              <a:ext uri="{FF2B5EF4-FFF2-40B4-BE49-F238E27FC236}">
                <a16:creationId xmlns:a16="http://schemas.microsoft.com/office/drawing/2014/main" id="{2CC20AD0-726C-38AC-F92A-8CB802C5F041}"/>
              </a:ext>
            </a:extLst>
          </p:cNvPr>
          <p:cNvSpPr/>
          <p:nvPr/>
        </p:nvSpPr>
        <p:spPr>
          <a:xfrm>
            <a:off x="209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84" name="Rectangle 83">
            <a:extLst>
              <a:ext uri="{FF2B5EF4-FFF2-40B4-BE49-F238E27FC236}">
                <a16:creationId xmlns:a16="http://schemas.microsoft.com/office/drawing/2014/main" id="{11389D26-1435-6CFE-2230-5A63B37EF5F6}"/>
              </a:ext>
            </a:extLst>
          </p:cNvPr>
          <p:cNvSpPr/>
          <p:nvPr/>
        </p:nvSpPr>
        <p:spPr>
          <a:xfrm>
            <a:off x="245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x8</a:t>
            </a:r>
          </a:p>
        </p:txBody>
      </p:sp>
      <p:sp>
        <p:nvSpPr>
          <p:cNvPr id="85" name="Rectangle 84">
            <a:extLst>
              <a:ext uri="{FF2B5EF4-FFF2-40B4-BE49-F238E27FC236}">
                <a16:creationId xmlns:a16="http://schemas.microsoft.com/office/drawing/2014/main" id="{EA9B083D-BD87-86E9-FC6B-82BEA5C33E8C}"/>
              </a:ext>
            </a:extLst>
          </p:cNvPr>
          <p:cNvSpPr/>
          <p:nvPr/>
        </p:nvSpPr>
        <p:spPr>
          <a:xfrm>
            <a:off x="281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86" name="Rectangle 85">
            <a:extLst>
              <a:ext uri="{FF2B5EF4-FFF2-40B4-BE49-F238E27FC236}">
                <a16:creationId xmlns:a16="http://schemas.microsoft.com/office/drawing/2014/main" id="{A39984AA-7C35-1F61-9280-B486D7D4D732}"/>
              </a:ext>
            </a:extLst>
          </p:cNvPr>
          <p:cNvSpPr/>
          <p:nvPr/>
        </p:nvSpPr>
        <p:spPr>
          <a:xfrm>
            <a:off x="317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87" name="Rectangle 86">
            <a:extLst>
              <a:ext uri="{FF2B5EF4-FFF2-40B4-BE49-F238E27FC236}">
                <a16:creationId xmlns:a16="http://schemas.microsoft.com/office/drawing/2014/main" id="{ECCAC20F-021E-B4FF-D721-E114B7189CB3}"/>
              </a:ext>
            </a:extLst>
          </p:cNvPr>
          <p:cNvSpPr/>
          <p:nvPr/>
        </p:nvSpPr>
        <p:spPr>
          <a:xfrm>
            <a:off x="3535457"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88" name="Rectangle 87">
            <a:extLst>
              <a:ext uri="{FF2B5EF4-FFF2-40B4-BE49-F238E27FC236}">
                <a16:creationId xmlns:a16="http://schemas.microsoft.com/office/drawing/2014/main" id="{E1DA9A11-9EF3-F03D-926F-22F54EC9B2EA}"/>
              </a:ext>
            </a:extLst>
          </p:cNvPr>
          <p:cNvSpPr/>
          <p:nvPr/>
        </p:nvSpPr>
        <p:spPr>
          <a:xfrm>
            <a:off x="1038235"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9" name="Rectangle 88">
            <a:extLst>
              <a:ext uri="{FF2B5EF4-FFF2-40B4-BE49-F238E27FC236}">
                <a16:creationId xmlns:a16="http://schemas.microsoft.com/office/drawing/2014/main" id="{59EC4BAC-8B69-A153-F1D2-6644B490C0DF}"/>
              </a:ext>
            </a:extLst>
          </p:cNvPr>
          <p:cNvSpPr/>
          <p:nvPr/>
        </p:nvSpPr>
        <p:spPr>
          <a:xfrm>
            <a:off x="1398235"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0" name="Rectangle 89">
            <a:extLst>
              <a:ext uri="{FF2B5EF4-FFF2-40B4-BE49-F238E27FC236}">
                <a16:creationId xmlns:a16="http://schemas.microsoft.com/office/drawing/2014/main" id="{648C9A78-D417-74F7-1361-F17CB627B22E}"/>
              </a:ext>
            </a:extLst>
          </p:cNvPr>
          <p:cNvSpPr/>
          <p:nvPr/>
        </p:nvSpPr>
        <p:spPr>
          <a:xfrm>
            <a:off x="1758235"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1" name="Rectangle 90">
            <a:extLst>
              <a:ext uri="{FF2B5EF4-FFF2-40B4-BE49-F238E27FC236}">
                <a16:creationId xmlns:a16="http://schemas.microsoft.com/office/drawing/2014/main" id="{93971BCA-5B89-8790-E60E-FF3316B1F566}"/>
              </a:ext>
            </a:extLst>
          </p:cNvPr>
          <p:cNvSpPr/>
          <p:nvPr/>
        </p:nvSpPr>
        <p:spPr>
          <a:xfrm>
            <a:off x="2118235"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2" name="Rectangle 91">
            <a:extLst>
              <a:ext uri="{FF2B5EF4-FFF2-40B4-BE49-F238E27FC236}">
                <a16:creationId xmlns:a16="http://schemas.microsoft.com/office/drawing/2014/main" id="{0BD8ABAE-A05A-044D-4351-B0C430A85CD8}"/>
              </a:ext>
            </a:extLst>
          </p:cNvPr>
          <p:cNvSpPr/>
          <p:nvPr/>
        </p:nvSpPr>
        <p:spPr>
          <a:xfrm>
            <a:off x="2459549"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3" name="Rectangle 92">
            <a:extLst>
              <a:ext uri="{FF2B5EF4-FFF2-40B4-BE49-F238E27FC236}">
                <a16:creationId xmlns:a16="http://schemas.microsoft.com/office/drawing/2014/main" id="{4C2B3216-26E0-C461-247D-3B7DEF3B1E0F}"/>
              </a:ext>
            </a:extLst>
          </p:cNvPr>
          <p:cNvSpPr/>
          <p:nvPr/>
        </p:nvSpPr>
        <p:spPr>
          <a:xfrm>
            <a:off x="2819549"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4" name="Rectangle 93">
            <a:extLst>
              <a:ext uri="{FF2B5EF4-FFF2-40B4-BE49-F238E27FC236}">
                <a16:creationId xmlns:a16="http://schemas.microsoft.com/office/drawing/2014/main" id="{8CDD8559-C5EA-AF3C-75E1-E543FD2A23AA}"/>
              </a:ext>
            </a:extLst>
          </p:cNvPr>
          <p:cNvSpPr/>
          <p:nvPr/>
        </p:nvSpPr>
        <p:spPr>
          <a:xfrm>
            <a:off x="3179549" y="349321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5" name="Rectangle 94">
            <a:extLst>
              <a:ext uri="{FF2B5EF4-FFF2-40B4-BE49-F238E27FC236}">
                <a16:creationId xmlns:a16="http://schemas.microsoft.com/office/drawing/2014/main" id="{E0C5D3F3-F40F-EAC6-5AD4-D99ABF8084AA}"/>
              </a:ext>
            </a:extLst>
          </p:cNvPr>
          <p:cNvSpPr/>
          <p:nvPr/>
        </p:nvSpPr>
        <p:spPr>
          <a:xfrm>
            <a:off x="3539549" y="349321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6" name="TextBox 95">
            <a:extLst>
              <a:ext uri="{FF2B5EF4-FFF2-40B4-BE49-F238E27FC236}">
                <a16:creationId xmlns:a16="http://schemas.microsoft.com/office/drawing/2014/main" id="{3400A9A0-0FD5-55E0-D7B9-8AC2741946B4}"/>
              </a:ext>
            </a:extLst>
          </p:cNvPr>
          <p:cNvSpPr txBox="1"/>
          <p:nvPr/>
        </p:nvSpPr>
        <p:spPr>
          <a:xfrm>
            <a:off x="4111941" y="3461340"/>
            <a:ext cx="1407116" cy="369332"/>
          </a:xfrm>
          <a:prstGeom prst="rect">
            <a:avLst/>
          </a:prstGeom>
          <a:noFill/>
        </p:spPr>
        <p:txBody>
          <a:bodyPr wrap="none" rtlCol="0">
            <a:spAutoFit/>
          </a:bodyPr>
          <a:lstStyle/>
          <a:p>
            <a:r>
              <a:rPr lang="sl-SI" dirty="0"/>
              <a:t>Data (VREG)</a:t>
            </a:r>
          </a:p>
        </p:txBody>
      </p:sp>
      <p:sp>
        <p:nvSpPr>
          <p:cNvPr id="97" name="TextBox 96">
            <a:extLst>
              <a:ext uri="{FF2B5EF4-FFF2-40B4-BE49-F238E27FC236}">
                <a16:creationId xmlns:a16="http://schemas.microsoft.com/office/drawing/2014/main" id="{969D68F2-1951-194C-BF14-219A12C3A1BA}"/>
              </a:ext>
            </a:extLst>
          </p:cNvPr>
          <p:cNvSpPr txBox="1"/>
          <p:nvPr/>
        </p:nvSpPr>
        <p:spPr>
          <a:xfrm>
            <a:off x="166811" y="3140587"/>
            <a:ext cx="774571" cy="369332"/>
          </a:xfrm>
          <a:prstGeom prst="rect">
            <a:avLst/>
          </a:prstGeom>
          <a:noFill/>
        </p:spPr>
        <p:txBody>
          <a:bodyPr wrap="none" rtlCol="0">
            <a:spAutoFit/>
          </a:bodyPr>
          <a:lstStyle/>
          <a:p>
            <a:r>
              <a:rPr lang="sl-SI" dirty="0"/>
              <a:t>VMUL</a:t>
            </a:r>
          </a:p>
        </p:txBody>
      </p:sp>
      <p:cxnSp>
        <p:nvCxnSpPr>
          <p:cNvPr id="98" name="Straight Connector 97">
            <a:extLst>
              <a:ext uri="{FF2B5EF4-FFF2-40B4-BE49-F238E27FC236}">
                <a16:creationId xmlns:a16="http://schemas.microsoft.com/office/drawing/2014/main" id="{5D6743DA-422A-797B-EA52-412B4606F34C}"/>
              </a:ext>
            </a:extLst>
          </p:cNvPr>
          <p:cNvCxnSpPr>
            <a:cxnSpLocks/>
          </p:cNvCxnSpPr>
          <p:nvPr/>
        </p:nvCxnSpPr>
        <p:spPr>
          <a:xfrm>
            <a:off x="2449693" y="3981666"/>
            <a:ext cx="0" cy="548586"/>
          </a:xfrm>
          <a:prstGeom prst="line">
            <a:avLst/>
          </a:prstGeom>
          <a:ln>
            <a:tailEnd type="triangle" w="med" len="lg"/>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83AD36ED-C8F1-EA69-5B59-235A6C336514}"/>
              </a:ext>
            </a:extLst>
          </p:cNvPr>
          <p:cNvSpPr/>
          <p:nvPr/>
        </p:nvSpPr>
        <p:spPr>
          <a:xfrm>
            <a:off x="1038235"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0" name="Rectangle 99">
            <a:extLst>
              <a:ext uri="{FF2B5EF4-FFF2-40B4-BE49-F238E27FC236}">
                <a16:creationId xmlns:a16="http://schemas.microsoft.com/office/drawing/2014/main" id="{A27840B4-54C3-BAF3-3547-E713246F7C3C}"/>
              </a:ext>
            </a:extLst>
          </p:cNvPr>
          <p:cNvSpPr/>
          <p:nvPr/>
        </p:nvSpPr>
        <p:spPr>
          <a:xfrm>
            <a:off x="1398235"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1" name="Rectangle 100">
            <a:extLst>
              <a:ext uri="{FF2B5EF4-FFF2-40B4-BE49-F238E27FC236}">
                <a16:creationId xmlns:a16="http://schemas.microsoft.com/office/drawing/2014/main" id="{5BD5AA6E-701B-633A-16A4-5D0B432AC34F}"/>
              </a:ext>
            </a:extLst>
          </p:cNvPr>
          <p:cNvSpPr/>
          <p:nvPr/>
        </p:nvSpPr>
        <p:spPr>
          <a:xfrm>
            <a:off x="1758235"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2" name="Rectangle 101">
            <a:extLst>
              <a:ext uri="{FF2B5EF4-FFF2-40B4-BE49-F238E27FC236}">
                <a16:creationId xmlns:a16="http://schemas.microsoft.com/office/drawing/2014/main" id="{F00C8797-A0D9-6F03-3E65-15EACF65F906}"/>
              </a:ext>
            </a:extLst>
          </p:cNvPr>
          <p:cNvSpPr/>
          <p:nvPr/>
        </p:nvSpPr>
        <p:spPr>
          <a:xfrm>
            <a:off x="2118235"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3" name="Rectangle 102">
            <a:extLst>
              <a:ext uri="{FF2B5EF4-FFF2-40B4-BE49-F238E27FC236}">
                <a16:creationId xmlns:a16="http://schemas.microsoft.com/office/drawing/2014/main" id="{37E4C574-C5BE-A582-073F-68F2D9CE57F0}"/>
              </a:ext>
            </a:extLst>
          </p:cNvPr>
          <p:cNvSpPr/>
          <p:nvPr/>
        </p:nvSpPr>
        <p:spPr>
          <a:xfrm>
            <a:off x="2459549"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4" name="Rectangle 103">
            <a:extLst>
              <a:ext uri="{FF2B5EF4-FFF2-40B4-BE49-F238E27FC236}">
                <a16:creationId xmlns:a16="http://schemas.microsoft.com/office/drawing/2014/main" id="{A9304940-93FD-29B9-B200-7EDE475EF7C2}"/>
              </a:ext>
            </a:extLst>
          </p:cNvPr>
          <p:cNvSpPr/>
          <p:nvPr/>
        </p:nvSpPr>
        <p:spPr>
          <a:xfrm>
            <a:off x="2819549"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5" name="Rectangle 104">
            <a:extLst>
              <a:ext uri="{FF2B5EF4-FFF2-40B4-BE49-F238E27FC236}">
                <a16:creationId xmlns:a16="http://schemas.microsoft.com/office/drawing/2014/main" id="{CB11B911-42D4-9AA2-EF7E-5603E9A9B0D7}"/>
              </a:ext>
            </a:extLst>
          </p:cNvPr>
          <p:cNvSpPr/>
          <p:nvPr/>
        </p:nvSpPr>
        <p:spPr>
          <a:xfrm>
            <a:off x="3179549" y="491298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06" name="Rectangle 105">
            <a:extLst>
              <a:ext uri="{FF2B5EF4-FFF2-40B4-BE49-F238E27FC236}">
                <a16:creationId xmlns:a16="http://schemas.microsoft.com/office/drawing/2014/main" id="{AFFA3080-837E-6545-4DDA-923A21F1DB2C}"/>
              </a:ext>
            </a:extLst>
          </p:cNvPr>
          <p:cNvSpPr/>
          <p:nvPr/>
        </p:nvSpPr>
        <p:spPr>
          <a:xfrm>
            <a:off x="3539549" y="491298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07" name="TextBox 106">
            <a:extLst>
              <a:ext uri="{FF2B5EF4-FFF2-40B4-BE49-F238E27FC236}">
                <a16:creationId xmlns:a16="http://schemas.microsoft.com/office/drawing/2014/main" id="{1CFC9C6B-1C49-AAC7-7283-F430C8A455A7}"/>
              </a:ext>
            </a:extLst>
          </p:cNvPr>
          <p:cNvSpPr txBox="1"/>
          <p:nvPr/>
        </p:nvSpPr>
        <p:spPr>
          <a:xfrm>
            <a:off x="96246" y="4363653"/>
            <a:ext cx="1966564" cy="369332"/>
          </a:xfrm>
          <a:prstGeom prst="rect">
            <a:avLst/>
          </a:prstGeom>
          <a:noFill/>
        </p:spPr>
        <p:txBody>
          <a:bodyPr wrap="none" rtlCol="0">
            <a:spAutoFit/>
          </a:bodyPr>
          <a:lstStyle/>
          <a:p>
            <a:r>
              <a:rPr lang="sl-SI" dirty="0"/>
              <a:t>Masked reduction</a:t>
            </a:r>
          </a:p>
        </p:txBody>
      </p:sp>
      <p:sp>
        <p:nvSpPr>
          <p:cNvPr id="108" name="Rectangle 107">
            <a:extLst>
              <a:ext uri="{FF2B5EF4-FFF2-40B4-BE49-F238E27FC236}">
                <a16:creationId xmlns:a16="http://schemas.microsoft.com/office/drawing/2014/main" id="{9C95F23E-38A5-5399-F276-D979FAC342D1}"/>
              </a:ext>
            </a:extLst>
          </p:cNvPr>
          <p:cNvSpPr/>
          <p:nvPr/>
        </p:nvSpPr>
        <p:spPr>
          <a:xfrm>
            <a:off x="7634977" y="490057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cxnSp>
        <p:nvCxnSpPr>
          <p:cNvPr id="109" name="Straight Arrow Connector 108">
            <a:extLst>
              <a:ext uri="{FF2B5EF4-FFF2-40B4-BE49-F238E27FC236}">
                <a16:creationId xmlns:a16="http://schemas.microsoft.com/office/drawing/2014/main" id="{B6E8377D-A952-A3AB-9BEF-9180A483F44A}"/>
              </a:ext>
            </a:extLst>
          </p:cNvPr>
          <p:cNvCxnSpPr>
            <a:cxnSpLocks/>
          </p:cNvCxnSpPr>
          <p:nvPr/>
        </p:nvCxnSpPr>
        <p:spPr>
          <a:xfrm>
            <a:off x="4670588" y="5092985"/>
            <a:ext cx="2568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0" name="Rectangle 109">
            <a:extLst>
              <a:ext uri="{FF2B5EF4-FFF2-40B4-BE49-F238E27FC236}">
                <a16:creationId xmlns:a16="http://schemas.microsoft.com/office/drawing/2014/main" id="{9C89C9D2-500D-AEFB-5A17-C19886BEA60D}"/>
              </a:ext>
            </a:extLst>
          </p:cNvPr>
          <p:cNvSpPr/>
          <p:nvPr/>
        </p:nvSpPr>
        <p:spPr>
          <a:xfrm>
            <a:off x="7999153" y="490057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11" name="Left Brace 110">
            <a:extLst>
              <a:ext uri="{FF2B5EF4-FFF2-40B4-BE49-F238E27FC236}">
                <a16:creationId xmlns:a16="http://schemas.microsoft.com/office/drawing/2014/main" id="{5E722F78-B52C-4FD9-8C20-961FA019C7B3}"/>
              </a:ext>
            </a:extLst>
          </p:cNvPr>
          <p:cNvSpPr/>
          <p:nvPr/>
        </p:nvSpPr>
        <p:spPr>
          <a:xfrm rot="16200000">
            <a:off x="1883813" y="4686981"/>
            <a:ext cx="468844" cy="1961314"/>
          </a:xfrm>
          <a:prstGeom prst="leftBrace">
            <a:avLst>
              <a:gd name="adj1" fmla="val 8333"/>
              <a:gd name="adj2" fmla="val 4881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sl-SI"/>
          </a:p>
        </p:txBody>
      </p:sp>
      <p:sp>
        <p:nvSpPr>
          <p:cNvPr id="112" name="Left Brace 111">
            <a:extLst>
              <a:ext uri="{FF2B5EF4-FFF2-40B4-BE49-F238E27FC236}">
                <a16:creationId xmlns:a16="http://schemas.microsoft.com/office/drawing/2014/main" id="{82E1A17D-0B88-415A-A6FB-153D82994877}"/>
              </a:ext>
            </a:extLst>
          </p:cNvPr>
          <p:cNvSpPr/>
          <p:nvPr/>
        </p:nvSpPr>
        <p:spPr>
          <a:xfrm rot="16200000">
            <a:off x="3307149" y="5309659"/>
            <a:ext cx="468844" cy="715957"/>
          </a:xfrm>
          <a:prstGeom prst="leftBrace">
            <a:avLst>
              <a:gd name="adj1" fmla="val 8333"/>
              <a:gd name="adj2" fmla="val 4881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sl-SI"/>
          </a:p>
        </p:txBody>
      </p:sp>
      <p:sp>
        <p:nvSpPr>
          <p:cNvPr id="113" name="TextBox 112">
            <a:extLst>
              <a:ext uri="{FF2B5EF4-FFF2-40B4-BE49-F238E27FC236}">
                <a16:creationId xmlns:a16="http://schemas.microsoft.com/office/drawing/2014/main" id="{E47AF977-93D2-3B23-1D00-D4B20D114F1A}"/>
              </a:ext>
            </a:extLst>
          </p:cNvPr>
          <p:cNvSpPr txBox="1"/>
          <p:nvPr/>
        </p:nvSpPr>
        <p:spPr>
          <a:xfrm>
            <a:off x="8858664" y="979776"/>
            <a:ext cx="2211631" cy="369332"/>
          </a:xfrm>
          <a:prstGeom prst="rect">
            <a:avLst/>
          </a:prstGeom>
          <a:solidFill>
            <a:srgbClr val="FF0000"/>
          </a:solidFill>
        </p:spPr>
        <p:txBody>
          <a:bodyPr wrap="none" rtlCol="0">
            <a:spAutoFit/>
          </a:bodyPr>
          <a:lstStyle/>
          <a:p>
            <a:r>
              <a:rPr lang="sl-SI" dirty="0"/>
              <a:t>Input vector in VREG</a:t>
            </a:r>
          </a:p>
        </p:txBody>
      </p:sp>
      <p:sp>
        <p:nvSpPr>
          <p:cNvPr id="114" name="TextBox 113">
            <a:extLst>
              <a:ext uri="{FF2B5EF4-FFF2-40B4-BE49-F238E27FC236}">
                <a16:creationId xmlns:a16="http://schemas.microsoft.com/office/drawing/2014/main" id="{3254FED9-851F-6C69-B4B3-6C10E0669E4B}"/>
              </a:ext>
            </a:extLst>
          </p:cNvPr>
          <p:cNvSpPr txBox="1"/>
          <p:nvPr/>
        </p:nvSpPr>
        <p:spPr>
          <a:xfrm>
            <a:off x="7583428" y="5433215"/>
            <a:ext cx="821059" cy="369332"/>
          </a:xfrm>
          <a:prstGeom prst="rect">
            <a:avLst/>
          </a:prstGeom>
          <a:noFill/>
        </p:spPr>
        <p:txBody>
          <a:bodyPr wrap="none" rtlCol="0">
            <a:spAutoFit/>
          </a:bodyPr>
          <a:lstStyle/>
          <a:p>
            <a:r>
              <a:rPr lang="sl-SI" dirty="0"/>
              <a:t>Result</a:t>
            </a:r>
          </a:p>
        </p:txBody>
      </p:sp>
      <p:cxnSp>
        <p:nvCxnSpPr>
          <p:cNvPr id="115" name="Straight Arrow Connector 114">
            <a:extLst>
              <a:ext uri="{FF2B5EF4-FFF2-40B4-BE49-F238E27FC236}">
                <a16:creationId xmlns:a16="http://schemas.microsoft.com/office/drawing/2014/main" id="{38C0174F-CBDC-34FD-CF81-83B3869DD6B9}"/>
              </a:ext>
            </a:extLst>
          </p:cNvPr>
          <p:cNvCxnSpPr>
            <a:cxnSpLocks/>
          </p:cNvCxnSpPr>
          <p:nvPr/>
        </p:nvCxnSpPr>
        <p:spPr>
          <a:xfrm flipH="1">
            <a:off x="7754895" y="1665185"/>
            <a:ext cx="65709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D07CB3CC-8B4F-7EDA-25FF-7F071FF31363}"/>
              </a:ext>
            </a:extLst>
          </p:cNvPr>
          <p:cNvSpPr txBox="1"/>
          <p:nvPr/>
        </p:nvSpPr>
        <p:spPr>
          <a:xfrm>
            <a:off x="1529013" y="6010934"/>
            <a:ext cx="1029834" cy="369332"/>
          </a:xfrm>
          <a:prstGeom prst="rect">
            <a:avLst/>
          </a:prstGeom>
          <a:noFill/>
        </p:spPr>
        <p:txBody>
          <a:bodyPr wrap="none" rtlCol="0">
            <a:spAutoFit/>
          </a:bodyPr>
          <a:lstStyle/>
          <a:p>
            <a:r>
              <a:rPr lang="sl-SI" dirty="0"/>
              <a:t>First row</a:t>
            </a:r>
          </a:p>
        </p:txBody>
      </p:sp>
      <p:sp>
        <p:nvSpPr>
          <p:cNvPr id="117" name="TextBox 116">
            <a:extLst>
              <a:ext uri="{FF2B5EF4-FFF2-40B4-BE49-F238E27FC236}">
                <a16:creationId xmlns:a16="http://schemas.microsoft.com/office/drawing/2014/main" id="{59B575DE-CEC2-1876-CEB2-861E71F8C998}"/>
              </a:ext>
            </a:extLst>
          </p:cNvPr>
          <p:cNvSpPr txBox="1"/>
          <p:nvPr/>
        </p:nvSpPr>
        <p:spPr>
          <a:xfrm>
            <a:off x="3051660" y="5985613"/>
            <a:ext cx="1814254" cy="369332"/>
          </a:xfrm>
          <a:prstGeom prst="rect">
            <a:avLst/>
          </a:prstGeom>
          <a:noFill/>
        </p:spPr>
        <p:txBody>
          <a:bodyPr wrap="square" rtlCol="0">
            <a:spAutoFit/>
          </a:bodyPr>
          <a:lstStyle/>
          <a:p>
            <a:r>
              <a:rPr lang="sl-SI" dirty="0"/>
              <a:t>Second row</a:t>
            </a:r>
          </a:p>
        </p:txBody>
      </p:sp>
      <p:sp>
        <p:nvSpPr>
          <p:cNvPr id="120" name="Rectangle 119">
            <a:extLst>
              <a:ext uri="{FF2B5EF4-FFF2-40B4-BE49-F238E27FC236}">
                <a16:creationId xmlns:a16="http://schemas.microsoft.com/office/drawing/2014/main" id="{4C5A3BBC-BB1D-DE9C-C68F-278F48CD7DCF}"/>
              </a:ext>
            </a:extLst>
          </p:cNvPr>
          <p:cNvSpPr/>
          <p:nvPr/>
        </p:nvSpPr>
        <p:spPr>
          <a:xfrm>
            <a:off x="5682582" y="1349108"/>
            <a:ext cx="1961831" cy="632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Memory Gather</a:t>
            </a:r>
          </a:p>
        </p:txBody>
      </p:sp>
      <p:sp>
        <p:nvSpPr>
          <p:cNvPr id="121" name="TextBox 120">
            <a:extLst>
              <a:ext uri="{FF2B5EF4-FFF2-40B4-BE49-F238E27FC236}">
                <a16:creationId xmlns:a16="http://schemas.microsoft.com/office/drawing/2014/main" id="{7617B1AC-E35D-F5BA-41BD-C5810B94629D}"/>
              </a:ext>
            </a:extLst>
          </p:cNvPr>
          <p:cNvSpPr txBox="1"/>
          <p:nvPr/>
        </p:nvSpPr>
        <p:spPr>
          <a:xfrm>
            <a:off x="8660382" y="985116"/>
            <a:ext cx="2475421" cy="369332"/>
          </a:xfrm>
          <a:prstGeom prst="rect">
            <a:avLst/>
          </a:prstGeom>
          <a:noFill/>
        </p:spPr>
        <p:txBody>
          <a:bodyPr wrap="none" rtlCol="0">
            <a:spAutoFit/>
          </a:bodyPr>
          <a:lstStyle/>
          <a:p>
            <a:r>
              <a:rPr lang="sl-SI" dirty="0"/>
              <a:t>Input vector in memory</a:t>
            </a:r>
          </a:p>
        </p:txBody>
      </p:sp>
      <p:cxnSp>
        <p:nvCxnSpPr>
          <p:cNvPr id="122" name="Straight Arrow Connector 121">
            <a:extLst>
              <a:ext uri="{FF2B5EF4-FFF2-40B4-BE49-F238E27FC236}">
                <a16:creationId xmlns:a16="http://schemas.microsoft.com/office/drawing/2014/main" id="{955A9344-124E-0776-8047-080404C8F52D}"/>
              </a:ext>
            </a:extLst>
          </p:cNvPr>
          <p:cNvCxnSpPr>
            <a:cxnSpLocks/>
          </p:cNvCxnSpPr>
          <p:nvPr/>
        </p:nvCxnSpPr>
        <p:spPr>
          <a:xfrm>
            <a:off x="4317100" y="1647530"/>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1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3" grpId="0" animBg="1"/>
      <p:bldP spid="120" grpId="0" animBg="1"/>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FA0E-3D5B-06DD-4B16-914D970F3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9AFE1-49B2-571F-E190-DDD78365A99A}"/>
              </a:ext>
            </a:extLst>
          </p:cNvPr>
          <p:cNvSpPr>
            <a:spLocks noGrp="1"/>
          </p:cNvSpPr>
          <p:nvPr>
            <p:ph type="title"/>
          </p:nvPr>
        </p:nvSpPr>
        <p:spPr>
          <a:xfrm>
            <a:off x="940912" y="130317"/>
            <a:ext cx="9253412" cy="708694"/>
          </a:xfrm>
        </p:spPr>
        <p:txBody>
          <a:bodyPr>
            <a:normAutofit/>
          </a:bodyPr>
          <a:lstStyle/>
          <a:p>
            <a:r>
              <a:rPr lang="sl-SI" dirty="0"/>
              <a:t>Results </a:t>
            </a:r>
          </a:p>
        </p:txBody>
      </p:sp>
      <p:pic>
        <p:nvPicPr>
          <p:cNvPr id="3" name="Picture 2" descr="Nonzero Pattern of HB/dwt_512">
            <a:extLst>
              <a:ext uri="{FF2B5EF4-FFF2-40B4-BE49-F238E27FC236}">
                <a16:creationId xmlns:a16="http://schemas.microsoft.com/office/drawing/2014/main" id="{19892356-DA9F-BAD5-DE46-556E3EB8EA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52" t="6875" r="15873" b="10626"/>
          <a:stretch/>
        </p:blipFill>
        <p:spPr bwMode="auto">
          <a:xfrm>
            <a:off x="1278218" y="2547460"/>
            <a:ext cx="2604638" cy="2503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aph of a graph with blue and orange bars&#10;&#10;AI-generated content may be incorrect.">
            <a:extLst>
              <a:ext uri="{FF2B5EF4-FFF2-40B4-BE49-F238E27FC236}">
                <a16:creationId xmlns:a16="http://schemas.microsoft.com/office/drawing/2014/main" id="{EE06CC86-EC2B-E726-3C4C-BCBD129578DB}"/>
              </a:ext>
            </a:extLst>
          </p:cNvPr>
          <p:cNvPicPr>
            <a:picLocks noChangeAspect="1"/>
          </p:cNvPicPr>
          <p:nvPr/>
        </p:nvPicPr>
        <p:blipFill>
          <a:blip r:embed="rId4"/>
          <a:stretch>
            <a:fillRect/>
          </a:stretch>
        </p:blipFill>
        <p:spPr>
          <a:xfrm>
            <a:off x="4865146" y="1326875"/>
            <a:ext cx="6888000" cy="5166000"/>
          </a:xfrm>
          <a:prstGeom prst="rect">
            <a:avLst/>
          </a:prstGeom>
        </p:spPr>
      </p:pic>
      <p:sp>
        <p:nvSpPr>
          <p:cNvPr id="5" name="TextBox 4">
            <a:extLst>
              <a:ext uri="{FF2B5EF4-FFF2-40B4-BE49-F238E27FC236}">
                <a16:creationId xmlns:a16="http://schemas.microsoft.com/office/drawing/2014/main" id="{80E2F2E1-06CE-C5F1-24B8-883F08AA1EF7}"/>
              </a:ext>
            </a:extLst>
          </p:cNvPr>
          <p:cNvSpPr txBox="1"/>
          <p:nvPr/>
        </p:nvSpPr>
        <p:spPr>
          <a:xfrm>
            <a:off x="1402746" y="5050947"/>
            <a:ext cx="2355581" cy="523220"/>
          </a:xfrm>
          <a:prstGeom prst="rect">
            <a:avLst/>
          </a:prstGeom>
          <a:noFill/>
        </p:spPr>
        <p:txBody>
          <a:bodyPr wrap="none" rtlCol="0">
            <a:spAutoFit/>
          </a:bodyPr>
          <a:lstStyle/>
          <a:p>
            <a:r>
              <a:rPr lang="sl-SI" sz="2800" dirty="0"/>
              <a:t>DWT_512.mtx</a:t>
            </a:r>
          </a:p>
        </p:txBody>
      </p:sp>
    </p:spTree>
    <p:extLst>
      <p:ext uri="{BB962C8B-B14F-4D97-AF65-F5344CB8AC3E}">
        <p14:creationId xmlns:p14="http://schemas.microsoft.com/office/powerpoint/2010/main" val="107199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07E35-73A2-A9BA-34D7-6B65257AB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11216-24C0-3C64-33E9-DD88E6ED47CA}"/>
              </a:ext>
            </a:extLst>
          </p:cNvPr>
          <p:cNvSpPr>
            <a:spLocks noGrp="1"/>
          </p:cNvSpPr>
          <p:nvPr>
            <p:ph type="title"/>
          </p:nvPr>
        </p:nvSpPr>
        <p:spPr>
          <a:xfrm>
            <a:off x="940912" y="130317"/>
            <a:ext cx="9253412" cy="708694"/>
          </a:xfrm>
        </p:spPr>
        <p:txBody>
          <a:bodyPr>
            <a:normAutofit/>
          </a:bodyPr>
          <a:lstStyle/>
          <a:p>
            <a:r>
              <a:rPr lang="sl-SI" dirty="0"/>
              <a:t>Results </a:t>
            </a:r>
          </a:p>
        </p:txBody>
      </p:sp>
      <p:sp>
        <p:nvSpPr>
          <p:cNvPr id="5" name="TextBox 4">
            <a:extLst>
              <a:ext uri="{FF2B5EF4-FFF2-40B4-BE49-F238E27FC236}">
                <a16:creationId xmlns:a16="http://schemas.microsoft.com/office/drawing/2014/main" id="{46BE6E74-89CD-C8EA-38D5-71FB3829FBC7}"/>
              </a:ext>
            </a:extLst>
          </p:cNvPr>
          <p:cNvSpPr txBox="1"/>
          <p:nvPr/>
        </p:nvSpPr>
        <p:spPr>
          <a:xfrm>
            <a:off x="1266759" y="5328975"/>
            <a:ext cx="2021579" cy="523220"/>
          </a:xfrm>
          <a:prstGeom prst="rect">
            <a:avLst/>
          </a:prstGeom>
          <a:noFill/>
        </p:spPr>
        <p:txBody>
          <a:bodyPr wrap="none" rtlCol="0">
            <a:spAutoFit/>
          </a:bodyPr>
          <a:lstStyle/>
          <a:p>
            <a:r>
              <a:rPr lang="sl-SI" sz="2800" dirty="0"/>
              <a:t>scircuit.mtx</a:t>
            </a:r>
          </a:p>
        </p:txBody>
      </p:sp>
      <p:pic>
        <p:nvPicPr>
          <p:cNvPr id="6" name="Picture 2" descr="Nonzero Pattern of Hamm/scircuit">
            <a:extLst>
              <a:ext uri="{FF2B5EF4-FFF2-40B4-BE49-F238E27FC236}">
                <a16:creationId xmlns:a16="http://schemas.microsoft.com/office/drawing/2014/main" id="{0B0E8AA7-F430-04AE-9381-2DD710C2AC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45" t="6790" r="15964" b="9828"/>
          <a:stretch/>
        </p:blipFill>
        <p:spPr bwMode="auto">
          <a:xfrm>
            <a:off x="838200" y="2265831"/>
            <a:ext cx="3212700" cy="3063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aph of a graph with blue and orange bars&#10;&#10;AI-generated content may be incorrect.">
            <a:extLst>
              <a:ext uri="{FF2B5EF4-FFF2-40B4-BE49-F238E27FC236}">
                <a16:creationId xmlns:a16="http://schemas.microsoft.com/office/drawing/2014/main" id="{BCF83FE6-0ADD-76D2-F6D1-4DDC498B039A}"/>
              </a:ext>
            </a:extLst>
          </p:cNvPr>
          <p:cNvPicPr>
            <a:picLocks noChangeAspect="1"/>
          </p:cNvPicPr>
          <p:nvPr/>
        </p:nvPicPr>
        <p:blipFill>
          <a:blip r:embed="rId4"/>
          <a:stretch>
            <a:fillRect/>
          </a:stretch>
        </p:blipFill>
        <p:spPr>
          <a:xfrm>
            <a:off x="4465800" y="1326875"/>
            <a:ext cx="6888000" cy="5166000"/>
          </a:xfrm>
          <a:prstGeom prst="rect">
            <a:avLst/>
          </a:prstGeom>
        </p:spPr>
      </p:pic>
    </p:spTree>
    <p:extLst>
      <p:ext uri="{BB962C8B-B14F-4D97-AF65-F5344CB8AC3E}">
        <p14:creationId xmlns:p14="http://schemas.microsoft.com/office/powerpoint/2010/main" val="238407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8371C-F071-B4AC-07A4-63C69F9B2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A72EA-A95C-C043-0789-9005F7BC5E51}"/>
              </a:ext>
            </a:extLst>
          </p:cNvPr>
          <p:cNvSpPr>
            <a:spLocks noGrp="1"/>
          </p:cNvSpPr>
          <p:nvPr>
            <p:ph type="title"/>
          </p:nvPr>
        </p:nvSpPr>
        <p:spPr>
          <a:xfrm>
            <a:off x="940912" y="130317"/>
            <a:ext cx="9253412" cy="708694"/>
          </a:xfrm>
        </p:spPr>
        <p:txBody>
          <a:bodyPr>
            <a:normAutofit/>
          </a:bodyPr>
          <a:lstStyle/>
          <a:p>
            <a:r>
              <a:rPr lang="sl-SI" dirty="0"/>
              <a:t>Results </a:t>
            </a:r>
          </a:p>
        </p:txBody>
      </p:sp>
      <p:sp>
        <p:nvSpPr>
          <p:cNvPr id="5" name="TextBox 4">
            <a:extLst>
              <a:ext uri="{FF2B5EF4-FFF2-40B4-BE49-F238E27FC236}">
                <a16:creationId xmlns:a16="http://schemas.microsoft.com/office/drawing/2014/main" id="{4A69ACBE-CD8A-03AF-3AE9-A4DC365A0CFA}"/>
              </a:ext>
            </a:extLst>
          </p:cNvPr>
          <p:cNvSpPr txBox="1"/>
          <p:nvPr/>
        </p:nvSpPr>
        <p:spPr>
          <a:xfrm>
            <a:off x="1266759" y="5328975"/>
            <a:ext cx="2400465" cy="523220"/>
          </a:xfrm>
          <a:prstGeom prst="rect">
            <a:avLst/>
          </a:prstGeom>
          <a:noFill/>
        </p:spPr>
        <p:txBody>
          <a:bodyPr wrap="none" rtlCol="0">
            <a:spAutoFit/>
          </a:bodyPr>
          <a:lstStyle/>
          <a:p>
            <a:r>
              <a:rPr lang="sl-SI" sz="2800" dirty="0"/>
              <a:t>cop_20kA.mtx</a:t>
            </a:r>
          </a:p>
        </p:txBody>
      </p:sp>
      <p:pic>
        <p:nvPicPr>
          <p:cNvPr id="6" name="Picture 2" descr="Nonzero Pattern of Hamm/scircuit">
            <a:extLst>
              <a:ext uri="{FF2B5EF4-FFF2-40B4-BE49-F238E27FC236}">
                <a16:creationId xmlns:a16="http://schemas.microsoft.com/office/drawing/2014/main" id="{3F01872F-0809-F8B7-E53C-BBB73A5C85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45" t="6790" r="15964" b="9828"/>
          <a:stretch/>
        </p:blipFill>
        <p:spPr bwMode="auto">
          <a:xfrm>
            <a:off x="838200" y="2265831"/>
            <a:ext cx="3212700" cy="30631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onzero Pattern of Williams/cop20k_A">
            <a:extLst>
              <a:ext uri="{FF2B5EF4-FFF2-40B4-BE49-F238E27FC236}">
                <a16:creationId xmlns:a16="http://schemas.microsoft.com/office/drawing/2014/main" id="{E9022A83-6682-3E50-866C-E3715B94CE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12" t="7910" r="15312" b="7910"/>
          <a:stretch/>
        </p:blipFill>
        <p:spPr bwMode="auto">
          <a:xfrm>
            <a:off x="940912" y="2320489"/>
            <a:ext cx="3067604" cy="30084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aph of a graph with blue and orange bars&#10;&#10;AI-generated content may be incorrect.">
            <a:extLst>
              <a:ext uri="{FF2B5EF4-FFF2-40B4-BE49-F238E27FC236}">
                <a16:creationId xmlns:a16="http://schemas.microsoft.com/office/drawing/2014/main" id="{4D9C984E-BDBB-0DC5-52F3-1CBE3BFDF1CE}"/>
              </a:ext>
            </a:extLst>
          </p:cNvPr>
          <p:cNvPicPr>
            <a:picLocks noChangeAspect="1"/>
          </p:cNvPicPr>
          <p:nvPr/>
        </p:nvPicPr>
        <p:blipFill>
          <a:blip r:embed="rId5"/>
          <a:stretch>
            <a:fillRect/>
          </a:stretch>
        </p:blipFill>
        <p:spPr>
          <a:xfrm>
            <a:off x="4695291" y="1324161"/>
            <a:ext cx="6891618" cy="5168714"/>
          </a:xfrm>
          <a:prstGeom prst="rect">
            <a:avLst/>
          </a:prstGeom>
        </p:spPr>
      </p:pic>
    </p:spTree>
    <p:extLst>
      <p:ext uri="{BB962C8B-B14F-4D97-AF65-F5344CB8AC3E}">
        <p14:creationId xmlns:p14="http://schemas.microsoft.com/office/powerpoint/2010/main" val="19881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D3364-78D1-6377-DA82-43416594E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929A6-D8A9-C7BA-4E44-9CFC377301C2}"/>
              </a:ext>
            </a:extLst>
          </p:cNvPr>
          <p:cNvSpPr>
            <a:spLocks noGrp="1"/>
          </p:cNvSpPr>
          <p:nvPr>
            <p:ph type="title"/>
          </p:nvPr>
        </p:nvSpPr>
        <p:spPr>
          <a:xfrm>
            <a:off x="371963" y="726640"/>
            <a:ext cx="8639178" cy="1205938"/>
          </a:xfrm>
        </p:spPr>
        <p:txBody>
          <a:bodyPr>
            <a:normAutofit/>
          </a:bodyPr>
          <a:lstStyle/>
          <a:p>
            <a:r>
              <a:rPr lang="sl-SI" sz="4800" dirty="0"/>
              <a:t>ELLPACK (ELL) format</a:t>
            </a:r>
          </a:p>
        </p:txBody>
      </p:sp>
      <p:sp>
        <p:nvSpPr>
          <p:cNvPr id="36" name="TextBox 35">
            <a:extLst>
              <a:ext uri="{FF2B5EF4-FFF2-40B4-BE49-F238E27FC236}">
                <a16:creationId xmlns:a16="http://schemas.microsoft.com/office/drawing/2014/main" id="{4BD4EE63-D04E-A057-AA22-97D801D880FC}"/>
              </a:ext>
            </a:extLst>
          </p:cNvPr>
          <p:cNvSpPr txBox="1"/>
          <p:nvPr/>
        </p:nvSpPr>
        <p:spPr>
          <a:xfrm>
            <a:off x="294387" y="2224965"/>
            <a:ext cx="7075335" cy="584775"/>
          </a:xfrm>
          <a:prstGeom prst="rect">
            <a:avLst/>
          </a:prstGeom>
          <a:noFill/>
        </p:spPr>
        <p:txBody>
          <a:bodyPr wrap="none" rtlCol="0">
            <a:spAutoFit/>
          </a:bodyPr>
          <a:lstStyle/>
          <a:p>
            <a:r>
              <a:rPr lang="sl-SI" sz="3200" dirty="0"/>
              <a:t>Data: Compressed non-zero elements  </a:t>
            </a:r>
          </a:p>
        </p:txBody>
      </p:sp>
      <p:sp>
        <p:nvSpPr>
          <p:cNvPr id="70" name="Rectangle 69">
            <a:extLst>
              <a:ext uri="{FF2B5EF4-FFF2-40B4-BE49-F238E27FC236}">
                <a16:creationId xmlns:a16="http://schemas.microsoft.com/office/drawing/2014/main" id="{5B7C0367-E4EF-7B84-0F9A-E8E1180CE5E4}"/>
              </a:ext>
            </a:extLst>
          </p:cNvPr>
          <p:cNvSpPr/>
          <p:nvPr/>
        </p:nvSpPr>
        <p:spPr>
          <a:xfrm>
            <a:off x="380147"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71" name="Rectangle 70">
            <a:extLst>
              <a:ext uri="{FF2B5EF4-FFF2-40B4-BE49-F238E27FC236}">
                <a16:creationId xmlns:a16="http://schemas.microsoft.com/office/drawing/2014/main" id="{B0A3C2BA-823E-A44E-98C8-2E3004B33C91}"/>
              </a:ext>
            </a:extLst>
          </p:cNvPr>
          <p:cNvSpPr/>
          <p:nvPr/>
        </p:nvSpPr>
        <p:spPr>
          <a:xfrm>
            <a:off x="736055"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72" name="Rectangle 71">
            <a:extLst>
              <a:ext uri="{FF2B5EF4-FFF2-40B4-BE49-F238E27FC236}">
                <a16:creationId xmlns:a16="http://schemas.microsoft.com/office/drawing/2014/main" id="{29543C4C-8936-6C36-8EA0-82FEF7589CC0}"/>
              </a:ext>
            </a:extLst>
          </p:cNvPr>
          <p:cNvSpPr/>
          <p:nvPr/>
        </p:nvSpPr>
        <p:spPr>
          <a:xfrm>
            <a:off x="1096055"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73" name="Rectangle 72">
            <a:extLst>
              <a:ext uri="{FF2B5EF4-FFF2-40B4-BE49-F238E27FC236}">
                <a16:creationId xmlns:a16="http://schemas.microsoft.com/office/drawing/2014/main" id="{3F86A2BA-98B4-ED09-1F1A-B5076B943DC9}"/>
              </a:ext>
            </a:extLst>
          </p:cNvPr>
          <p:cNvSpPr/>
          <p:nvPr/>
        </p:nvSpPr>
        <p:spPr>
          <a:xfrm>
            <a:off x="1451963"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74" name="Rectangle 73">
            <a:extLst>
              <a:ext uri="{FF2B5EF4-FFF2-40B4-BE49-F238E27FC236}">
                <a16:creationId xmlns:a16="http://schemas.microsoft.com/office/drawing/2014/main" id="{5EF6F818-472B-F078-A8F5-D22EA9D65510}"/>
              </a:ext>
            </a:extLst>
          </p:cNvPr>
          <p:cNvSpPr/>
          <p:nvPr/>
        </p:nvSpPr>
        <p:spPr>
          <a:xfrm>
            <a:off x="1811963"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75" name="Rectangle 74">
            <a:extLst>
              <a:ext uri="{FF2B5EF4-FFF2-40B4-BE49-F238E27FC236}">
                <a16:creationId xmlns:a16="http://schemas.microsoft.com/office/drawing/2014/main" id="{854EEDD8-730E-F97C-3394-0EB7478FE1BF}"/>
              </a:ext>
            </a:extLst>
          </p:cNvPr>
          <p:cNvSpPr/>
          <p:nvPr/>
        </p:nvSpPr>
        <p:spPr>
          <a:xfrm>
            <a:off x="2167871"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76" name="Rectangle 75">
            <a:extLst>
              <a:ext uri="{FF2B5EF4-FFF2-40B4-BE49-F238E27FC236}">
                <a16:creationId xmlns:a16="http://schemas.microsoft.com/office/drawing/2014/main" id="{976A1D37-313E-4AA2-D85F-B68C576DF3AF}"/>
              </a:ext>
            </a:extLst>
          </p:cNvPr>
          <p:cNvSpPr/>
          <p:nvPr/>
        </p:nvSpPr>
        <p:spPr>
          <a:xfrm>
            <a:off x="2527871"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77" name="Rectangle 76">
            <a:extLst>
              <a:ext uri="{FF2B5EF4-FFF2-40B4-BE49-F238E27FC236}">
                <a16:creationId xmlns:a16="http://schemas.microsoft.com/office/drawing/2014/main" id="{FC4F44C6-F53E-3804-ACDF-61F33411BE36}"/>
              </a:ext>
            </a:extLst>
          </p:cNvPr>
          <p:cNvSpPr/>
          <p:nvPr/>
        </p:nvSpPr>
        <p:spPr>
          <a:xfrm>
            <a:off x="2883779"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79" name="TextBox 78">
            <a:extLst>
              <a:ext uri="{FF2B5EF4-FFF2-40B4-BE49-F238E27FC236}">
                <a16:creationId xmlns:a16="http://schemas.microsoft.com/office/drawing/2014/main" id="{4756449E-3C59-1802-F5CA-94380422472F}"/>
              </a:ext>
            </a:extLst>
          </p:cNvPr>
          <p:cNvSpPr txBox="1"/>
          <p:nvPr/>
        </p:nvSpPr>
        <p:spPr>
          <a:xfrm>
            <a:off x="285703" y="3189665"/>
            <a:ext cx="5029134" cy="584775"/>
          </a:xfrm>
          <a:prstGeom prst="rect">
            <a:avLst/>
          </a:prstGeom>
          <a:noFill/>
        </p:spPr>
        <p:txBody>
          <a:bodyPr wrap="none" rtlCol="0">
            <a:spAutoFit/>
          </a:bodyPr>
          <a:lstStyle/>
          <a:p>
            <a:r>
              <a:rPr lang="sl-SI" sz="3200" dirty="0"/>
              <a:t>Columns: Index of columns</a:t>
            </a:r>
          </a:p>
        </p:txBody>
      </p:sp>
      <p:sp>
        <p:nvSpPr>
          <p:cNvPr id="80" name="TextBox 79">
            <a:extLst>
              <a:ext uri="{FF2B5EF4-FFF2-40B4-BE49-F238E27FC236}">
                <a16:creationId xmlns:a16="http://schemas.microsoft.com/office/drawing/2014/main" id="{80BCF204-4C14-E2BB-F7C2-825F830F5543}"/>
              </a:ext>
            </a:extLst>
          </p:cNvPr>
          <p:cNvSpPr txBox="1"/>
          <p:nvPr/>
        </p:nvSpPr>
        <p:spPr>
          <a:xfrm>
            <a:off x="285703" y="4202807"/>
            <a:ext cx="2302618" cy="584775"/>
          </a:xfrm>
          <a:prstGeom prst="rect">
            <a:avLst/>
          </a:prstGeom>
          <a:noFill/>
        </p:spPr>
        <p:txBody>
          <a:bodyPr wrap="none" rtlCol="0">
            <a:spAutoFit/>
          </a:bodyPr>
          <a:lstStyle/>
          <a:p>
            <a:r>
              <a:rPr lang="sl-SI" sz="3200" dirty="0"/>
              <a:t>Input vector</a:t>
            </a:r>
          </a:p>
        </p:txBody>
      </p:sp>
      <p:sp>
        <p:nvSpPr>
          <p:cNvPr id="3" name="Rectangle 2">
            <a:extLst>
              <a:ext uri="{FF2B5EF4-FFF2-40B4-BE49-F238E27FC236}">
                <a16:creationId xmlns:a16="http://schemas.microsoft.com/office/drawing/2014/main" id="{E2FCB11C-1D64-EF83-F446-E24E3FBB4B94}"/>
              </a:ext>
            </a:extLst>
          </p:cNvPr>
          <p:cNvSpPr/>
          <p:nvPr/>
        </p:nvSpPr>
        <p:spPr>
          <a:xfrm>
            <a:off x="380147" y="282966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37" name="Rectangle 36">
            <a:extLst>
              <a:ext uri="{FF2B5EF4-FFF2-40B4-BE49-F238E27FC236}">
                <a16:creationId xmlns:a16="http://schemas.microsoft.com/office/drawing/2014/main" id="{0BED1202-200D-3469-16F7-AAA1AA942322}"/>
              </a:ext>
            </a:extLst>
          </p:cNvPr>
          <p:cNvSpPr/>
          <p:nvPr/>
        </p:nvSpPr>
        <p:spPr>
          <a:xfrm>
            <a:off x="740147" y="282966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78" name="Rectangle 77">
            <a:extLst>
              <a:ext uri="{FF2B5EF4-FFF2-40B4-BE49-F238E27FC236}">
                <a16:creationId xmlns:a16="http://schemas.microsoft.com/office/drawing/2014/main" id="{CCF417EC-D60F-5EA9-C14C-82275284BC50}"/>
              </a:ext>
            </a:extLst>
          </p:cNvPr>
          <p:cNvSpPr/>
          <p:nvPr/>
        </p:nvSpPr>
        <p:spPr>
          <a:xfrm>
            <a:off x="1100147" y="282966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1" name="Rectangle 80">
            <a:extLst>
              <a:ext uri="{FF2B5EF4-FFF2-40B4-BE49-F238E27FC236}">
                <a16:creationId xmlns:a16="http://schemas.microsoft.com/office/drawing/2014/main" id="{4F2648CE-608F-70A3-EBD6-800401CCBE15}"/>
              </a:ext>
            </a:extLst>
          </p:cNvPr>
          <p:cNvSpPr/>
          <p:nvPr/>
        </p:nvSpPr>
        <p:spPr>
          <a:xfrm>
            <a:off x="1460147" y="282966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2" name="Rectangle 81">
            <a:extLst>
              <a:ext uri="{FF2B5EF4-FFF2-40B4-BE49-F238E27FC236}">
                <a16:creationId xmlns:a16="http://schemas.microsoft.com/office/drawing/2014/main" id="{7AFB0E0A-EA60-E0A6-E087-75EDE5885571}"/>
              </a:ext>
            </a:extLst>
          </p:cNvPr>
          <p:cNvSpPr/>
          <p:nvPr/>
        </p:nvSpPr>
        <p:spPr>
          <a:xfrm>
            <a:off x="1801461" y="282966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3" name="Rectangle 82">
            <a:extLst>
              <a:ext uri="{FF2B5EF4-FFF2-40B4-BE49-F238E27FC236}">
                <a16:creationId xmlns:a16="http://schemas.microsoft.com/office/drawing/2014/main" id="{21157629-3DE2-1D45-F274-FCCFB1BDAEB4}"/>
              </a:ext>
            </a:extLst>
          </p:cNvPr>
          <p:cNvSpPr/>
          <p:nvPr/>
        </p:nvSpPr>
        <p:spPr>
          <a:xfrm>
            <a:off x="2161461" y="282966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4" name="Rectangle 83">
            <a:extLst>
              <a:ext uri="{FF2B5EF4-FFF2-40B4-BE49-F238E27FC236}">
                <a16:creationId xmlns:a16="http://schemas.microsoft.com/office/drawing/2014/main" id="{30896FE5-86DA-1A12-392A-4C68614961A8}"/>
              </a:ext>
            </a:extLst>
          </p:cNvPr>
          <p:cNvSpPr/>
          <p:nvPr/>
        </p:nvSpPr>
        <p:spPr>
          <a:xfrm>
            <a:off x="2521461" y="282966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5" name="Rectangle 84">
            <a:extLst>
              <a:ext uri="{FF2B5EF4-FFF2-40B4-BE49-F238E27FC236}">
                <a16:creationId xmlns:a16="http://schemas.microsoft.com/office/drawing/2014/main" id="{F15FB6A1-F304-E2D9-E4B8-647B538B5311}"/>
              </a:ext>
            </a:extLst>
          </p:cNvPr>
          <p:cNvSpPr/>
          <p:nvPr/>
        </p:nvSpPr>
        <p:spPr>
          <a:xfrm>
            <a:off x="2881461" y="282966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6" name="Rectangle 85">
            <a:extLst>
              <a:ext uri="{FF2B5EF4-FFF2-40B4-BE49-F238E27FC236}">
                <a16:creationId xmlns:a16="http://schemas.microsoft.com/office/drawing/2014/main" id="{71FEC017-4841-1556-08FC-C532C3485FCE}"/>
              </a:ext>
            </a:extLst>
          </p:cNvPr>
          <p:cNvSpPr/>
          <p:nvPr/>
        </p:nvSpPr>
        <p:spPr>
          <a:xfrm>
            <a:off x="3232204" y="282966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7" name="Rectangle 86">
            <a:extLst>
              <a:ext uri="{FF2B5EF4-FFF2-40B4-BE49-F238E27FC236}">
                <a16:creationId xmlns:a16="http://schemas.microsoft.com/office/drawing/2014/main" id="{980C0DB5-F85D-7867-CEA0-DAEA47A14C62}"/>
              </a:ext>
            </a:extLst>
          </p:cNvPr>
          <p:cNvSpPr/>
          <p:nvPr/>
        </p:nvSpPr>
        <p:spPr>
          <a:xfrm>
            <a:off x="3592204" y="282966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8" name="Rectangle 87">
            <a:extLst>
              <a:ext uri="{FF2B5EF4-FFF2-40B4-BE49-F238E27FC236}">
                <a16:creationId xmlns:a16="http://schemas.microsoft.com/office/drawing/2014/main" id="{B360E1CF-988E-915B-C3CB-4E556604766A}"/>
              </a:ext>
            </a:extLst>
          </p:cNvPr>
          <p:cNvSpPr/>
          <p:nvPr/>
        </p:nvSpPr>
        <p:spPr>
          <a:xfrm>
            <a:off x="3952204" y="282966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9" name="Rectangle 88">
            <a:extLst>
              <a:ext uri="{FF2B5EF4-FFF2-40B4-BE49-F238E27FC236}">
                <a16:creationId xmlns:a16="http://schemas.microsoft.com/office/drawing/2014/main" id="{D2E10CCA-BDC7-3110-98CA-BAF6869F21A6}"/>
              </a:ext>
            </a:extLst>
          </p:cNvPr>
          <p:cNvSpPr/>
          <p:nvPr/>
        </p:nvSpPr>
        <p:spPr>
          <a:xfrm>
            <a:off x="4312204" y="282966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0" name="Rectangle 89">
            <a:extLst>
              <a:ext uri="{FF2B5EF4-FFF2-40B4-BE49-F238E27FC236}">
                <a16:creationId xmlns:a16="http://schemas.microsoft.com/office/drawing/2014/main" id="{C17C4755-E7A3-4F95-BC5E-FDB7C42AE086}"/>
              </a:ext>
            </a:extLst>
          </p:cNvPr>
          <p:cNvSpPr/>
          <p:nvPr/>
        </p:nvSpPr>
        <p:spPr>
          <a:xfrm>
            <a:off x="4653518" y="282966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1" name="Rectangle 90">
            <a:extLst>
              <a:ext uri="{FF2B5EF4-FFF2-40B4-BE49-F238E27FC236}">
                <a16:creationId xmlns:a16="http://schemas.microsoft.com/office/drawing/2014/main" id="{16C5FF9E-5783-62B1-3A3E-B06604CFB371}"/>
              </a:ext>
            </a:extLst>
          </p:cNvPr>
          <p:cNvSpPr/>
          <p:nvPr/>
        </p:nvSpPr>
        <p:spPr>
          <a:xfrm>
            <a:off x="5013518" y="282966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2" name="Rectangle 91">
            <a:extLst>
              <a:ext uri="{FF2B5EF4-FFF2-40B4-BE49-F238E27FC236}">
                <a16:creationId xmlns:a16="http://schemas.microsoft.com/office/drawing/2014/main" id="{F7B73208-EE3C-F537-1763-BA44CAE69246}"/>
              </a:ext>
            </a:extLst>
          </p:cNvPr>
          <p:cNvSpPr/>
          <p:nvPr/>
        </p:nvSpPr>
        <p:spPr>
          <a:xfrm>
            <a:off x="5373518" y="282966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3" name="Rectangle 92">
            <a:extLst>
              <a:ext uri="{FF2B5EF4-FFF2-40B4-BE49-F238E27FC236}">
                <a16:creationId xmlns:a16="http://schemas.microsoft.com/office/drawing/2014/main" id="{FFAE105B-7E60-49C4-C45C-BBBC4FDA04C9}"/>
              </a:ext>
            </a:extLst>
          </p:cNvPr>
          <p:cNvSpPr/>
          <p:nvPr/>
        </p:nvSpPr>
        <p:spPr>
          <a:xfrm>
            <a:off x="5733518" y="282966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4" name="Rectangle 93">
            <a:extLst>
              <a:ext uri="{FF2B5EF4-FFF2-40B4-BE49-F238E27FC236}">
                <a16:creationId xmlns:a16="http://schemas.microsoft.com/office/drawing/2014/main" id="{34078F79-1B90-F6CA-7058-F200FA3B0E86}"/>
              </a:ext>
            </a:extLst>
          </p:cNvPr>
          <p:cNvSpPr/>
          <p:nvPr/>
        </p:nvSpPr>
        <p:spPr>
          <a:xfrm>
            <a:off x="6093518" y="282966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5" name="Rectangle 94">
            <a:extLst>
              <a:ext uri="{FF2B5EF4-FFF2-40B4-BE49-F238E27FC236}">
                <a16:creationId xmlns:a16="http://schemas.microsoft.com/office/drawing/2014/main" id="{AE63AF4B-C4B5-A348-4E02-CA103541F09F}"/>
              </a:ext>
            </a:extLst>
          </p:cNvPr>
          <p:cNvSpPr/>
          <p:nvPr/>
        </p:nvSpPr>
        <p:spPr>
          <a:xfrm>
            <a:off x="6453518" y="282966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6" name="Rectangle 95">
            <a:extLst>
              <a:ext uri="{FF2B5EF4-FFF2-40B4-BE49-F238E27FC236}">
                <a16:creationId xmlns:a16="http://schemas.microsoft.com/office/drawing/2014/main" id="{A1FE03C2-BFB1-F78D-CE20-244FEEF71761}"/>
              </a:ext>
            </a:extLst>
          </p:cNvPr>
          <p:cNvSpPr/>
          <p:nvPr/>
        </p:nvSpPr>
        <p:spPr>
          <a:xfrm>
            <a:off x="6813518" y="282966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0</a:t>
            </a:r>
          </a:p>
        </p:txBody>
      </p:sp>
      <p:sp>
        <p:nvSpPr>
          <p:cNvPr id="97" name="Rectangle 96">
            <a:extLst>
              <a:ext uri="{FF2B5EF4-FFF2-40B4-BE49-F238E27FC236}">
                <a16:creationId xmlns:a16="http://schemas.microsoft.com/office/drawing/2014/main" id="{434E7671-27D6-5149-822C-7839C4FF252E}"/>
              </a:ext>
            </a:extLst>
          </p:cNvPr>
          <p:cNvSpPr/>
          <p:nvPr/>
        </p:nvSpPr>
        <p:spPr>
          <a:xfrm>
            <a:off x="7173518" y="282966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8" name="Rectangle 97">
            <a:extLst>
              <a:ext uri="{FF2B5EF4-FFF2-40B4-BE49-F238E27FC236}">
                <a16:creationId xmlns:a16="http://schemas.microsoft.com/office/drawing/2014/main" id="{45627FA0-5507-AEF2-6782-83BE70E3003C}"/>
              </a:ext>
            </a:extLst>
          </p:cNvPr>
          <p:cNvSpPr/>
          <p:nvPr/>
        </p:nvSpPr>
        <p:spPr>
          <a:xfrm>
            <a:off x="7514832" y="282966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9" name="Rectangle 98">
            <a:extLst>
              <a:ext uri="{FF2B5EF4-FFF2-40B4-BE49-F238E27FC236}">
                <a16:creationId xmlns:a16="http://schemas.microsoft.com/office/drawing/2014/main" id="{12768C7E-2D01-6213-A1A8-E6C7B20098B0}"/>
              </a:ext>
            </a:extLst>
          </p:cNvPr>
          <p:cNvSpPr/>
          <p:nvPr/>
        </p:nvSpPr>
        <p:spPr>
          <a:xfrm>
            <a:off x="7874832" y="282966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0</a:t>
            </a:r>
          </a:p>
        </p:txBody>
      </p:sp>
      <p:sp>
        <p:nvSpPr>
          <p:cNvPr id="100" name="Rectangle 99">
            <a:extLst>
              <a:ext uri="{FF2B5EF4-FFF2-40B4-BE49-F238E27FC236}">
                <a16:creationId xmlns:a16="http://schemas.microsoft.com/office/drawing/2014/main" id="{3A739C5F-D883-6EFB-74DA-ABD5D74C9FDE}"/>
              </a:ext>
            </a:extLst>
          </p:cNvPr>
          <p:cNvSpPr/>
          <p:nvPr/>
        </p:nvSpPr>
        <p:spPr>
          <a:xfrm>
            <a:off x="8234832" y="282966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01" name="Rectangle 100">
            <a:extLst>
              <a:ext uri="{FF2B5EF4-FFF2-40B4-BE49-F238E27FC236}">
                <a16:creationId xmlns:a16="http://schemas.microsoft.com/office/drawing/2014/main" id="{BAF3B585-1670-D3BF-A82A-6FD81F36ECB0}"/>
              </a:ext>
            </a:extLst>
          </p:cNvPr>
          <p:cNvSpPr/>
          <p:nvPr/>
        </p:nvSpPr>
        <p:spPr>
          <a:xfrm>
            <a:off x="8594832" y="282966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02" name="Rectangle 101">
            <a:extLst>
              <a:ext uri="{FF2B5EF4-FFF2-40B4-BE49-F238E27FC236}">
                <a16:creationId xmlns:a16="http://schemas.microsoft.com/office/drawing/2014/main" id="{6F8454BA-723A-6DC7-E640-4F5FB77C3444}"/>
              </a:ext>
            </a:extLst>
          </p:cNvPr>
          <p:cNvSpPr/>
          <p:nvPr/>
        </p:nvSpPr>
        <p:spPr>
          <a:xfrm>
            <a:off x="8945575" y="282966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103" name="Rectangle 102">
            <a:extLst>
              <a:ext uri="{FF2B5EF4-FFF2-40B4-BE49-F238E27FC236}">
                <a16:creationId xmlns:a16="http://schemas.microsoft.com/office/drawing/2014/main" id="{662FD52B-C2F6-E201-9B0C-07C28971DB65}"/>
              </a:ext>
            </a:extLst>
          </p:cNvPr>
          <p:cNvSpPr/>
          <p:nvPr/>
        </p:nvSpPr>
        <p:spPr>
          <a:xfrm>
            <a:off x="9305575" y="282966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104" name="Rectangle 103">
            <a:extLst>
              <a:ext uri="{FF2B5EF4-FFF2-40B4-BE49-F238E27FC236}">
                <a16:creationId xmlns:a16="http://schemas.microsoft.com/office/drawing/2014/main" id="{16870831-7C9E-1C46-938D-7CD43E08EF68}"/>
              </a:ext>
            </a:extLst>
          </p:cNvPr>
          <p:cNvSpPr/>
          <p:nvPr/>
        </p:nvSpPr>
        <p:spPr>
          <a:xfrm>
            <a:off x="9665575" y="282966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105" name="Rectangle 104">
            <a:extLst>
              <a:ext uri="{FF2B5EF4-FFF2-40B4-BE49-F238E27FC236}">
                <a16:creationId xmlns:a16="http://schemas.microsoft.com/office/drawing/2014/main" id="{2747AEFD-7686-ECAB-0966-A06CCBF4D18B}"/>
              </a:ext>
            </a:extLst>
          </p:cNvPr>
          <p:cNvSpPr/>
          <p:nvPr/>
        </p:nvSpPr>
        <p:spPr>
          <a:xfrm>
            <a:off x="10025575" y="282966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106" name="Rectangle 105">
            <a:extLst>
              <a:ext uri="{FF2B5EF4-FFF2-40B4-BE49-F238E27FC236}">
                <a16:creationId xmlns:a16="http://schemas.microsoft.com/office/drawing/2014/main" id="{2263B37D-B61D-CF02-B2EA-F08F0F282F20}"/>
              </a:ext>
            </a:extLst>
          </p:cNvPr>
          <p:cNvSpPr/>
          <p:nvPr/>
        </p:nvSpPr>
        <p:spPr>
          <a:xfrm>
            <a:off x="10366889" y="282966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107" name="Rectangle 106">
            <a:extLst>
              <a:ext uri="{FF2B5EF4-FFF2-40B4-BE49-F238E27FC236}">
                <a16:creationId xmlns:a16="http://schemas.microsoft.com/office/drawing/2014/main" id="{DCD53173-9308-E1DF-39A5-4DD05DE7D700}"/>
              </a:ext>
            </a:extLst>
          </p:cNvPr>
          <p:cNvSpPr/>
          <p:nvPr/>
        </p:nvSpPr>
        <p:spPr>
          <a:xfrm>
            <a:off x="10726889" y="282966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108" name="Rectangle 107">
            <a:extLst>
              <a:ext uri="{FF2B5EF4-FFF2-40B4-BE49-F238E27FC236}">
                <a16:creationId xmlns:a16="http://schemas.microsoft.com/office/drawing/2014/main" id="{2B7B9E42-B355-8A9A-AF23-8C471C730F02}"/>
              </a:ext>
            </a:extLst>
          </p:cNvPr>
          <p:cNvSpPr/>
          <p:nvPr/>
        </p:nvSpPr>
        <p:spPr>
          <a:xfrm>
            <a:off x="11086889" y="282966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109" name="Rectangle 108">
            <a:extLst>
              <a:ext uri="{FF2B5EF4-FFF2-40B4-BE49-F238E27FC236}">
                <a16:creationId xmlns:a16="http://schemas.microsoft.com/office/drawing/2014/main" id="{A27BD1F7-A0FD-6435-2D17-7BED2FE598D9}"/>
              </a:ext>
            </a:extLst>
          </p:cNvPr>
          <p:cNvSpPr/>
          <p:nvPr/>
        </p:nvSpPr>
        <p:spPr>
          <a:xfrm>
            <a:off x="11446889" y="282966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grpSp>
        <p:nvGrpSpPr>
          <p:cNvPr id="142" name="Group 141">
            <a:extLst>
              <a:ext uri="{FF2B5EF4-FFF2-40B4-BE49-F238E27FC236}">
                <a16:creationId xmlns:a16="http://schemas.microsoft.com/office/drawing/2014/main" id="{5EAA59F1-8D6F-92F9-F96C-B3BC9766F2EC}"/>
              </a:ext>
            </a:extLst>
          </p:cNvPr>
          <p:cNvGrpSpPr/>
          <p:nvPr/>
        </p:nvGrpSpPr>
        <p:grpSpPr>
          <a:xfrm>
            <a:off x="380147" y="3808623"/>
            <a:ext cx="11426742" cy="360000"/>
            <a:chOff x="391195" y="2622298"/>
            <a:chExt cx="11426742" cy="360000"/>
          </a:xfrm>
        </p:grpSpPr>
        <p:sp>
          <p:nvSpPr>
            <p:cNvPr id="143" name="Rectangle 142">
              <a:extLst>
                <a:ext uri="{FF2B5EF4-FFF2-40B4-BE49-F238E27FC236}">
                  <a16:creationId xmlns:a16="http://schemas.microsoft.com/office/drawing/2014/main" id="{CDCB1AF6-AD0E-CBEB-D422-14E80FAAE401}"/>
                </a:ext>
              </a:extLst>
            </p:cNvPr>
            <p:cNvSpPr/>
            <p:nvPr/>
          </p:nvSpPr>
          <p:spPr>
            <a:xfrm>
              <a:off x="391195" y="2622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2</a:t>
              </a:r>
            </a:p>
          </p:txBody>
        </p:sp>
        <p:sp>
          <p:nvSpPr>
            <p:cNvPr id="144" name="Rectangle 143">
              <a:extLst>
                <a:ext uri="{FF2B5EF4-FFF2-40B4-BE49-F238E27FC236}">
                  <a16:creationId xmlns:a16="http://schemas.microsoft.com/office/drawing/2014/main" id="{D7E7AC74-DC59-75F9-6110-EDF98FE48E7A}"/>
                </a:ext>
              </a:extLst>
            </p:cNvPr>
            <p:cNvSpPr/>
            <p:nvPr/>
          </p:nvSpPr>
          <p:spPr>
            <a:xfrm>
              <a:off x="751195" y="2622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3</a:t>
              </a:r>
            </a:p>
          </p:txBody>
        </p:sp>
        <p:sp>
          <p:nvSpPr>
            <p:cNvPr id="145" name="Rectangle 144">
              <a:extLst>
                <a:ext uri="{FF2B5EF4-FFF2-40B4-BE49-F238E27FC236}">
                  <a16:creationId xmlns:a16="http://schemas.microsoft.com/office/drawing/2014/main" id="{18B7EA4E-C757-9ED0-8CDD-E6FAF067BD65}"/>
                </a:ext>
              </a:extLst>
            </p:cNvPr>
            <p:cNvSpPr/>
            <p:nvPr/>
          </p:nvSpPr>
          <p:spPr>
            <a:xfrm>
              <a:off x="1111195" y="2622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4</a:t>
              </a:r>
            </a:p>
          </p:txBody>
        </p:sp>
        <p:sp>
          <p:nvSpPr>
            <p:cNvPr id="146" name="Rectangle 145">
              <a:extLst>
                <a:ext uri="{FF2B5EF4-FFF2-40B4-BE49-F238E27FC236}">
                  <a16:creationId xmlns:a16="http://schemas.microsoft.com/office/drawing/2014/main" id="{3736B771-D719-54B7-AB60-A61E58454BB4}"/>
                </a:ext>
              </a:extLst>
            </p:cNvPr>
            <p:cNvSpPr/>
            <p:nvPr/>
          </p:nvSpPr>
          <p:spPr>
            <a:xfrm>
              <a:off x="1471195" y="2622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7</a:t>
              </a:r>
            </a:p>
          </p:txBody>
        </p:sp>
        <p:sp>
          <p:nvSpPr>
            <p:cNvPr id="147" name="Rectangle 146">
              <a:extLst>
                <a:ext uri="{FF2B5EF4-FFF2-40B4-BE49-F238E27FC236}">
                  <a16:creationId xmlns:a16="http://schemas.microsoft.com/office/drawing/2014/main" id="{CD286E9A-FE40-7ED7-562C-176134EF7077}"/>
                </a:ext>
              </a:extLst>
            </p:cNvPr>
            <p:cNvSpPr/>
            <p:nvPr/>
          </p:nvSpPr>
          <p:spPr>
            <a:xfrm>
              <a:off x="1812509" y="2622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8</a:t>
              </a:r>
            </a:p>
          </p:txBody>
        </p:sp>
        <p:sp>
          <p:nvSpPr>
            <p:cNvPr id="148" name="Rectangle 147">
              <a:extLst>
                <a:ext uri="{FF2B5EF4-FFF2-40B4-BE49-F238E27FC236}">
                  <a16:creationId xmlns:a16="http://schemas.microsoft.com/office/drawing/2014/main" id="{8F0C4B24-483E-C9D5-3D45-8B3E426A20E5}"/>
                </a:ext>
              </a:extLst>
            </p:cNvPr>
            <p:cNvSpPr/>
            <p:nvPr/>
          </p:nvSpPr>
          <p:spPr>
            <a:xfrm>
              <a:off x="2172509" y="2622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9</a:t>
              </a:r>
            </a:p>
          </p:txBody>
        </p:sp>
        <p:sp>
          <p:nvSpPr>
            <p:cNvPr id="149" name="Rectangle 148">
              <a:extLst>
                <a:ext uri="{FF2B5EF4-FFF2-40B4-BE49-F238E27FC236}">
                  <a16:creationId xmlns:a16="http://schemas.microsoft.com/office/drawing/2014/main" id="{A4D3159F-AC41-9205-AF3F-BD251F7FF6E3}"/>
                </a:ext>
              </a:extLst>
            </p:cNvPr>
            <p:cNvSpPr/>
            <p:nvPr/>
          </p:nvSpPr>
          <p:spPr>
            <a:xfrm>
              <a:off x="2532509" y="2622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5</a:t>
              </a:r>
            </a:p>
          </p:txBody>
        </p:sp>
        <p:sp>
          <p:nvSpPr>
            <p:cNvPr id="150" name="Rectangle 149">
              <a:extLst>
                <a:ext uri="{FF2B5EF4-FFF2-40B4-BE49-F238E27FC236}">
                  <a16:creationId xmlns:a16="http://schemas.microsoft.com/office/drawing/2014/main" id="{3F6303AC-74FC-7F32-563A-D1FF85D9B687}"/>
                </a:ext>
              </a:extLst>
            </p:cNvPr>
            <p:cNvSpPr/>
            <p:nvPr/>
          </p:nvSpPr>
          <p:spPr>
            <a:xfrm>
              <a:off x="2892509" y="2622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6</a:t>
              </a:r>
            </a:p>
          </p:txBody>
        </p:sp>
        <p:sp>
          <p:nvSpPr>
            <p:cNvPr id="151" name="Rectangle 150">
              <a:extLst>
                <a:ext uri="{FF2B5EF4-FFF2-40B4-BE49-F238E27FC236}">
                  <a16:creationId xmlns:a16="http://schemas.microsoft.com/office/drawing/2014/main" id="{1D7DBF1B-17BE-4FC6-CB07-E38B4ADEF20D}"/>
                </a:ext>
              </a:extLst>
            </p:cNvPr>
            <p:cNvSpPr/>
            <p:nvPr/>
          </p:nvSpPr>
          <p:spPr>
            <a:xfrm>
              <a:off x="3243252" y="2622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2</a:t>
              </a:r>
            </a:p>
          </p:txBody>
        </p:sp>
        <p:sp>
          <p:nvSpPr>
            <p:cNvPr id="152" name="Rectangle 151">
              <a:extLst>
                <a:ext uri="{FF2B5EF4-FFF2-40B4-BE49-F238E27FC236}">
                  <a16:creationId xmlns:a16="http://schemas.microsoft.com/office/drawing/2014/main" id="{11F31B76-CA89-5A0F-877E-F7613AD487C6}"/>
                </a:ext>
              </a:extLst>
            </p:cNvPr>
            <p:cNvSpPr/>
            <p:nvPr/>
          </p:nvSpPr>
          <p:spPr>
            <a:xfrm>
              <a:off x="3603252" y="2622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9</a:t>
              </a:r>
            </a:p>
          </p:txBody>
        </p:sp>
        <p:sp>
          <p:nvSpPr>
            <p:cNvPr id="153" name="Rectangle 152">
              <a:extLst>
                <a:ext uri="{FF2B5EF4-FFF2-40B4-BE49-F238E27FC236}">
                  <a16:creationId xmlns:a16="http://schemas.microsoft.com/office/drawing/2014/main" id="{9B94B841-424E-AF33-3832-16E508CDA9D7}"/>
                </a:ext>
              </a:extLst>
            </p:cNvPr>
            <p:cNvSpPr/>
            <p:nvPr/>
          </p:nvSpPr>
          <p:spPr>
            <a:xfrm>
              <a:off x="3963252" y="2622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7</a:t>
              </a:r>
            </a:p>
          </p:txBody>
        </p:sp>
        <p:sp>
          <p:nvSpPr>
            <p:cNvPr id="154" name="Rectangle 153">
              <a:extLst>
                <a:ext uri="{FF2B5EF4-FFF2-40B4-BE49-F238E27FC236}">
                  <a16:creationId xmlns:a16="http://schemas.microsoft.com/office/drawing/2014/main" id="{ED773FE5-66C6-427B-896B-B71871D250D7}"/>
                </a:ext>
              </a:extLst>
            </p:cNvPr>
            <p:cNvSpPr/>
            <p:nvPr/>
          </p:nvSpPr>
          <p:spPr>
            <a:xfrm>
              <a:off x="4323252" y="2622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1</a:t>
              </a:r>
            </a:p>
          </p:txBody>
        </p:sp>
        <p:sp>
          <p:nvSpPr>
            <p:cNvPr id="155" name="Rectangle 154">
              <a:extLst>
                <a:ext uri="{FF2B5EF4-FFF2-40B4-BE49-F238E27FC236}">
                  <a16:creationId xmlns:a16="http://schemas.microsoft.com/office/drawing/2014/main" id="{9932400D-2D6B-7781-0990-1438631CE3A8}"/>
                </a:ext>
              </a:extLst>
            </p:cNvPr>
            <p:cNvSpPr/>
            <p:nvPr/>
          </p:nvSpPr>
          <p:spPr>
            <a:xfrm>
              <a:off x="4664566" y="2622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1</a:t>
              </a:r>
            </a:p>
          </p:txBody>
        </p:sp>
        <p:sp>
          <p:nvSpPr>
            <p:cNvPr id="156" name="Rectangle 155">
              <a:extLst>
                <a:ext uri="{FF2B5EF4-FFF2-40B4-BE49-F238E27FC236}">
                  <a16:creationId xmlns:a16="http://schemas.microsoft.com/office/drawing/2014/main" id="{AD11B697-37BB-A646-F662-DE9E4AEC7FB0}"/>
                </a:ext>
              </a:extLst>
            </p:cNvPr>
            <p:cNvSpPr/>
            <p:nvPr/>
          </p:nvSpPr>
          <p:spPr>
            <a:xfrm>
              <a:off x="5024566" y="2622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3</a:t>
              </a:r>
            </a:p>
          </p:txBody>
        </p:sp>
        <p:sp>
          <p:nvSpPr>
            <p:cNvPr id="157" name="Rectangle 156">
              <a:extLst>
                <a:ext uri="{FF2B5EF4-FFF2-40B4-BE49-F238E27FC236}">
                  <a16:creationId xmlns:a16="http://schemas.microsoft.com/office/drawing/2014/main" id="{0EB923CA-D9EA-7E92-5985-A3D42528DD01}"/>
                </a:ext>
              </a:extLst>
            </p:cNvPr>
            <p:cNvSpPr/>
            <p:nvPr/>
          </p:nvSpPr>
          <p:spPr>
            <a:xfrm>
              <a:off x="5384566" y="2622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9</a:t>
              </a:r>
            </a:p>
          </p:txBody>
        </p:sp>
        <p:sp>
          <p:nvSpPr>
            <p:cNvPr id="158" name="Rectangle 157">
              <a:extLst>
                <a:ext uri="{FF2B5EF4-FFF2-40B4-BE49-F238E27FC236}">
                  <a16:creationId xmlns:a16="http://schemas.microsoft.com/office/drawing/2014/main" id="{9B3B4DAD-CB20-2866-915F-0C8F976A7C3B}"/>
                </a:ext>
              </a:extLst>
            </p:cNvPr>
            <p:cNvSpPr/>
            <p:nvPr/>
          </p:nvSpPr>
          <p:spPr>
            <a:xfrm>
              <a:off x="5744566" y="2622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0</a:t>
              </a:r>
            </a:p>
          </p:txBody>
        </p:sp>
        <p:sp>
          <p:nvSpPr>
            <p:cNvPr id="159" name="Rectangle 158">
              <a:extLst>
                <a:ext uri="{FF2B5EF4-FFF2-40B4-BE49-F238E27FC236}">
                  <a16:creationId xmlns:a16="http://schemas.microsoft.com/office/drawing/2014/main" id="{176205FC-46B5-4A9A-741A-710B51CC845C}"/>
                </a:ext>
              </a:extLst>
            </p:cNvPr>
            <p:cNvSpPr/>
            <p:nvPr/>
          </p:nvSpPr>
          <p:spPr>
            <a:xfrm>
              <a:off x="6104566" y="2622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4</a:t>
              </a:r>
            </a:p>
          </p:txBody>
        </p:sp>
        <p:sp>
          <p:nvSpPr>
            <p:cNvPr id="160" name="Rectangle 159">
              <a:extLst>
                <a:ext uri="{FF2B5EF4-FFF2-40B4-BE49-F238E27FC236}">
                  <a16:creationId xmlns:a16="http://schemas.microsoft.com/office/drawing/2014/main" id="{89C1C231-C2FD-D8E6-A771-76D2A0898D89}"/>
                </a:ext>
              </a:extLst>
            </p:cNvPr>
            <p:cNvSpPr/>
            <p:nvPr/>
          </p:nvSpPr>
          <p:spPr>
            <a:xfrm>
              <a:off x="6464566" y="2622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6</a:t>
              </a:r>
            </a:p>
          </p:txBody>
        </p:sp>
        <p:sp>
          <p:nvSpPr>
            <p:cNvPr id="161" name="Rectangle 160">
              <a:extLst>
                <a:ext uri="{FF2B5EF4-FFF2-40B4-BE49-F238E27FC236}">
                  <a16:creationId xmlns:a16="http://schemas.microsoft.com/office/drawing/2014/main" id="{6FA2ACBC-43A2-4C18-30C4-E06CBD1A91B2}"/>
                </a:ext>
              </a:extLst>
            </p:cNvPr>
            <p:cNvSpPr/>
            <p:nvPr/>
          </p:nvSpPr>
          <p:spPr>
            <a:xfrm>
              <a:off x="6824566" y="2622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0</a:t>
              </a:r>
            </a:p>
          </p:txBody>
        </p:sp>
        <p:sp>
          <p:nvSpPr>
            <p:cNvPr id="162" name="Rectangle 161">
              <a:extLst>
                <a:ext uri="{FF2B5EF4-FFF2-40B4-BE49-F238E27FC236}">
                  <a16:creationId xmlns:a16="http://schemas.microsoft.com/office/drawing/2014/main" id="{C6F668B9-B559-8701-E9AA-719EE375E58A}"/>
                </a:ext>
              </a:extLst>
            </p:cNvPr>
            <p:cNvSpPr/>
            <p:nvPr/>
          </p:nvSpPr>
          <p:spPr>
            <a:xfrm>
              <a:off x="7184566" y="2622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9</a:t>
              </a:r>
            </a:p>
          </p:txBody>
        </p:sp>
        <p:sp>
          <p:nvSpPr>
            <p:cNvPr id="163" name="Rectangle 162">
              <a:extLst>
                <a:ext uri="{FF2B5EF4-FFF2-40B4-BE49-F238E27FC236}">
                  <a16:creationId xmlns:a16="http://schemas.microsoft.com/office/drawing/2014/main" id="{D73316BD-385D-70CB-2404-432E872FCC79}"/>
                </a:ext>
              </a:extLst>
            </p:cNvPr>
            <p:cNvSpPr/>
            <p:nvPr/>
          </p:nvSpPr>
          <p:spPr>
            <a:xfrm>
              <a:off x="7525880" y="2622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7</a:t>
              </a:r>
            </a:p>
          </p:txBody>
        </p:sp>
        <p:sp>
          <p:nvSpPr>
            <p:cNvPr id="164" name="Rectangle 163">
              <a:extLst>
                <a:ext uri="{FF2B5EF4-FFF2-40B4-BE49-F238E27FC236}">
                  <a16:creationId xmlns:a16="http://schemas.microsoft.com/office/drawing/2014/main" id="{24626FD6-FE3F-C6E5-7AEB-9CDC747B3349}"/>
                </a:ext>
              </a:extLst>
            </p:cNvPr>
            <p:cNvSpPr/>
            <p:nvPr/>
          </p:nvSpPr>
          <p:spPr>
            <a:xfrm>
              <a:off x="7885880" y="2622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0</a:t>
              </a:r>
            </a:p>
          </p:txBody>
        </p:sp>
        <p:sp>
          <p:nvSpPr>
            <p:cNvPr id="165" name="Rectangle 164">
              <a:extLst>
                <a:ext uri="{FF2B5EF4-FFF2-40B4-BE49-F238E27FC236}">
                  <a16:creationId xmlns:a16="http://schemas.microsoft.com/office/drawing/2014/main" id="{21A1B60D-269A-67C4-D6B2-6C026227B306}"/>
                </a:ext>
              </a:extLst>
            </p:cNvPr>
            <p:cNvSpPr/>
            <p:nvPr/>
          </p:nvSpPr>
          <p:spPr>
            <a:xfrm>
              <a:off x="8245880" y="2622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0</a:t>
              </a:r>
            </a:p>
          </p:txBody>
        </p:sp>
        <p:sp>
          <p:nvSpPr>
            <p:cNvPr id="166" name="Rectangle 165">
              <a:extLst>
                <a:ext uri="{FF2B5EF4-FFF2-40B4-BE49-F238E27FC236}">
                  <a16:creationId xmlns:a16="http://schemas.microsoft.com/office/drawing/2014/main" id="{F39DAF16-5C8E-34E4-84A6-19139CEAB719}"/>
                </a:ext>
              </a:extLst>
            </p:cNvPr>
            <p:cNvSpPr/>
            <p:nvPr/>
          </p:nvSpPr>
          <p:spPr>
            <a:xfrm>
              <a:off x="8605880" y="2622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9</a:t>
              </a:r>
            </a:p>
          </p:txBody>
        </p:sp>
        <p:sp>
          <p:nvSpPr>
            <p:cNvPr id="167" name="Rectangle 166">
              <a:extLst>
                <a:ext uri="{FF2B5EF4-FFF2-40B4-BE49-F238E27FC236}">
                  <a16:creationId xmlns:a16="http://schemas.microsoft.com/office/drawing/2014/main" id="{83E5D0CE-022C-A385-E197-14504931036D}"/>
                </a:ext>
              </a:extLst>
            </p:cNvPr>
            <p:cNvSpPr/>
            <p:nvPr/>
          </p:nvSpPr>
          <p:spPr>
            <a:xfrm>
              <a:off x="8956623" y="2622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4</a:t>
              </a:r>
            </a:p>
          </p:txBody>
        </p:sp>
        <p:sp>
          <p:nvSpPr>
            <p:cNvPr id="168" name="Rectangle 167">
              <a:extLst>
                <a:ext uri="{FF2B5EF4-FFF2-40B4-BE49-F238E27FC236}">
                  <a16:creationId xmlns:a16="http://schemas.microsoft.com/office/drawing/2014/main" id="{70555507-5C0E-1E44-4510-A45B103953D6}"/>
                </a:ext>
              </a:extLst>
            </p:cNvPr>
            <p:cNvSpPr/>
            <p:nvPr/>
          </p:nvSpPr>
          <p:spPr>
            <a:xfrm>
              <a:off x="9316623" y="2622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2</a:t>
              </a:r>
            </a:p>
          </p:txBody>
        </p:sp>
        <p:sp>
          <p:nvSpPr>
            <p:cNvPr id="169" name="Rectangle 168">
              <a:extLst>
                <a:ext uri="{FF2B5EF4-FFF2-40B4-BE49-F238E27FC236}">
                  <a16:creationId xmlns:a16="http://schemas.microsoft.com/office/drawing/2014/main" id="{8095B662-49A1-9FBB-BCD4-85CABC1A6A29}"/>
                </a:ext>
              </a:extLst>
            </p:cNvPr>
            <p:cNvSpPr/>
            <p:nvPr/>
          </p:nvSpPr>
          <p:spPr>
            <a:xfrm>
              <a:off x="9676623" y="2622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5</a:t>
              </a:r>
            </a:p>
          </p:txBody>
        </p:sp>
        <p:sp>
          <p:nvSpPr>
            <p:cNvPr id="170" name="Rectangle 169">
              <a:extLst>
                <a:ext uri="{FF2B5EF4-FFF2-40B4-BE49-F238E27FC236}">
                  <a16:creationId xmlns:a16="http://schemas.microsoft.com/office/drawing/2014/main" id="{A6C671C6-9B96-9E0D-24E8-A92FB3A50037}"/>
                </a:ext>
              </a:extLst>
            </p:cNvPr>
            <p:cNvSpPr/>
            <p:nvPr/>
          </p:nvSpPr>
          <p:spPr>
            <a:xfrm>
              <a:off x="10036623" y="2622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8</a:t>
              </a:r>
            </a:p>
          </p:txBody>
        </p:sp>
        <p:sp>
          <p:nvSpPr>
            <p:cNvPr id="171" name="Rectangle 170">
              <a:extLst>
                <a:ext uri="{FF2B5EF4-FFF2-40B4-BE49-F238E27FC236}">
                  <a16:creationId xmlns:a16="http://schemas.microsoft.com/office/drawing/2014/main" id="{1E3E9D16-3C5B-0B3C-545C-2B060567DD1F}"/>
                </a:ext>
              </a:extLst>
            </p:cNvPr>
            <p:cNvSpPr/>
            <p:nvPr/>
          </p:nvSpPr>
          <p:spPr>
            <a:xfrm>
              <a:off x="10377937" y="2622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172" name="Rectangle 171">
              <a:extLst>
                <a:ext uri="{FF2B5EF4-FFF2-40B4-BE49-F238E27FC236}">
                  <a16:creationId xmlns:a16="http://schemas.microsoft.com/office/drawing/2014/main" id="{CBFA396D-B407-A7ED-2E00-5EA95087E471}"/>
                </a:ext>
              </a:extLst>
            </p:cNvPr>
            <p:cNvSpPr/>
            <p:nvPr/>
          </p:nvSpPr>
          <p:spPr>
            <a:xfrm>
              <a:off x="10737937" y="2622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173" name="Rectangle 172">
              <a:extLst>
                <a:ext uri="{FF2B5EF4-FFF2-40B4-BE49-F238E27FC236}">
                  <a16:creationId xmlns:a16="http://schemas.microsoft.com/office/drawing/2014/main" id="{B6859908-35E7-A448-15DC-35B87C647C27}"/>
                </a:ext>
              </a:extLst>
            </p:cNvPr>
            <p:cNvSpPr/>
            <p:nvPr/>
          </p:nvSpPr>
          <p:spPr>
            <a:xfrm>
              <a:off x="11097937" y="2622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174" name="Rectangle 173">
              <a:extLst>
                <a:ext uri="{FF2B5EF4-FFF2-40B4-BE49-F238E27FC236}">
                  <a16:creationId xmlns:a16="http://schemas.microsoft.com/office/drawing/2014/main" id="{99AF244C-5F93-A6E4-03BA-6DF2445253E3}"/>
                </a:ext>
              </a:extLst>
            </p:cNvPr>
            <p:cNvSpPr/>
            <p:nvPr/>
          </p:nvSpPr>
          <p:spPr>
            <a:xfrm>
              <a:off x="11457937" y="2622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grpSp>
    </p:spTree>
    <p:extLst>
      <p:ext uri="{BB962C8B-B14F-4D97-AF65-F5344CB8AC3E}">
        <p14:creationId xmlns:p14="http://schemas.microsoft.com/office/powerpoint/2010/main" val="356579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419FC-3BD5-9634-F012-DE324E3AF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5B6DA-F054-5818-9D76-5A72EE56F09C}"/>
              </a:ext>
            </a:extLst>
          </p:cNvPr>
          <p:cNvSpPr>
            <a:spLocks noGrp="1"/>
          </p:cNvSpPr>
          <p:nvPr>
            <p:ph type="title"/>
          </p:nvPr>
        </p:nvSpPr>
        <p:spPr>
          <a:xfrm>
            <a:off x="940912" y="130317"/>
            <a:ext cx="8639178" cy="708694"/>
          </a:xfrm>
        </p:spPr>
        <p:txBody>
          <a:bodyPr/>
          <a:lstStyle/>
          <a:p>
            <a:r>
              <a:rPr lang="sl-SI" dirty="0"/>
              <a:t>SpMV with ELL, Vector length = 8 </a:t>
            </a:r>
          </a:p>
        </p:txBody>
      </p:sp>
      <p:sp>
        <p:nvSpPr>
          <p:cNvPr id="3" name="TextBox 2">
            <a:extLst>
              <a:ext uri="{FF2B5EF4-FFF2-40B4-BE49-F238E27FC236}">
                <a16:creationId xmlns:a16="http://schemas.microsoft.com/office/drawing/2014/main" id="{D05ED920-6F0E-0797-9CAD-B334253C549F}"/>
              </a:ext>
            </a:extLst>
          </p:cNvPr>
          <p:cNvSpPr txBox="1"/>
          <p:nvPr/>
        </p:nvSpPr>
        <p:spPr>
          <a:xfrm>
            <a:off x="940912" y="1044699"/>
            <a:ext cx="1839927" cy="369332"/>
          </a:xfrm>
          <a:prstGeom prst="rect">
            <a:avLst/>
          </a:prstGeom>
          <a:noFill/>
        </p:spPr>
        <p:txBody>
          <a:bodyPr wrap="none" rtlCol="0">
            <a:spAutoFit/>
          </a:bodyPr>
          <a:lstStyle/>
          <a:p>
            <a:r>
              <a:rPr lang="sl-SI" dirty="0"/>
              <a:t>Columns (VREG)</a:t>
            </a:r>
          </a:p>
        </p:txBody>
      </p:sp>
      <p:sp>
        <p:nvSpPr>
          <p:cNvPr id="4" name="Rectangle 3">
            <a:extLst>
              <a:ext uri="{FF2B5EF4-FFF2-40B4-BE49-F238E27FC236}">
                <a16:creationId xmlns:a16="http://schemas.microsoft.com/office/drawing/2014/main" id="{92F79DDC-E535-0E8B-F89E-CFD6296080DE}"/>
              </a:ext>
            </a:extLst>
          </p:cNvPr>
          <p:cNvSpPr/>
          <p:nvPr/>
        </p:nvSpPr>
        <p:spPr>
          <a:xfrm>
            <a:off x="3533139"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6</a:t>
            </a:r>
          </a:p>
        </p:txBody>
      </p:sp>
      <p:cxnSp>
        <p:nvCxnSpPr>
          <p:cNvPr id="5" name="Straight Arrow Connector 4">
            <a:extLst>
              <a:ext uri="{FF2B5EF4-FFF2-40B4-BE49-F238E27FC236}">
                <a16:creationId xmlns:a16="http://schemas.microsoft.com/office/drawing/2014/main" id="{DAA70A87-391A-DA2D-E777-7496743A8A91}"/>
              </a:ext>
            </a:extLst>
          </p:cNvPr>
          <p:cNvCxnSpPr>
            <a:cxnSpLocks/>
          </p:cNvCxnSpPr>
          <p:nvPr/>
        </p:nvCxnSpPr>
        <p:spPr>
          <a:xfrm>
            <a:off x="1361297" y="1643414"/>
            <a:ext cx="1164002" cy="0"/>
          </a:xfrm>
          <a:prstGeom prst="straightConnector1">
            <a:avLst/>
          </a:prstGeom>
          <a:ln>
            <a:tailEnd type="triangle"/>
          </a:ln>
        </p:spPr>
        <p:style>
          <a:lnRef idx="2">
            <a:schemeClr val="accent2">
              <a:shade val="15000"/>
            </a:schemeClr>
          </a:lnRef>
          <a:fillRef idx="1">
            <a:schemeClr val="accent2"/>
          </a:fillRef>
          <a:effectRef idx="0">
            <a:schemeClr val="accent2"/>
          </a:effectRef>
          <a:fontRef idx="minor">
            <a:schemeClr val="lt1"/>
          </a:fontRef>
        </p:style>
      </p:cxnSp>
      <p:sp>
        <p:nvSpPr>
          <p:cNvPr id="6" name="Rectangle 5">
            <a:extLst>
              <a:ext uri="{FF2B5EF4-FFF2-40B4-BE49-F238E27FC236}">
                <a16:creationId xmlns:a16="http://schemas.microsoft.com/office/drawing/2014/main" id="{2376F1E9-22D8-8EC6-992D-5CB1DC45FAFE}"/>
              </a:ext>
            </a:extLst>
          </p:cNvPr>
          <p:cNvSpPr/>
          <p:nvPr/>
        </p:nvSpPr>
        <p:spPr>
          <a:xfrm>
            <a:off x="5679940" y="1349108"/>
            <a:ext cx="1961831" cy="632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Memory Scatter/Gather</a:t>
            </a:r>
          </a:p>
        </p:txBody>
      </p:sp>
      <p:sp>
        <p:nvSpPr>
          <p:cNvPr id="7" name="Rectangle 6">
            <a:extLst>
              <a:ext uri="{FF2B5EF4-FFF2-40B4-BE49-F238E27FC236}">
                <a16:creationId xmlns:a16="http://schemas.microsoft.com/office/drawing/2014/main" id="{32449D3F-AE93-EB30-8072-86F7E7D29387}"/>
              </a:ext>
            </a:extLst>
          </p:cNvPr>
          <p:cNvSpPr/>
          <p:nvPr/>
        </p:nvSpPr>
        <p:spPr>
          <a:xfrm>
            <a:off x="8532664"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8" name="Rectangle 7">
            <a:extLst>
              <a:ext uri="{FF2B5EF4-FFF2-40B4-BE49-F238E27FC236}">
                <a16:creationId xmlns:a16="http://schemas.microsoft.com/office/drawing/2014/main" id="{B827FADC-0FDF-94D8-7E25-4182E4024C92}"/>
              </a:ext>
            </a:extLst>
          </p:cNvPr>
          <p:cNvSpPr/>
          <p:nvPr/>
        </p:nvSpPr>
        <p:spPr>
          <a:xfrm>
            <a:off x="888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9" name="Rectangle 8">
            <a:extLst>
              <a:ext uri="{FF2B5EF4-FFF2-40B4-BE49-F238E27FC236}">
                <a16:creationId xmlns:a16="http://schemas.microsoft.com/office/drawing/2014/main" id="{E7FDBF5C-C139-6289-8BF1-B03FB580EC3D}"/>
              </a:ext>
            </a:extLst>
          </p:cNvPr>
          <p:cNvSpPr/>
          <p:nvPr/>
        </p:nvSpPr>
        <p:spPr>
          <a:xfrm>
            <a:off x="924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10" name="Rectangle 9">
            <a:extLst>
              <a:ext uri="{FF2B5EF4-FFF2-40B4-BE49-F238E27FC236}">
                <a16:creationId xmlns:a16="http://schemas.microsoft.com/office/drawing/2014/main" id="{B14FB6DB-8CD0-1B36-E12A-A80E9781D038}"/>
              </a:ext>
            </a:extLst>
          </p:cNvPr>
          <p:cNvSpPr/>
          <p:nvPr/>
        </p:nvSpPr>
        <p:spPr>
          <a:xfrm>
            <a:off x="960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11" name="Rectangle 10">
            <a:extLst>
              <a:ext uri="{FF2B5EF4-FFF2-40B4-BE49-F238E27FC236}">
                <a16:creationId xmlns:a16="http://schemas.microsoft.com/office/drawing/2014/main" id="{D543F407-21AF-161A-9B61-7BBF2B7E394B}"/>
              </a:ext>
            </a:extLst>
          </p:cNvPr>
          <p:cNvSpPr/>
          <p:nvPr/>
        </p:nvSpPr>
        <p:spPr>
          <a:xfrm>
            <a:off x="996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2" name="Rectangle 11">
            <a:extLst>
              <a:ext uri="{FF2B5EF4-FFF2-40B4-BE49-F238E27FC236}">
                <a16:creationId xmlns:a16="http://schemas.microsoft.com/office/drawing/2014/main" id="{3D895E42-72A7-BCAA-15AF-43F8C2CF1AFD}"/>
              </a:ext>
            </a:extLst>
          </p:cNvPr>
          <p:cNvSpPr/>
          <p:nvPr/>
        </p:nvSpPr>
        <p:spPr>
          <a:xfrm>
            <a:off x="1032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13" name="Rectangle 12">
            <a:extLst>
              <a:ext uri="{FF2B5EF4-FFF2-40B4-BE49-F238E27FC236}">
                <a16:creationId xmlns:a16="http://schemas.microsoft.com/office/drawing/2014/main" id="{B29A26BB-6737-9CC2-CBCE-B6874416F51E}"/>
              </a:ext>
            </a:extLst>
          </p:cNvPr>
          <p:cNvSpPr/>
          <p:nvPr/>
        </p:nvSpPr>
        <p:spPr>
          <a:xfrm>
            <a:off x="1068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14" name="Rectangle 13">
            <a:extLst>
              <a:ext uri="{FF2B5EF4-FFF2-40B4-BE49-F238E27FC236}">
                <a16:creationId xmlns:a16="http://schemas.microsoft.com/office/drawing/2014/main" id="{5D89F9A4-3AC0-6D4E-D18D-65FB326B3A5F}"/>
              </a:ext>
            </a:extLst>
          </p:cNvPr>
          <p:cNvSpPr/>
          <p:nvPr/>
        </p:nvSpPr>
        <p:spPr>
          <a:xfrm>
            <a:off x="11036296"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cxnSp>
        <p:nvCxnSpPr>
          <p:cNvPr id="15" name="Elbow Connector 14">
            <a:extLst>
              <a:ext uri="{FF2B5EF4-FFF2-40B4-BE49-F238E27FC236}">
                <a16:creationId xmlns:a16="http://schemas.microsoft.com/office/drawing/2014/main" id="{30B4B999-1CF6-4B8B-8857-DF588FCEB489}"/>
              </a:ext>
            </a:extLst>
          </p:cNvPr>
          <p:cNvCxnSpPr>
            <a:cxnSpLocks/>
            <a:stCxn id="6" idx="2"/>
          </p:cNvCxnSpPr>
          <p:nvPr/>
        </p:nvCxnSpPr>
        <p:spPr>
          <a:xfrm rot="5400000">
            <a:off x="4991081" y="1290811"/>
            <a:ext cx="979324" cy="23602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78803EBD-D50C-607E-2AC7-FF2D8DD62E8E}"/>
              </a:ext>
            </a:extLst>
          </p:cNvPr>
          <p:cNvSpPr/>
          <p:nvPr/>
        </p:nvSpPr>
        <p:spPr>
          <a:xfrm>
            <a:off x="103182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17" name="Rectangle 16">
            <a:extLst>
              <a:ext uri="{FF2B5EF4-FFF2-40B4-BE49-F238E27FC236}">
                <a16:creationId xmlns:a16="http://schemas.microsoft.com/office/drawing/2014/main" id="{21A49DCB-2F22-0D36-072C-411FBF4BFD1D}"/>
              </a:ext>
            </a:extLst>
          </p:cNvPr>
          <p:cNvSpPr/>
          <p:nvPr/>
        </p:nvSpPr>
        <p:spPr>
          <a:xfrm>
            <a:off x="138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18" name="Rectangle 17">
            <a:extLst>
              <a:ext uri="{FF2B5EF4-FFF2-40B4-BE49-F238E27FC236}">
                <a16:creationId xmlns:a16="http://schemas.microsoft.com/office/drawing/2014/main" id="{4FBF1ED2-063E-3D6A-D858-66F8353E6019}"/>
              </a:ext>
            </a:extLst>
          </p:cNvPr>
          <p:cNvSpPr/>
          <p:nvPr/>
        </p:nvSpPr>
        <p:spPr>
          <a:xfrm>
            <a:off x="174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9" name="Rectangle 18">
            <a:extLst>
              <a:ext uri="{FF2B5EF4-FFF2-40B4-BE49-F238E27FC236}">
                <a16:creationId xmlns:a16="http://schemas.microsoft.com/office/drawing/2014/main" id="{CAF9977F-D566-A207-7275-4CB1161D5A02}"/>
              </a:ext>
            </a:extLst>
          </p:cNvPr>
          <p:cNvSpPr/>
          <p:nvPr/>
        </p:nvSpPr>
        <p:spPr>
          <a:xfrm>
            <a:off x="209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20" name="Rectangle 19">
            <a:extLst>
              <a:ext uri="{FF2B5EF4-FFF2-40B4-BE49-F238E27FC236}">
                <a16:creationId xmlns:a16="http://schemas.microsoft.com/office/drawing/2014/main" id="{773B92D6-8930-643A-9655-9C2E7E25AA85}"/>
              </a:ext>
            </a:extLst>
          </p:cNvPr>
          <p:cNvSpPr/>
          <p:nvPr/>
        </p:nvSpPr>
        <p:spPr>
          <a:xfrm>
            <a:off x="245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x8</a:t>
            </a:r>
          </a:p>
        </p:txBody>
      </p:sp>
      <p:sp>
        <p:nvSpPr>
          <p:cNvPr id="21" name="Rectangle 20">
            <a:extLst>
              <a:ext uri="{FF2B5EF4-FFF2-40B4-BE49-F238E27FC236}">
                <a16:creationId xmlns:a16="http://schemas.microsoft.com/office/drawing/2014/main" id="{E4BA9A8C-77DC-0622-6252-CFC9549AFB3D}"/>
              </a:ext>
            </a:extLst>
          </p:cNvPr>
          <p:cNvSpPr/>
          <p:nvPr/>
        </p:nvSpPr>
        <p:spPr>
          <a:xfrm>
            <a:off x="281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22" name="Rectangle 21">
            <a:extLst>
              <a:ext uri="{FF2B5EF4-FFF2-40B4-BE49-F238E27FC236}">
                <a16:creationId xmlns:a16="http://schemas.microsoft.com/office/drawing/2014/main" id="{8DD18371-1F68-24B6-B2A1-CB1716F8B046}"/>
              </a:ext>
            </a:extLst>
          </p:cNvPr>
          <p:cNvSpPr/>
          <p:nvPr/>
        </p:nvSpPr>
        <p:spPr>
          <a:xfrm>
            <a:off x="317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23" name="Rectangle 22">
            <a:extLst>
              <a:ext uri="{FF2B5EF4-FFF2-40B4-BE49-F238E27FC236}">
                <a16:creationId xmlns:a16="http://schemas.microsoft.com/office/drawing/2014/main" id="{0674322A-4C8C-B488-2493-830B980C7A9C}"/>
              </a:ext>
            </a:extLst>
          </p:cNvPr>
          <p:cNvSpPr/>
          <p:nvPr/>
        </p:nvSpPr>
        <p:spPr>
          <a:xfrm>
            <a:off x="3535457"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24" name="Rectangle 23">
            <a:extLst>
              <a:ext uri="{FF2B5EF4-FFF2-40B4-BE49-F238E27FC236}">
                <a16:creationId xmlns:a16="http://schemas.microsoft.com/office/drawing/2014/main" id="{A850525F-646D-20E3-58D1-8158A8B703D6}"/>
              </a:ext>
            </a:extLst>
          </p:cNvPr>
          <p:cNvSpPr/>
          <p:nvPr/>
        </p:nvSpPr>
        <p:spPr>
          <a:xfrm>
            <a:off x="1035917"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25" name="Rectangle 24">
            <a:extLst>
              <a:ext uri="{FF2B5EF4-FFF2-40B4-BE49-F238E27FC236}">
                <a16:creationId xmlns:a16="http://schemas.microsoft.com/office/drawing/2014/main" id="{DA3DC380-2723-ACD0-2C49-5803264566AB}"/>
              </a:ext>
            </a:extLst>
          </p:cNvPr>
          <p:cNvSpPr/>
          <p:nvPr/>
        </p:nvSpPr>
        <p:spPr>
          <a:xfrm>
            <a:off x="1395917"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26" name="Rectangle 25">
            <a:extLst>
              <a:ext uri="{FF2B5EF4-FFF2-40B4-BE49-F238E27FC236}">
                <a16:creationId xmlns:a16="http://schemas.microsoft.com/office/drawing/2014/main" id="{FEDA8D3E-C57C-7667-24AB-02883D5BFB03}"/>
              </a:ext>
            </a:extLst>
          </p:cNvPr>
          <p:cNvSpPr/>
          <p:nvPr/>
        </p:nvSpPr>
        <p:spPr>
          <a:xfrm>
            <a:off x="1755917"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27" name="Rectangle 26">
            <a:extLst>
              <a:ext uri="{FF2B5EF4-FFF2-40B4-BE49-F238E27FC236}">
                <a16:creationId xmlns:a16="http://schemas.microsoft.com/office/drawing/2014/main" id="{B9233C1E-3543-5664-A9D1-2BB26845349E}"/>
              </a:ext>
            </a:extLst>
          </p:cNvPr>
          <p:cNvSpPr/>
          <p:nvPr/>
        </p:nvSpPr>
        <p:spPr>
          <a:xfrm>
            <a:off x="2115917"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28" name="Rectangle 27">
            <a:extLst>
              <a:ext uri="{FF2B5EF4-FFF2-40B4-BE49-F238E27FC236}">
                <a16:creationId xmlns:a16="http://schemas.microsoft.com/office/drawing/2014/main" id="{28FFE4D7-1723-D97D-E790-341A3B4E6F06}"/>
              </a:ext>
            </a:extLst>
          </p:cNvPr>
          <p:cNvSpPr/>
          <p:nvPr/>
        </p:nvSpPr>
        <p:spPr>
          <a:xfrm>
            <a:off x="2457231"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29" name="Rectangle 28">
            <a:extLst>
              <a:ext uri="{FF2B5EF4-FFF2-40B4-BE49-F238E27FC236}">
                <a16:creationId xmlns:a16="http://schemas.microsoft.com/office/drawing/2014/main" id="{9BEADF6B-40AE-173D-32C5-299DB23DAFCF}"/>
              </a:ext>
            </a:extLst>
          </p:cNvPr>
          <p:cNvSpPr/>
          <p:nvPr/>
        </p:nvSpPr>
        <p:spPr>
          <a:xfrm>
            <a:off x="2817231"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30" name="Rectangle 29">
            <a:extLst>
              <a:ext uri="{FF2B5EF4-FFF2-40B4-BE49-F238E27FC236}">
                <a16:creationId xmlns:a16="http://schemas.microsoft.com/office/drawing/2014/main" id="{0722682F-A54B-5F54-CF82-775EF3361A67}"/>
              </a:ext>
            </a:extLst>
          </p:cNvPr>
          <p:cNvSpPr/>
          <p:nvPr/>
        </p:nvSpPr>
        <p:spPr>
          <a:xfrm>
            <a:off x="3177231"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31" name="Rectangle 30">
            <a:extLst>
              <a:ext uri="{FF2B5EF4-FFF2-40B4-BE49-F238E27FC236}">
                <a16:creationId xmlns:a16="http://schemas.microsoft.com/office/drawing/2014/main" id="{4B43F33A-3679-05BC-7C53-9218E2824D8C}"/>
              </a:ext>
            </a:extLst>
          </p:cNvPr>
          <p:cNvSpPr/>
          <p:nvPr/>
        </p:nvSpPr>
        <p:spPr>
          <a:xfrm>
            <a:off x="3537231"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32" name="TextBox 31">
            <a:extLst>
              <a:ext uri="{FF2B5EF4-FFF2-40B4-BE49-F238E27FC236}">
                <a16:creationId xmlns:a16="http://schemas.microsoft.com/office/drawing/2014/main" id="{1EF935D6-120D-1D76-4E61-B5C0C7C48617}"/>
              </a:ext>
            </a:extLst>
          </p:cNvPr>
          <p:cNvSpPr txBox="1"/>
          <p:nvPr/>
        </p:nvSpPr>
        <p:spPr>
          <a:xfrm>
            <a:off x="4096921" y="3842120"/>
            <a:ext cx="1407116" cy="369332"/>
          </a:xfrm>
          <a:prstGeom prst="rect">
            <a:avLst/>
          </a:prstGeom>
          <a:noFill/>
        </p:spPr>
        <p:txBody>
          <a:bodyPr wrap="none" rtlCol="0">
            <a:spAutoFit/>
          </a:bodyPr>
          <a:lstStyle/>
          <a:p>
            <a:r>
              <a:rPr lang="sl-SI" dirty="0"/>
              <a:t>Data (VREG)</a:t>
            </a:r>
          </a:p>
        </p:txBody>
      </p:sp>
      <p:sp>
        <p:nvSpPr>
          <p:cNvPr id="33" name="TextBox 32">
            <a:extLst>
              <a:ext uri="{FF2B5EF4-FFF2-40B4-BE49-F238E27FC236}">
                <a16:creationId xmlns:a16="http://schemas.microsoft.com/office/drawing/2014/main" id="{EA92AE95-AA47-6600-853F-2C843E777565}"/>
              </a:ext>
            </a:extLst>
          </p:cNvPr>
          <p:cNvSpPr txBox="1"/>
          <p:nvPr/>
        </p:nvSpPr>
        <p:spPr>
          <a:xfrm>
            <a:off x="54061" y="3830672"/>
            <a:ext cx="794000" cy="369332"/>
          </a:xfrm>
          <a:prstGeom prst="rect">
            <a:avLst/>
          </a:prstGeom>
          <a:noFill/>
        </p:spPr>
        <p:txBody>
          <a:bodyPr wrap="none" rtlCol="0">
            <a:spAutoFit/>
          </a:bodyPr>
          <a:lstStyle/>
          <a:p>
            <a:r>
              <a:rPr lang="sl-SI" dirty="0"/>
              <a:t>VMAC</a:t>
            </a:r>
          </a:p>
        </p:txBody>
      </p:sp>
      <p:sp>
        <p:nvSpPr>
          <p:cNvPr id="34" name="Rectangle 33">
            <a:extLst>
              <a:ext uri="{FF2B5EF4-FFF2-40B4-BE49-F238E27FC236}">
                <a16:creationId xmlns:a16="http://schemas.microsoft.com/office/drawing/2014/main" id="{243D7B58-4DC8-E336-75E6-DB41BCDC06EB}"/>
              </a:ext>
            </a:extLst>
          </p:cNvPr>
          <p:cNvSpPr/>
          <p:nvPr/>
        </p:nvSpPr>
        <p:spPr>
          <a:xfrm>
            <a:off x="1038235"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35" name="Rectangle 34">
            <a:extLst>
              <a:ext uri="{FF2B5EF4-FFF2-40B4-BE49-F238E27FC236}">
                <a16:creationId xmlns:a16="http://schemas.microsoft.com/office/drawing/2014/main" id="{C8CBF06D-6353-320C-9ABD-B73AA9A3CC60}"/>
              </a:ext>
            </a:extLst>
          </p:cNvPr>
          <p:cNvSpPr/>
          <p:nvPr/>
        </p:nvSpPr>
        <p:spPr>
          <a:xfrm>
            <a:off x="1398235"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36" name="Rectangle 35">
            <a:extLst>
              <a:ext uri="{FF2B5EF4-FFF2-40B4-BE49-F238E27FC236}">
                <a16:creationId xmlns:a16="http://schemas.microsoft.com/office/drawing/2014/main" id="{02BB8E24-56D1-F62C-35FD-F6C9606A1022}"/>
              </a:ext>
            </a:extLst>
          </p:cNvPr>
          <p:cNvSpPr/>
          <p:nvPr/>
        </p:nvSpPr>
        <p:spPr>
          <a:xfrm>
            <a:off x="1758235"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37" name="Rectangle 36">
            <a:extLst>
              <a:ext uri="{FF2B5EF4-FFF2-40B4-BE49-F238E27FC236}">
                <a16:creationId xmlns:a16="http://schemas.microsoft.com/office/drawing/2014/main" id="{75E83609-ECB4-A655-9BFB-168EBEF662EA}"/>
              </a:ext>
            </a:extLst>
          </p:cNvPr>
          <p:cNvSpPr/>
          <p:nvPr/>
        </p:nvSpPr>
        <p:spPr>
          <a:xfrm>
            <a:off x="2118235"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38" name="Rectangle 37">
            <a:extLst>
              <a:ext uri="{FF2B5EF4-FFF2-40B4-BE49-F238E27FC236}">
                <a16:creationId xmlns:a16="http://schemas.microsoft.com/office/drawing/2014/main" id="{6F79B1F4-8D86-944C-F7DB-E320F459A0F4}"/>
              </a:ext>
            </a:extLst>
          </p:cNvPr>
          <p:cNvSpPr/>
          <p:nvPr/>
        </p:nvSpPr>
        <p:spPr>
          <a:xfrm>
            <a:off x="2459549"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39" name="Rectangle 38">
            <a:extLst>
              <a:ext uri="{FF2B5EF4-FFF2-40B4-BE49-F238E27FC236}">
                <a16:creationId xmlns:a16="http://schemas.microsoft.com/office/drawing/2014/main" id="{C285C785-A8D1-E0F9-3EFB-7E91F09767E4}"/>
              </a:ext>
            </a:extLst>
          </p:cNvPr>
          <p:cNvSpPr/>
          <p:nvPr/>
        </p:nvSpPr>
        <p:spPr>
          <a:xfrm>
            <a:off x="2819549"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40" name="Rectangle 39">
            <a:extLst>
              <a:ext uri="{FF2B5EF4-FFF2-40B4-BE49-F238E27FC236}">
                <a16:creationId xmlns:a16="http://schemas.microsoft.com/office/drawing/2014/main" id="{82F9E034-B3ED-F750-12C1-748CCCC721E4}"/>
              </a:ext>
            </a:extLst>
          </p:cNvPr>
          <p:cNvSpPr/>
          <p:nvPr/>
        </p:nvSpPr>
        <p:spPr>
          <a:xfrm>
            <a:off x="3179549"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41" name="Rectangle 40">
            <a:extLst>
              <a:ext uri="{FF2B5EF4-FFF2-40B4-BE49-F238E27FC236}">
                <a16:creationId xmlns:a16="http://schemas.microsoft.com/office/drawing/2014/main" id="{A1153B27-33E4-720D-DF15-56F43C284F35}"/>
              </a:ext>
            </a:extLst>
          </p:cNvPr>
          <p:cNvSpPr/>
          <p:nvPr/>
        </p:nvSpPr>
        <p:spPr>
          <a:xfrm>
            <a:off x="3539549"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cxnSp>
        <p:nvCxnSpPr>
          <p:cNvPr id="42" name="Straight Arrow Connector 41">
            <a:extLst>
              <a:ext uri="{FF2B5EF4-FFF2-40B4-BE49-F238E27FC236}">
                <a16:creationId xmlns:a16="http://schemas.microsoft.com/office/drawing/2014/main" id="{21543055-5DE4-0CEA-C1AA-BDE55C48DB72}"/>
              </a:ext>
            </a:extLst>
          </p:cNvPr>
          <p:cNvCxnSpPr>
            <a:cxnSpLocks/>
          </p:cNvCxnSpPr>
          <p:nvPr/>
        </p:nvCxnSpPr>
        <p:spPr>
          <a:xfrm>
            <a:off x="4670588" y="5092985"/>
            <a:ext cx="2568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D8E7F324-3158-6643-B350-75852BECCD23}"/>
              </a:ext>
            </a:extLst>
          </p:cNvPr>
          <p:cNvSpPr txBox="1"/>
          <p:nvPr/>
        </p:nvSpPr>
        <p:spPr>
          <a:xfrm>
            <a:off x="8712664" y="979776"/>
            <a:ext cx="2475421" cy="369332"/>
          </a:xfrm>
          <a:prstGeom prst="rect">
            <a:avLst/>
          </a:prstGeom>
          <a:noFill/>
        </p:spPr>
        <p:txBody>
          <a:bodyPr wrap="none" rtlCol="0">
            <a:spAutoFit/>
          </a:bodyPr>
          <a:lstStyle/>
          <a:p>
            <a:r>
              <a:rPr lang="sl-SI" dirty="0"/>
              <a:t>Input vector in memory</a:t>
            </a:r>
          </a:p>
        </p:txBody>
      </p:sp>
      <p:sp>
        <p:nvSpPr>
          <p:cNvPr id="44" name="Rectangle 43">
            <a:extLst>
              <a:ext uri="{FF2B5EF4-FFF2-40B4-BE49-F238E27FC236}">
                <a16:creationId xmlns:a16="http://schemas.microsoft.com/office/drawing/2014/main" id="{68626B0D-FE86-A709-DB0B-4D6BE1B34634}"/>
              </a:ext>
            </a:extLst>
          </p:cNvPr>
          <p:cNvSpPr/>
          <p:nvPr/>
        </p:nvSpPr>
        <p:spPr>
          <a:xfrm>
            <a:off x="1035917"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2</a:t>
            </a:r>
          </a:p>
        </p:txBody>
      </p:sp>
      <p:sp>
        <p:nvSpPr>
          <p:cNvPr id="45" name="Rectangle 44">
            <a:extLst>
              <a:ext uri="{FF2B5EF4-FFF2-40B4-BE49-F238E27FC236}">
                <a16:creationId xmlns:a16="http://schemas.microsoft.com/office/drawing/2014/main" id="{99944B55-04AA-8F11-756B-158508ACAE32}"/>
              </a:ext>
            </a:extLst>
          </p:cNvPr>
          <p:cNvSpPr/>
          <p:nvPr/>
        </p:nvSpPr>
        <p:spPr>
          <a:xfrm>
            <a:off x="1395917"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3</a:t>
            </a:r>
          </a:p>
        </p:txBody>
      </p:sp>
      <p:sp>
        <p:nvSpPr>
          <p:cNvPr id="46" name="Rectangle 45">
            <a:extLst>
              <a:ext uri="{FF2B5EF4-FFF2-40B4-BE49-F238E27FC236}">
                <a16:creationId xmlns:a16="http://schemas.microsoft.com/office/drawing/2014/main" id="{25177EA2-88BC-D50C-8984-AD0D1462E786}"/>
              </a:ext>
            </a:extLst>
          </p:cNvPr>
          <p:cNvSpPr/>
          <p:nvPr/>
        </p:nvSpPr>
        <p:spPr>
          <a:xfrm>
            <a:off x="1755917"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4</a:t>
            </a:r>
          </a:p>
        </p:txBody>
      </p:sp>
      <p:sp>
        <p:nvSpPr>
          <p:cNvPr id="47" name="Rectangle 46">
            <a:extLst>
              <a:ext uri="{FF2B5EF4-FFF2-40B4-BE49-F238E27FC236}">
                <a16:creationId xmlns:a16="http://schemas.microsoft.com/office/drawing/2014/main" id="{59B1F702-7C45-20DA-75FE-FD3D35A4B162}"/>
              </a:ext>
            </a:extLst>
          </p:cNvPr>
          <p:cNvSpPr/>
          <p:nvPr/>
        </p:nvSpPr>
        <p:spPr>
          <a:xfrm>
            <a:off x="2115917"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7</a:t>
            </a:r>
          </a:p>
        </p:txBody>
      </p:sp>
      <p:sp>
        <p:nvSpPr>
          <p:cNvPr id="48" name="Rectangle 47">
            <a:extLst>
              <a:ext uri="{FF2B5EF4-FFF2-40B4-BE49-F238E27FC236}">
                <a16:creationId xmlns:a16="http://schemas.microsoft.com/office/drawing/2014/main" id="{14E50415-3D63-E9DC-D4D6-599E64A58E70}"/>
              </a:ext>
            </a:extLst>
          </p:cNvPr>
          <p:cNvSpPr/>
          <p:nvPr/>
        </p:nvSpPr>
        <p:spPr>
          <a:xfrm>
            <a:off x="2457231"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8</a:t>
            </a:r>
          </a:p>
        </p:txBody>
      </p:sp>
      <p:sp>
        <p:nvSpPr>
          <p:cNvPr id="49" name="Rectangle 48">
            <a:extLst>
              <a:ext uri="{FF2B5EF4-FFF2-40B4-BE49-F238E27FC236}">
                <a16:creationId xmlns:a16="http://schemas.microsoft.com/office/drawing/2014/main" id="{682B16F5-2523-5750-DD41-A786B799524B}"/>
              </a:ext>
            </a:extLst>
          </p:cNvPr>
          <p:cNvSpPr/>
          <p:nvPr/>
        </p:nvSpPr>
        <p:spPr>
          <a:xfrm>
            <a:off x="2817231"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9</a:t>
            </a:r>
          </a:p>
        </p:txBody>
      </p:sp>
      <p:sp>
        <p:nvSpPr>
          <p:cNvPr id="50" name="Rectangle 49">
            <a:extLst>
              <a:ext uri="{FF2B5EF4-FFF2-40B4-BE49-F238E27FC236}">
                <a16:creationId xmlns:a16="http://schemas.microsoft.com/office/drawing/2014/main" id="{FB36CEE2-16B7-63E1-44AB-832CF858292E}"/>
              </a:ext>
            </a:extLst>
          </p:cNvPr>
          <p:cNvSpPr/>
          <p:nvPr/>
        </p:nvSpPr>
        <p:spPr>
          <a:xfrm>
            <a:off x="3177231"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5</a:t>
            </a:r>
          </a:p>
        </p:txBody>
      </p:sp>
      <p:sp>
        <p:nvSpPr>
          <p:cNvPr id="51" name="Rectangle 50">
            <a:extLst>
              <a:ext uri="{FF2B5EF4-FFF2-40B4-BE49-F238E27FC236}">
                <a16:creationId xmlns:a16="http://schemas.microsoft.com/office/drawing/2014/main" id="{93446D95-51A4-9A0F-7E97-8853901AEBC5}"/>
              </a:ext>
            </a:extLst>
          </p:cNvPr>
          <p:cNvSpPr/>
          <p:nvPr/>
        </p:nvSpPr>
        <p:spPr>
          <a:xfrm>
            <a:off x="3537231"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6</a:t>
            </a:r>
          </a:p>
        </p:txBody>
      </p:sp>
      <p:sp>
        <p:nvSpPr>
          <p:cNvPr id="52" name="TextBox 51">
            <a:extLst>
              <a:ext uri="{FF2B5EF4-FFF2-40B4-BE49-F238E27FC236}">
                <a16:creationId xmlns:a16="http://schemas.microsoft.com/office/drawing/2014/main" id="{624D654A-CDA1-F5DE-EE6B-4F8B6781C103}"/>
              </a:ext>
            </a:extLst>
          </p:cNvPr>
          <p:cNvSpPr txBox="1"/>
          <p:nvPr/>
        </p:nvSpPr>
        <p:spPr>
          <a:xfrm>
            <a:off x="2294979" y="3307452"/>
            <a:ext cx="348172" cy="523220"/>
          </a:xfrm>
          <a:prstGeom prst="rect">
            <a:avLst/>
          </a:prstGeom>
          <a:noFill/>
        </p:spPr>
        <p:txBody>
          <a:bodyPr wrap="none" rtlCol="0">
            <a:spAutoFit/>
          </a:bodyPr>
          <a:lstStyle/>
          <a:p>
            <a:r>
              <a:rPr lang="sl-SI" sz="2800" dirty="0"/>
              <a:t>*</a:t>
            </a:r>
            <a:endParaRPr lang="sl-SI" dirty="0"/>
          </a:p>
        </p:txBody>
      </p:sp>
      <p:sp>
        <p:nvSpPr>
          <p:cNvPr id="53" name="TextBox 52">
            <a:extLst>
              <a:ext uri="{FF2B5EF4-FFF2-40B4-BE49-F238E27FC236}">
                <a16:creationId xmlns:a16="http://schemas.microsoft.com/office/drawing/2014/main" id="{7724245A-8BE6-7FEA-ADC5-3890C2D09AD9}"/>
              </a:ext>
            </a:extLst>
          </p:cNvPr>
          <p:cNvSpPr txBox="1"/>
          <p:nvPr/>
        </p:nvSpPr>
        <p:spPr>
          <a:xfrm>
            <a:off x="2272755" y="4377350"/>
            <a:ext cx="377026" cy="523220"/>
          </a:xfrm>
          <a:prstGeom prst="rect">
            <a:avLst/>
          </a:prstGeom>
          <a:noFill/>
        </p:spPr>
        <p:txBody>
          <a:bodyPr wrap="none" rtlCol="0">
            <a:spAutoFit/>
          </a:bodyPr>
          <a:lstStyle/>
          <a:p>
            <a:r>
              <a:rPr lang="sl-SI" sz="2800" dirty="0"/>
              <a:t>+</a:t>
            </a:r>
          </a:p>
        </p:txBody>
      </p:sp>
      <p:sp>
        <p:nvSpPr>
          <p:cNvPr id="54" name="Rectangle 53">
            <a:extLst>
              <a:ext uri="{FF2B5EF4-FFF2-40B4-BE49-F238E27FC236}">
                <a16:creationId xmlns:a16="http://schemas.microsoft.com/office/drawing/2014/main" id="{4815DB34-0F8E-82E5-CEE3-C25CFE18325A}"/>
              </a:ext>
            </a:extLst>
          </p:cNvPr>
          <p:cNvSpPr/>
          <p:nvPr/>
        </p:nvSpPr>
        <p:spPr>
          <a:xfrm>
            <a:off x="7583428" y="517883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55" name="Rectangle 54">
            <a:extLst>
              <a:ext uri="{FF2B5EF4-FFF2-40B4-BE49-F238E27FC236}">
                <a16:creationId xmlns:a16="http://schemas.microsoft.com/office/drawing/2014/main" id="{4DA87AE3-CDC8-1CCC-C1C3-F6731CF13D59}"/>
              </a:ext>
            </a:extLst>
          </p:cNvPr>
          <p:cNvSpPr/>
          <p:nvPr/>
        </p:nvSpPr>
        <p:spPr>
          <a:xfrm>
            <a:off x="7583428" y="509748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56" name="Rectangle 55">
            <a:extLst>
              <a:ext uri="{FF2B5EF4-FFF2-40B4-BE49-F238E27FC236}">
                <a16:creationId xmlns:a16="http://schemas.microsoft.com/office/drawing/2014/main" id="{99423EC0-27EF-EB2F-B789-F1B51A734DF6}"/>
              </a:ext>
            </a:extLst>
          </p:cNvPr>
          <p:cNvSpPr/>
          <p:nvPr/>
        </p:nvSpPr>
        <p:spPr>
          <a:xfrm>
            <a:off x="7583428" y="500418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57" name="Rectangle 56">
            <a:extLst>
              <a:ext uri="{FF2B5EF4-FFF2-40B4-BE49-F238E27FC236}">
                <a16:creationId xmlns:a16="http://schemas.microsoft.com/office/drawing/2014/main" id="{F259E51D-FDA3-46FD-76FF-6D0807A9E9F7}"/>
              </a:ext>
            </a:extLst>
          </p:cNvPr>
          <p:cNvSpPr/>
          <p:nvPr/>
        </p:nvSpPr>
        <p:spPr>
          <a:xfrm>
            <a:off x="7583428" y="491556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58" name="Rectangle 57">
            <a:extLst>
              <a:ext uri="{FF2B5EF4-FFF2-40B4-BE49-F238E27FC236}">
                <a16:creationId xmlns:a16="http://schemas.microsoft.com/office/drawing/2014/main" id="{CF3145AA-BC9A-FA89-4CEB-CDEC1CAE6D76}"/>
              </a:ext>
            </a:extLst>
          </p:cNvPr>
          <p:cNvSpPr/>
          <p:nvPr/>
        </p:nvSpPr>
        <p:spPr>
          <a:xfrm>
            <a:off x="794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59" name="Rectangle 58">
            <a:extLst>
              <a:ext uri="{FF2B5EF4-FFF2-40B4-BE49-F238E27FC236}">
                <a16:creationId xmlns:a16="http://schemas.microsoft.com/office/drawing/2014/main" id="{601F2053-0BAC-DB5E-534F-B8F58A878FEF}"/>
              </a:ext>
            </a:extLst>
          </p:cNvPr>
          <p:cNvSpPr/>
          <p:nvPr/>
        </p:nvSpPr>
        <p:spPr>
          <a:xfrm>
            <a:off x="7943428" y="50972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17" name="Rectangle 116">
            <a:extLst>
              <a:ext uri="{FF2B5EF4-FFF2-40B4-BE49-F238E27FC236}">
                <a16:creationId xmlns:a16="http://schemas.microsoft.com/office/drawing/2014/main" id="{57C7915D-8A79-9485-6A25-3D4C9D0817B2}"/>
              </a:ext>
            </a:extLst>
          </p:cNvPr>
          <p:cNvSpPr/>
          <p:nvPr/>
        </p:nvSpPr>
        <p:spPr>
          <a:xfrm>
            <a:off x="7943428" y="50039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18" name="Rectangle 117">
            <a:extLst>
              <a:ext uri="{FF2B5EF4-FFF2-40B4-BE49-F238E27FC236}">
                <a16:creationId xmlns:a16="http://schemas.microsoft.com/office/drawing/2014/main" id="{6630F855-A907-F104-8B07-5F37061ACC40}"/>
              </a:ext>
            </a:extLst>
          </p:cNvPr>
          <p:cNvSpPr/>
          <p:nvPr/>
        </p:nvSpPr>
        <p:spPr>
          <a:xfrm>
            <a:off x="794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19" name="Rectangle 118">
            <a:extLst>
              <a:ext uri="{FF2B5EF4-FFF2-40B4-BE49-F238E27FC236}">
                <a16:creationId xmlns:a16="http://schemas.microsoft.com/office/drawing/2014/main" id="{22EBD585-6571-C89C-E1D9-B20DADE15CEB}"/>
              </a:ext>
            </a:extLst>
          </p:cNvPr>
          <p:cNvSpPr/>
          <p:nvPr/>
        </p:nvSpPr>
        <p:spPr>
          <a:xfrm>
            <a:off x="8303428" y="5176440"/>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20" name="Rectangle 119">
            <a:extLst>
              <a:ext uri="{FF2B5EF4-FFF2-40B4-BE49-F238E27FC236}">
                <a16:creationId xmlns:a16="http://schemas.microsoft.com/office/drawing/2014/main" id="{CB45ABC6-1427-0005-117C-C1E3B2651A93}"/>
              </a:ext>
            </a:extLst>
          </p:cNvPr>
          <p:cNvSpPr/>
          <p:nvPr/>
        </p:nvSpPr>
        <p:spPr>
          <a:xfrm>
            <a:off x="8303428" y="5095087"/>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21" name="Rectangle 120">
            <a:extLst>
              <a:ext uri="{FF2B5EF4-FFF2-40B4-BE49-F238E27FC236}">
                <a16:creationId xmlns:a16="http://schemas.microsoft.com/office/drawing/2014/main" id="{3E041F59-B867-8290-0A50-4F10B111EB9B}"/>
              </a:ext>
            </a:extLst>
          </p:cNvPr>
          <p:cNvSpPr/>
          <p:nvPr/>
        </p:nvSpPr>
        <p:spPr>
          <a:xfrm>
            <a:off x="8303428" y="5001787"/>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22" name="Rectangle 121">
            <a:extLst>
              <a:ext uri="{FF2B5EF4-FFF2-40B4-BE49-F238E27FC236}">
                <a16:creationId xmlns:a16="http://schemas.microsoft.com/office/drawing/2014/main" id="{A73527FE-9FC7-5C3D-5D18-1905E1CA3683}"/>
              </a:ext>
            </a:extLst>
          </p:cNvPr>
          <p:cNvSpPr/>
          <p:nvPr/>
        </p:nvSpPr>
        <p:spPr>
          <a:xfrm>
            <a:off x="8303428" y="4913172"/>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23" name="Rectangle 122">
            <a:extLst>
              <a:ext uri="{FF2B5EF4-FFF2-40B4-BE49-F238E27FC236}">
                <a16:creationId xmlns:a16="http://schemas.microsoft.com/office/drawing/2014/main" id="{87439D0C-28D6-262F-F530-5E8FE6D52EC8}"/>
              </a:ext>
            </a:extLst>
          </p:cNvPr>
          <p:cNvSpPr/>
          <p:nvPr/>
        </p:nvSpPr>
        <p:spPr>
          <a:xfrm>
            <a:off x="866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24" name="Rectangle 123">
            <a:extLst>
              <a:ext uri="{FF2B5EF4-FFF2-40B4-BE49-F238E27FC236}">
                <a16:creationId xmlns:a16="http://schemas.microsoft.com/office/drawing/2014/main" id="{0D93E031-C7C1-BBD8-FDB6-029AE4B6E262}"/>
              </a:ext>
            </a:extLst>
          </p:cNvPr>
          <p:cNvSpPr/>
          <p:nvPr/>
        </p:nvSpPr>
        <p:spPr>
          <a:xfrm>
            <a:off x="8663428" y="50949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25" name="Rectangle 124">
            <a:extLst>
              <a:ext uri="{FF2B5EF4-FFF2-40B4-BE49-F238E27FC236}">
                <a16:creationId xmlns:a16="http://schemas.microsoft.com/office/drawing/2014/main" id="{216C6D36-CABE-3118-DFB2-030F80788563}"/>
              </a:ext>
            </a:extLst>
          </p:cNvPr>
          <p:cNvSpPr/>
          <p:nvPr/>
        </p:nvSpPr>
        <p:spPr>
          <a:xfrm>
            <a:off x="8663428" y="50016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26" name="Rectangle 125">
            <a:extLst>
              <a:ext uri="{FF2B5EF4-FFF2-40B4-BE49-F238E27FC236}">
                <a16:creationId xmlns:a16="http://schemas.microsoft.com/office/drawing/2014/main" id="{0BCFE9AF-0518-7360-9762-F47CDCC8D6FD}"/>
              </a:ext>
            </a:extLst>
          </p:cNvPr>
          <p:cNvSpPr/>
          <p:nvPr/>
        </p:nvSpPr>
        <p:spPr>
          <a:xfrm>
            <a:off x="866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27" name="Rectangle 126">
            <a:extLst>
              <a:ext uri="{FF2B5EF4-FFF2-40B4-BE49-F238E27FC236}">
                <a16:creationId xmlns:a16="http://schemas.microsoft.com/office/drawing/2014/main" id="{38CF1DB5-66DE-8F22-E437-3B09DF8C29C0}"/>
              </a:ext>
            </a:extLst>
          </p:cNvPr>
          <p:cNvSpPr/>
          <p:nvPr/>
        </p:nvSpPr>
        <p:spPr>
          <a:xfrm>
            <a:off x="902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28" name="Rectangle 127">
            <a:extLst>
              <a:ext uri="{FF2B5EF4-FFF2-40B4-BE49-F238E27FC236}">
                <a16:creationId xmlns:a16="http://schemas.microsoft.com/office/drawing/2014/main" id="{2D238775-70CE-B72F-50B9-8ACAB4A36ABD}"/>
              </a:ext>
            </a:extLst>
          </p:cNvPr>
          <p:cNvSpPr/>
          <p:nvPr/>
        </p:nvSpPr>
        <p:spPr>
          <a:xfrm>
            <a:off x="9023428" y="50972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29" name="Rectangle 128">
            <a:extLst>
              <a:ext uri="{FF2B5EF4-FFF2-40B4-BE49-F238E27FC236}">
                <a16:creationId xmlns:a16="http://schemas.microsoft.com/office/drawing/2014/main" id="{D6E039A5-7830-2A1A-ABDC-67A753B0FBF3}"/>
              </a:ext>
            </a:extLst>
          </p:cNvPr>
          <p:cNvSpPr/>
          <p:nvPr/>
        </p:nvSpPr>
        <p:spPr>
          <a:xfrm>
            <a:off x="9023428" y="50039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0" name="Rectangle 129">
            <a:extLst>
              <a:ext uri="{FF2B5EF4-FFF2-40B4-BE49-F238E27FC236}">
                <a16:creationId xmlns:a16="http://schemas.microsoft.com/office/drawing/2014/main" id="{D068F56B-B700-CA17-B469-D8FBE3F5D940}"/>
              </a:ext>
            </a:extLst>
          </p:cNvPr>
          <p:cNvSpPr/>
          <p:nvPr/>
        </p:nvSpPr>
        <p:spPr>
          <a:xfrm>
            <a:off x="902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1" name="Rectangle 130">
            <a:extLst>
              <a:ext uri="{FF2B5EF4-FFF2-40B4-BE49-F238E27FC236}">
                <a16:creationId xmlns:a16="http://schemas.microsoft.com/office/drawing/2014/main" id="{B2E5C957-0CFE-ED77-DBAF-E329FD73C3AC}"/>
              </a:ext>
            </a:extLst>
          </p:cNvPr>
          <p:cNvSpPr/>
          <p:nvPr/>
        </p:nvSpPr>
        <p:spPr>
          <a:xfrm>
            <a:off x="9383428" y="5178462"/>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32" name="Rectangle 131">
            <a:extLst>
              <a:ext uri="{FF2B5EF4-FFF2-40B4-BE49-F238E27FC236}">
                <a16:creationId xmlns:a16="http://schemas.microsoft.com/office/drawing/2014/main" id="{51969488-9D59-01D9-9B3C-3C0455316150}"/>
              </a:ext>
            </a:extLst>
          </p:cNvPr>
          <p:cNvSpPr/>
          <p:nvPr/>
        </p:nvSpPr>
        <p:spPr>
          <a:xfrm>
            <a:off x="9383428" y="5097109"/>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3" name="Rectangle 132">
            <a:extLst>
              <a:ext uri="{FF2B5EF4-FFF2-40B4-BE49-F238E27FC236}">
                <a16:creationId xmlns:a16="http://schemas.microsoft.com/office/drawing/2014/main" id="{B9B70895-4196-C9B6-C6C2-7B1757FEE8AB}"/>
              </a:ext>
            </a:extLst>
          </p:cNvPr>
          <p:cNvSpPr/>
          <p:nvPr/>
        </p:nvSpPr>
        <p:spPr>
          <a:xfrm>
            <a:off x="9383428" y="5003809"/>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4" name="Rectangle 133">
            <a:extLst>
              <a:ext uri="{FF2B5EF4-FFF2-40B4-BE49-F238E27FC236}">
                <a16:creationId xmlns:a16="http://schemas.microsoft.com/office/drawing/2014/main" id="{2397DB2B-0E5A-7758-29C7-8F96FEB1F60B}"/>
              </a:ext>
            </a:extLst>
          </p:cNvPr>
          <p:cNvSpPr/>
          <p:nvPr/>
        </p:nvSpPr>
        <p:spPr>
          <a:xfrm>
            <a:off x="9383428" y="4915194"/>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5" name="Rectangle 134">
            <a:extLst>
              <a:ext uri="{FF2B5EF4-FFF2-40B4-BE49-F238E27FC236}">
                <a16:creationId xmlns:a16="http://schemas.microsoft.com/office/drawing/2014/main" id="{0E7120F1-2BE2-CB40-1848-D462595B9A7D}"/>
              </a:ext>
            </a:extLst>
          </p:cNvPr>
          <p:cNvSpPr/>
          <p:nvPr/>
        </p:nvSpPr>
        <p:spPr>
          <a:xfrm>
            <a:off x="974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36" name="Rectangle 135">
            <a:extLst>
              <a:ext uri="{FF2B5EF4-FFF2-40B4-BE49-F238E27FC236}">
                <a16:creationId xmlns:a16="http://schemas.microsoft.com/office/drawing/2014/main" id="{8B117846-F482-2A8E-1FBE-FD21C633DF59}"/>
              </a:ext>
            </a:extLst>
          </p:cNvPr>
          <p:cNvSpPr/>
          <p:nvPr/>
        </p:nvSpPr>
        <p:spPr>
          <a:xfrm>
            <a:off x="9743428" y="50949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7" name="Rectangle 136">
            <a:extLst>
              <a:ext uri="{FF2B5EF4-FFF2-40B4-BE49-F238E27FC236}">
                <a16:creationId xmlns:a16="http://schemas.microsoft.com/office/drawing/2014/main" id="{7075BD6D-BB80-901F-DE26-C3E0EBF39F61}"/>
              </a:ext>
            </a:extLst>
          </p:cNvPr>
          <p:cNvSpPr/>
          <p:nvPr/>
        </p:nvSpPr>
        <p:spPr>
          <a:xfrm>
            <a:off x="9743428" y="50016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8" name="Rectangle 137">
            <a:extLst>
              <a:ext uri="{FF2B5EF4-FFF2-40B4-BE49-F238E27FC236}">
                <a16:creationId xmlns:a16="http://schemas.microsoft.com/office/drawing/2014/main" id="{AD6C4A29-04C3-A6B0-DAC7-4EF849C0006B}"/>
              </a:ext>
            </a:extLst>
          </p:cNvPr>
          <p:cNvSpPr/>
          <p:nvPr/>
        </p:nvSpPr>
        <p:spPr>
          <a:xfrm>
            <a:off x="974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9" name="Rectangle 138">
            <a:extLst>
              <a:ext uri="{FF2B5EF4-FFF2-40B4-BE49-F238E27FC236}">
                <a16:creationId xmlns:a16="http://schemas.microsoft.com/office/drawing/2014/main" id="{EC3A31B9-6503-7756-F9A8-20F04E95F31D}"/>
              </a:ext>
            </a:extLst>
          </p:cNvPr>
          <p:cNvSpPr/>
          <p:nvPr/>
        </p:nvSpPr>
        <p:spPr>
          <a:xfrm>
            <a:off x="10103428" y="517606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40" name="Rectangle 139">
            <a:extLst>
              <a:ext uri="{FF2B5EF4-FFF2-40B4-BE49-F238E27FC236}">
                <a16:creationId xmlns:a16="http://schemas.microsoft.com/office/drawing/2014/main" id="{12BE0705-459F-3332-F921-9B9CF5F11287}"/>
              </a:ext>
            </a:extLst>
          </p:cNvPr>
          <p:cNvSpPr/>
          <p:nvPr/>
        </p:nvSpPr>
        <p:spPr>
          <a:xfrm>
            <a:off x="10103428" y="509471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41" name="Rectangle 140">
            <a:extLst>
              <a:ext uri="{FF2B5EF4-FFF2-40B4-BE49-F238E27FC236}">
                <a16:creationId xmlns:a16="http://schemas.microsoft.com/office/drawing/2014/main" id="{16748287-B710-E3FD-A1B2-E83831E6D46C}"/>
              </a:ext>
            </a:extLst>
          </p:cNvPr>
          <p:cNvSpPr/>
          <p:nvPr/>
        </p:nvSpPr>
        <p:spPr>
          <a:xfrm>
            <a:off x="10103428" y="500141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42" name="Rectangle 141">
            <a:extLst>
              <a:ext uri="{FF2B5EF4-FFF2-40B4-BE49-F238E27FC236}">
                <a16:creationId xmlns:a16="http://schemas.microsoft.com/office/drawing/2014/main" id="{C25CDD24-B887-D18E-2845-A42685DCBE0C}"/>
              </a:ext>
            </a:extLst>
          </p:cNvPr>
          <p:cNvSpPr/>
          <p:nvPr/>
        </p:nvSpPr>
        <p:spPr>
          <a:xfrm>
            <a:off x="10103428" y="491279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43" name="TextBox 142">
            <a:extLst>
              <a:ext uri="{FF2B5EF4-FFF2-40B4-BE49-F238E27FC236}">
                <a16:creationId xmlns:a16="http://schemas.microsoft.com/office/drawing/2014/main" id="{547EA1C9-34CC-0D3D-5F4A-0D7797CDB42F}"/>
              </a:ext>
            </a:extLst>
          </p:cNvPr>
          <p:cNvSpPr txBox="1"/>
          <p:nvPr/>
        </p:nvSpPr>
        <p:spPr>
          <a:xfrm>
            <a:off x="8658042" y="5388770"/>
            <a:ext cx="821059" cy="369332"/>
          </a:xfrm>
          <a:prstGeom prst="rect">
            <a:avLst/>
          </a:prstGeom>
          <a:noFill/>
        </p:spPr>
        <p:txBody>
          <a:bodyPr wrap="none" rtlCol="0">
            <a:spAutoFit/>
          </a:bodyPr>
          <a:lstStyle/>
          <a:p>
            <a:r>
              <a:rPr lang="sl-SI" dirty="0"/>
              <a:t>Result</a:t>
            </a:r>
          </a:p>
        </p:txBody>
      </p:sp>
      <p:cxnSp>
        <p:nvCxnSpPr>
          <p:cNvPr id="144" name="Straight Arrow Connector 143">
            <a:extLst>
              <a:ext uri="{FF2B5EF4-FFF2-40B4-BE49-F238E27FC236}">
                <a16:creationId xmlns:a16="http://schemas.microsoft.com/office/drawing/2014/main" id="{3F8062F4-9D51-EF2A-DD9A-922A7CD8A1F8}"/>
              </a:ext>
            </a:extLst>
          </p:cNvPr>
          <p:cNvCxnSpPr>
            <a:cxnSpLocks/>
          </p:cNvCxnSpPr>
          <p:nvPr/>
        </p:nvCxnSpPr>
        <p:spPr>
          <a:xfrm>
            <a:off x="430062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67212846-0B8A-86C4-E0FD-94E3026DA39F}"/>
              </a:ext>
            </a:extLst>
          </p:cNvPr>
          <p:cNvSpPr txBox="1"/>
          <p:nvPr/>
        </p:nvSpPr>
        <p:spPr>
          <a:xfrm>
            <a:off x="1700545" y="5285400"/>
            <a:ext cx="1476686" cy="369332"/>
          </a:xfrm>
          <a:prstGeom prst="rect">
            <a:avLst/>
          </a:prstGeom>
          <a:noFill/>
        </p:spPr>
        <p:txBody>
          <a:bodyPr wrap="none" rtlCol="0">
            <a:spAutoFit/>
          </a:bodyPr>
          <a:lstStyle/>
          <a:p>
            <a:r>
              <a:rPr lang="sl-SI" dirty="0"/>
              <a:t>Accumulator</a:t>
            </a:r>
          </a:p>
        </p:txBody>
      </p:sp>
    </p:spTree>
    <p:extLst>
      <p:ext uri="{BB962C8B-B14F-4D97-AF65-F5344CB8AC3E}">
        <p14:creationId xmlns:p14="http://schemas.microsoft.com/office/powerpoint/2010/main" val="274022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1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1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2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2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2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2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2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2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2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3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3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3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3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3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3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3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38"/>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4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41"/>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42"/>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4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4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animBg="1"/>
      <p:bldP spid="35" grpId="0" animBg="1"/>
      <p:bldP spid="36" grpId="0" animBg="1"/>
      <p:bldP spid="37" grpId="0" animBg="1"/>
      <p:bldP spid="38" grpId="0" animBg="1"/>
      <p:bldP spid="39" grpId="0" animBg="1"/>
      <p:bldP spid="40" grpId="0" animBg="1"/>
      <p:bldP spid="41" grpId="0" animBg="1"/>
      <p:bldP spid="43" grpId="0"/>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animBg="1"/>
      <p:bldP spid="55" grpId="0" animBg="1"/>
      <p:bldP spid="56" grpId="0" animBg="1"/>
      <p:bldP spid="57" grpId="0" animBg="1"/>
      <p:bldP spid="58" grpId="0" animBg="1"/>
      <p:bldP spid="59"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0154C-CC41-C26F-FC3E-528B67F93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84B8D-48B1-DAC6-2CF0-AE60D90B2359}"/>
              </a:ext>
            </a:extLst>
          </p:cNvPr>
          <p:cNvSpPr>
            <a:spLocks noGrp="1"/>
          </p:cNvSpPr>
          <p:nvPr>
            <p:ph type="title"/>
          </p:nvPr>
        </p:nvSpPr>
        <p:spPr>
          <a:xfrm>
            <a:off x="940912" y="130317"/>
            <a:ext cx="8639178" cy="708694"/>
          </a:xfrm>
        </p:spPr>
        <p:txBody>
          <a:bodyPr/>
          <a:lstStyle/>
          <a:p>
            <a:r>
              <a:rPr lang="sl-SI" dirty="0"/>
              <a:t>SpMV with ELL, Vector length = 8 </a:t>
            </a:r>
          </a:p>
        </p:txBody>
      </p:sp>
      <p:sp>
        <p:nvSpPr>
          <p:cNvPr id="60" name="TextBox 59">
            <a:extLst>
              <a:ext uri="{FF2B5EF4-FFF2-40B4-BE49-F238E27FC236}">
                <a16:creationId xmlns:a16="http://schemas.microsoft.com/office/drawing/2014/main" id="{E793ED37-BA44-86B7-F8B5-8251BD0FF9A2}"/>
              </a:ext>
            </a:extLst>
          </p:cNvPr>
          <p:cNvSpPr txBox="1"/>
          <p:nvPr/>
        </p:nvSpPr>
        <p:spPr>
          <a:xfrm>
            <a:off x="940912" y="1044699"/>
            <a:ext cx="1839927" cy="369332"/>
          </a:xfrm>
          <a:prstGeom prst="rect">
            <a:avLst/>
          </a:prstGeom>
          <a:noFill/>
        </p:spPr>
        <p:txBody>
          <a:bodyPr wrap="none" rtlCol="0">
            <a:spAutoFit/>
          </a:bodyPr>
          <a:lstStyle/>
          <a:p>
            <a:r>
              <a:rPr lang="sl-SI" dirty="0"/>
              <a:t>Columns (VREG)</a:t>
            </a:r>
          </a:p>
        </p:txBody>
      </p:sp>
      <p:sp>
        <p:nvSpPr>
          <p:cNvPr id="61" name="Rectangle 60">
            <a:extLst>
              <a:ext uri="{FF2B5EF4-FFF2-40B4-BE49-F238E27FC236}">
                <a16:creationId xmlns:a16="http://schemas.microsoft.com/office/drawing/2014/main" id="{39DF78D8-0C4A-003C-CB78-F19B2A6E66C7}"/>
              </a:ext>
            </a:extLst>
          </p:cNvPr>
          <p:cNvSpPr/>
          <p:nvPr/>
        </p:nvSpPr>
        <p:spPr>
          <a:xfrm>
            <a:off x="3533139"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6</a:t>
            </a:r>
          </a:p>
        </p:txBody>
      </p:sp>
      <p:cxnSp>
        <p:nvCxnSpPr>
          <p:cNvPr id="62" name="Straight Arrow Connector 61">
            <a:extLst>
              <a:ext uri="{FF2B5EF4-FFF2-40B4-BE49-F238E27FC236}">
                <a16:creationId xmlns:a16="http://schemas.microsoft.com/office/drawing/2014/main" id="{1D9C0DB0-D32D-0D1C-FCC5-B30300004CE0}"/>
              </a:ext>
            </a:extLst>
          </p:cNvPr>
          <p:cNvCxnSpPr>
            <a:cxnSpLocks/>
          </p:cNvCxnSpPr>
          <p:nvPr/>
        </p:nvCxnSpPr>
        <p:spPr>
          <a:xfrm>
            <a:off x="1361297" y="1643414"/>
            <a:ext cx="1164002" cy="0"/>
          </a:xfrm>
          <a:prstGeom prst="straightConnector1">
            <a:avLst/>
          </a:prstGeom>
          <a:ln>
            <a:tailEnd type="triangle"/>
          </a:ln>
        </p:spPr>
        <p:style>
          <a:lnRef idx="2">
            <a:schemeClr val="accent2">
              <a:shade val="15000"/>
            </a:schemeClr>
          </a:lnRef>
          <a:fillRef idx="1">
            <a:schemeClr val="accent2"/>
          </a:fillRef>
          <a:effectRef idx="0">
            <a:schemeClr val="accent2"/>
          </a:effectRef>
          <a:fontRef idx="minor">
            <a:schemeClr val="lt1"/>
          </a:fontRef>
        </p:style>
      </p:cxnSp>
      <p:sp>
        <p:nvSpPr>
          <p:cNvPr id="63" name="Rectangle 62">
            <a:extLst>
              <a:ext uri="{FF2B5EF4-FFF2-40B4-BE49-F238E27FC236}">
                <a16:creationId xmlns:a16="http://schemas.microsoft.com/office/drawing/2014/main" id="{C6592DE4-EA91-C5EB-14B2-7EFC19745F0A}"/>
              </a:ext>
            </a:extLst>
          </p:cNvPr>
          <p:cNvSpPr/>
          <p:nvPr/>
        </p:nvSpPr>
        <p:spPr>
          <a:xfrm>
            <a:off x="5679940" y="1349108"/>
            <a:ext cx="1961831" cy="632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Memory Scatter/Gather</a:t>
            </a:r>
          </a:p>
        </p:txBody>
      </p:sp>
      <p:sp>
        <p:nvSpPr>
          <p:cNvPr id="64" name="Rectangle 63">
            <a:extLst>
              <a:ext uri="{FF2B5EF4-FFF2-40B4-BE49-F238E27FC236}">
                <a16:creationId xmlns:a16="http://schemas.microsoft.com/office/drawing/2014/main" id="{A699A9E1-0DEC-CB2A-4833-6B819A6BC8CE}"/>
              </a:ext>
            </a:extLst>
          </p:cNvPr>
          <p:cNvSpPr/>
          <p:nvPr/>
        </p:nvSpPr>
        <p:spPr>
          <a:xfrm>
            <a:off x="8532664"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65" name="Rectangle 64">
            <a:extLst>
              <a:ext uri="{FF2B5EF4-FFF2-40B4-BE49-F238E27FC236}">
                <a16:creationId xmlns:a16="http://schemas.microsoft.com/office/drawing/2014/main" id="{78B81265-D32E-2088-15C4-2BC44CCD5E74}"/>
              </a:ext>
            </a:extLst>
          </p:cNvPr>
          <p:cNvSpPr/>
          <p:nvPr/>
        </p:nvSpPr>
        <p:spPr>
          <a:xfrm>
            <a:off x="888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66" name="Rectangle 65">
            <a:extLst>
              <a:ext uri="{FF2B5EF4-FFF2-40B4-BE49-F238E27FC236}">
                <a16:creationId xmlns:a16="http://schemas.microsoft.com/office/drawing/2014/main" id="{5186AB93-3156-B655-50EA-D38F913A7D50}"/>
              </a:ext>
            </a:extLst>
          </p:cNvPr>
          <p:cNvSpPr/>
          <p:nvPr/>
        </p:nvSpPr>
        <p:spPr>
          <a:xfrm>
            <a:off x="924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67" name="Rectangle 66">
            <a:extLst>
              <a:ext uri="{FF2B5EF4-FFF2-40B4-BE49-F238E27FC236}">
                <a16:creationId xmlns:a16="http://schemas.microsoft.com/office/drawing/2014/main" id="{CE56BBEE-DC1C-B50E-5F6E-AA8AFADF7474}"/>
              </a:ext>
            </a:extLst>
          </p:cNvPr>
          <p:cNvSpPr/>
          <p:nvPr/>
        </p:nvSpPr>
        <p:spPr>
          <a:xfrm>
            <a:off x="960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68" name="Rectangle 67">
            <a:extLst>
              <a:ext uri="{FF2B5EF4-FFF2-40B4-BE49-F238E27FC236}">
                <a16:creationId xmlns:a16="http://schemas.microsoft.com/office/drawing/2014/main" id="{75791BCE-A474-E788-0469-D12A8DB8343D}"/>
              </a:ext>
            </a:extLst>
          </p:cNvPr>
          <p:cNvSpPr/>
          <p:nvPr/>
        </p:nvSpPr>
        <p:spPr>
          <a:xfrm>
            <a:off x="996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69" name="Rectangle 68">
            <a:extLst>
              <a:ext uri="{FF2B5EF4-FFF2-40B4-BE49-F238E27FC236}">
                <a16:creationId xmlns:a16="http://schemas.microsoft.com/office/drawing/2014/main" id="{C44C1BD4-4EED-9371-F4B3-7F940187F350}"/>
              </a:ext>
            </a:extLst>
          </p:cNvPr>
          <p:cNvSpPr/>
          <p:nvPr/>
        </p:nvSpPr>
        <p:spPr>
          <a:xfrm>
            <a:off x="1032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70" name="Rectangle 69">
            <a:extLst>
              <a:ext uri="{FF2B5EF4-FFF2-40B4-BE49-F238E27FC236}">
                <a16:creationId xmlns:a16="http://schemas.microsoft.com/office/drawing/2014/main" id="{3913FA75-C673-7235-B0C1-5FA2D6A53413}"/>
              </a:ext>
            </a:extLst>
          </p:cNvPr>
          <p:cNvSpPr/>
          <p:nvPr/>
        </p:nvSpPr>
        <p:spPr>
          <a:xfrm>
            <a:off x="1068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71" name="Rectangle 70">
            <a:extLst>
              <a:ext uri="{FF2B5EF4-FFF2-40B4-BE49-F238E27FC236}">
                <a16:creationId xmlns:a16="http://schemas.microsoft.com/office/drawing/2014/main" id="{2FE29331-E8FF-B1B7-3571-D15C4964D15A}"/>
              </a:ext>
            </a:extLst>
          </p:cNvPr>
          <p:cNvSpPr/>
          <p:nvPr/>
        </p:nvSpPr>
        <p:spPr>
          <a:xfrm>
            <a:off x="11036296"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cxnSp>
        <p:nvCxnSpPr>
          <p:cNvPr id="72" name="Elbow Connector 71">
            <a:extLst>
              <a:ext uri="{FF2B5EF4-FFF2-40B4-BE49-F238E27FC236}">
                <a16:creationId xmlns:a16="http://schemas.microsoft.com/office/drawing/2014/main" id="{7BFF9050-6257-EE20-8DE6-E4AC230A27E9}"/>
              </a:ext>
            </a:extLst>
          </p:cNvPr>
          <p:cNvCxnSpPr>
            <a:cxnSpLocks/>
            <a:stCxn id="63" idx="2"/>
          </p:cNvCxnSpPr>
          <p:nvPr/>
        </p:nvCxnSpPr>
        <p:spPr>
          <a:xfrm rot="5400000">
            <a:off x="4991081" y="1290811"/>
            <a:ext cx="979324" cy="23602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E22972E4-871A-9F0B-6A5F-4626A31457C2}"/>
              </a:ext>
            </a:extLst>
          </p:cNvPr>
          <p:cNvSpPr/>
          <p:nvPr/>
        </p:nvSpPr>
        <p:spPr>
          <a:xfrm>
            <a:off x="103182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74" name="Rectangle 73">
            <a:extLst>
              <a:ext uri="{FF2B5EF4-FFF2-40B4-BE49-F238E27FC236}">
                <a16:creationId xmlns:a16="http://schemas.microsoft.com/office/drawing/2014/main" id="{6FAE791B-68CE-DCF9-55A9-377F31343FD0}"/>
              </a:ext>
            </a:extLst>
          </p:cNvPr>
          <p:cNvSpPr/>
          <p:nvPr/>
        </p:nvSpPr>
        <p:spPr>
          <a:xfrm>
            <a:off x="138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75" name="Rectangle 74">
            <a:extLst>
              <a:ext uri="{FF2B5EF4-FFF2-40B4-BE49-F238E27FC236}">
                <a16:creationId xmlns:a16="http://schemas.microsoft.com/office/drawing/2014/main" id="{155B3CC5-7C61-782A-806F-AF29A44BC39B}"/>
              </a:ext>
            </a:extLst>
          </p:cNvPr>
          <p:cNvSpPr/>
          <p:nvPr/>
        </p:nvSpPr>
        <p:spPr>
          <a:xfrm>
            <a:off x="174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76" name="Rectangle 75">
            <a:extLst>
              <a:ext uri="{FF2B5EF4-FFF2-40B4-BE49-F238E27FC236}">
                <a16:creationId xmlns:a16="http://schemas.microsoft.com/office/drawing/2014/main" id="{E85BEE40-847B-C25F-4D49-7CD0AB6C41C0}"/>
              </a:ext>
            </a:extLst>
          </p:cNvPr>
          <p:cNvSpPr/>
          <p:nvPr/>
        </p:nvSpPr>
        <p:spPr>
          <a:xfrm>
            <a:off x="209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77" name="Rectangle 76">
            <a:extLst>
              <a:ext uri="{FF2B5EF4-FFF2-40B4-BE49-F238E27FC236}">
                <a16:creationId xmlns:a16="http://schemas.microsoft.com/office/drawing/2014/main" id="{F2CF7C98-86F1-4C00-C393-ED4053EF20FD}"/>
              </a:ext>
            </a:extLst>
          </p:cNvPr>
          <p:cNvSpPr/>
          <p:nvPr/>
        </p:nvSpPr>
        <p:spPr>
          <a:xfrm>
            <a:off x="245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78" name="Rectangle 77">
            <a:extLst>
              <a:ext uri="{FF2B5EF4-FFF2-40B4-BE49-F238E27FC236}">
                <a16:creationId xmlns:a16="http://schemas.microsoft.com/office/drawing/2014/main" id="{50AA770B-DE59-E9F8-80E6-1451A95F025E}"/>
              </a:ext>
            </a:extLst>
          </p:cNvPr>
          <p:cNvSpPr/>
          <p:nvPr/>
        </p:nvSpPr>
        <p:spPr>
          <a:xfrm>
            <a:off x="281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79" name="Rectangle 78">
            <a:extLst>
              <a:ext uri="{FF2B5EF4-FFF2-40B4-BE49-F238E27FC236}">
                <a16:creationId xmlns:a16="http://schemas.microsoft.com/office/drawing/2014/main" id="{E9DA8829-2950-1D95-4905-B5831B1F3BBA}"/>
              </a:ext>
            </a:extLst>
          </p:cNvPr>
          <p:cNvSpPr/>
          <p:nvPr/>
        </p:nvSpPr>
        <p:spPr>
          <a:xfrm>
            <a:off x="317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80" name="Rectangle 79">
            <a:extLst>
              <a:ext uri="{FF2B5EF4-FFF2-40B4-BE49-F238E27FC236}">
                <a16:creationId xmlns:a16="http://schemas.microsoft.com/office/drawing/2014/main" id="{B3CA65BE-354A-92EA-BA01-11D8A47CA323}"/>
              </a:ext>
            </a:extLst>
          </p:cNvPr>
          <p:cNvSpPr/>
          <p:nvPr/>
        </p:nvSpPr>
        <p:spPr>
          <a:xfrm>
            <a:off x="3535457"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81" name="Rectangle 80">
            <a:extLst>
              <a:ext uri="{FF2B5EF4-FFF2-40B4-BE49-F238E27FC236}">
                <a16:creationId xmlns:a16="http://schemas.microsoft.com/office/drawing/2014/main" id="{1D671A91-ED10-1D71-B255-44DCEA45FAE0}"/>
              </a:ext>
            </a:extLst>
          </p:cNvPr>
          <p:cNvSpPr/>
          <p:nvPr/>
        </p:nvSpPr>
        <p:spPr>
          <a:xfrm>
            <a:off x="1035917" y="3846786"/>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2" name="Rectangle 81">
            <a:extLst>
              <a:ext uri="{FF2B5EF4-FFF2-40B4-BE49-F238E27FC236}">
                <a16:creationId xmlns:a16="http://schemas.microsoft.com/office/drawing/2014/main" id="{671327E1-D286-30A5-BE3B-CC075562CED9}"/>
              </a:ext>
            </a:extLst>
          </p:cNvPr>
          <p:cNvSpPr/>
          <p:nvPr/>
        </p:nvSpPr>
        <p:spPr>
          <a:xfrm>
            <a:off x="1395917" y="3846786"/>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3" name="Rectangle 82">
            <a:extLst>
              <a:ext uri="{FF2B5EF4-FFF2-40B4-BE49-F238E27FC236}">
                <a16:creationId xmlns:a16="http://schemas.microsoft.com/office/drawing/2014/main" id="{CA5E3911-264A-7317-3CA9-055F38A0BF55}"/>
              </a:ext>
            </a:extLst>
          </p:cNvPr>
          <p:cNvSpPr/>
          <p:nvPr/>
        </p:nvSpPr>
        <p:spPr>
          <a:xfrm>
            <a:off x="1755917" y="3846786"/>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4" name="Rectangle 83">
            <a:extLst>
              <a:ext uri="{FF2B5EF4-FFF2-40B4-BE49-F238E27FC236}">
                <a16:creationId xmlns:a16="http://schemas.microsoft.com/office/drawing/2014/main" id="{9B677712-33B0-DF14-72FB-B701C82DE654}"/>
              </a:ext>
            </a:extLst>
          </p:cNvPr>
          <p:cNvSpPr/>
          <p:nvPr/>
        </p:nvSpPr>
        <p:spPr>
          <a:xfrm>
            <a:off x="2115917" y="3846786"/>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5" name="Rectangle 84">
            <a:extLst>
              <a:ext uri="{FF2B5EF4-FFF2-40B4-BE49-F238E27FC236}">
                <a16:creationId xmlns:a16="http://schemas.microsoft.com/office/drawing/2014/main" id="{9015C629-388D-1BD4-F860-40A417853583}"/>
              </a:ext>
            </a:extLst>
          </p:cNvPr>
          <p:cNvSpPr/>
          <p:nvPr/>
        </p:nvSpPr>
        <p:spPr>
          <a:xfrm>
            <a:off x="2457231" y="3846786"/>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6" name="Rectangle 85">
            <a:extLst>
              <a:ext uri="{FF2B5EF4-FFF2-40B4-BE49-F238E27FC236}">
                <a16:creationId xmlns:a16="http://schemas.microsoft.com/office/drawing/2014/main" id="{A215AF4F-DCD2-01CD-6189-3049CA305F16}"/>
              </a:ext>
            </a:extLst>
          </p:cNvPr>
          <p:cNvSpPr/>
          <p:nvPr/>
        </p:nvSpPr>
        <p:spPr>
          <a:xfrm>
            <a:off x="2817231" y="3846786"/>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7" name="Rectangle 86">
            <a:extLst>
              <a:ext uri="{FF2B5EF4-FFF2-40B4-BE49-F238E27FC236}">
                <a16:creationId xmlns:a16="http://schemas.microsoft.com/office/drawing/2014/main" id="{5DC2EEE2-FE3B-8442-B0F5-9A96B9E2D865}"/>
              </a:ext>
            </a:extLst>
          </p:cNvPr>
          <p:cNvSpPr/>
          <p:nvPr/>
        </p:nvSpPr>
        <p:spPr>
          <a:xfrm>
            <a:off x="3177231" y="3846786"/>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8" name="Rectangle 87">
            <a:extLst>
              <a:ext uri="{FF2B5EF4-FFF2-40B4-BE49-F238E27FC236}">
                <a16:creationId xmlns:a16="http://schemas.microsoft.com/office/drawing/2014/main" id="{17A7A07C-7E1B-12C8-0DC7-1AE8DE778E12}"/>
              </a:ext>
            </a:extLst>
          </p:cNvPr>
          <p:cNvSpPr/>
          <p:nvPr/>
        </p:nvSpPr>
        <p:spPr>
          <a:xfrm>
            <a:off x="3537231" y="3846786"/>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9" name="TextBox 88">
            <a:extLst>
              <a:ext uri="{FF2B5EF4-FFF2-40B4-BE49-F238E27FC236}">
                <a16:creationId xmlns:a16="http://schemas.microsoft.com/office/drawing/2014/main" id="{F974BE4D-A875-9067-D22E-7559E779337A}"/>
              </a:ext>
            </a:extLst>
          </p:cNvPr>
          <p:cNvSpPr txBox="1"/>
          <p:nvPr/>
        </p:nvSpPr>
        <p:spPr>
          <a:xfrm>
            <a:off x="4096921" y="3842120"/>
            <a:ext cx="1407116" cy="369332"/>
          </a:xfrm>
          <a:prstGeom prst="rect">
            <a:avLst/>
          </a:prstGeom>
          <a:noFill/>
        </p:spPr>
        <p:txBody>
          <a:bodyPr wrap="none" rtlCol="0">
            <a:spAutoFit/>
          </a:bodyPr>
          <a:lstStyle/>
          <a:p>
            <a:r>
              <a:rPr lang="sl-SI" dirty="0"/>
              <a:t>Data (VREG)</a:t>
            </a:r>
          </a:p>
        </p:txBody>
      </p:sp>
      <p:sp>
        <p:nvSpPr>
          <p:cNvPr id="90" name="TextBox 89">
            <a:extLst>
              <a:ext uri="{FF2B5EF4-FFF2-40B4-BE49-F238E27FC236}">
                <a16:creationId xmlns:a16="http://schemas.microsoft.com/office/drawing/2014/main" id="{7949B809-DA89-83FB-7744-DE140C918ADF}"/>
              </a:ext>
            </a:extLst>
          </p:cNvPr>
          <p:cNvSpPr txBox="1"/>
          <p:nvPr/>
        </p:nvSpPr>
        <p:spPr>
          <a:xfrm>
            <a:off x="54061" y="3830672"/>
            <a:ext cx="794000" cy="369332"/>
          </a:xfrm>
          <a:prstGeom prst="rect">
            <a:avLst/>
          </a:prstGeom>
          <a:noFill/>
        </p:spPr>
        <p:txBody>
          <a:bodyPr wrap="none" rtlCol="0">
            <a:spAutoFit/>
          </a:bodyPr>
          <a:lstStyle/>
          <a:p>
            <a:r>
              <a:rPr lang="sl-SI" dirty="0"/>
              <a:t>VMAC</a:t>
            </a:r>
          </a:p>
        </p:txBody>
      </p:sp>
      <p:cxnSp>
        <p:nvCxnSpPr>
          <p:cNvPr id="91" name="Straight Arrow Connector 90">
            <a:extLst>
              <a:ext uri="{FF2B5EF4-FFF2-40B4-BE49-F238E27FC236}">
                <a16:creationId xmlns:a16="http://schemas.microsoft.com/office/drawing/2014/main" id="{F4A027DD-BA99-0F1A-AB32-CBAA9EA0C935}"/>
              </a:ext>
            </a:extLst>
          </p:cNvPr>
          <p:cNvCxnSpPr>
            <a:cxnSpLocks/>
          </p:cNvCxnSpPr>
          <p:nvPr/>
        </p:nvCxnSpPr>
        <p:spPr>
          <a:xfrm>
            <a:off x="4670588" y="5092985"/>
            <a:ext cx="2568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A745FD13-117D-9748-2B0D-2025F144EB80}"/>
              </a:ext>
            </a:extLst>
          </p:cNvPr>
          <p:cNvSpPr txBox="1"/>
          <p:nvPr/>
        </p:nvSpPr>
        <p:spPr>
          <a:xfrm>
            <a:off x="8712664" y="979776"/>
            <a:ext cx="2475421" cy="369332"/>
          </a:xfrm>
          <a:prstGeom prst="rect">
            <a:avLst/>
          </a:prstGeom>
          <a:noFill/>
        </p:spPr>
        <p:txBody>
          <a:bodyPr wrap="none" rtlCol="0">
            <a:spAutoFit/>
          </a:bodyPr>
          <a:lstStyle/>
          <a:p>
            <a:r>
              <a:rPr lang="sl-SI" dirty="0"/>
              <a:t>Input vector in memory</a:t>
            </a:r>
          </a:p>
        </p:txBody>
      </p:sp>
      <p:sp>
        <p:nvSpPr>
          <p:cNvPr id="93" name="Rectangle 92">
            <a:extLst>
              <a:ext uri="{FF2B5EF4-FFF2-40B4-BE49-F238E27FC236}">
                <a16:creationId xmlns:a16="http://schemas.microsoft.com/office/drawing/2014/main" id="{3D32C317-52E3-64BB-8CD3-DC49995ED325}"/>
              </a:ext>
            </a:extLst>
          </p:cNvPr>
          <p:cNvSpPr/>
          <p:nvPr/>
        </p:nvSpPr>
        <p:spPr>
          <a:xfrm>
            <a:off x="1035917"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2</a:t>
            </a:r>
          </a:p>
        </p:txBody>
      </p:sp>
      <p:sp>
        <p:nvSpPr>
          <p:cNvPr id="94" name="Rectangle 93">
            <a:extLst>
              <a:ext uri="{FF2B5EF4-FFF2-40B4-BE49-F238E27FC236}">
                <a16:creationId xmlns:a16="http://schemas.microsoft.com/office/drawing/2014/main" id="{7684D5A9-36E6-61E2-88F9-603580B4E265}"/>
              </a:ext>
            </a:extLst>
          </p:cNvPr>
          <p:cNvSpPr/>
          <p:nvPr/>
        </p:nvSpPr>
        <p:spPr>
          <a:xfrm>
            <a:off x="1395917"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9</a:t>
            </a:r>
          </a:p>
        </p:txBody>
      </p:sp>
      <p:sp>
        <p:nvSpPr>
          <p:cNvPr id="95" name="Rectangle 94">
            <a:extLst>
              <a:ext uri="{FF2B5EF4-FFF2-40B4-BE49-F238E27FC236}">
                <a16:creationId xmlns:a16="http://schemas.microsoft.com/office/drawing/2014/main" id="{B4945A74-4881-E3E6-F205-B3406A45B51C}"/>
              </a:ext>
            </a:extLst>
          </p:cNvPr>
          <p:cNvSpPr/>
          <p:nvPr/>
        </p:nvSpPr>
        <p:spPr>
          <a:xfrm>
            <a:off x="1755917"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7</a:t>
            </a:r>
          </a:p>
        </p:txBody>
      </p:sp>
      <p:sp>
        <p:nvSpPr>
          <p:cNvPr id="96" name="Rectangle 95">
            <a:extLst>
              <a:ext uri="{FF2B5EF4-FFF2-40B4-BE49-F238E27FC236}">
                <a16:creationId xmlns:a16="http://schemas.microsoft.com/office/drawing/2014/main" id="{58C27E6D-2A49-5A53-A23C-57DD4FCD7408}"/>
              </a:ext>
            </a:extLst>
          </p:cNvPr>
          <p:cNvSpPr/>
          <p:nvPr/>
        </p:nvSpPr>
        <p:spPr>
          <a:xfrm>
            <a:off x="2115917"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1</a:t>
            </a:r>
          </a:p>
        </p:txBody>
      </p:sp>
      <p:sp>
        <p:nvSpPr>
          <p:cNvPr id="97" name="Rectangle 96">
            <a:extLst>
              <a:ext uri="{FF2B5EF4-FFF2-40B4-BE49-F238E27FC236}">
                <a16:creationId xmlns:a16="http://schemas.microsoft.com/office/drawing/2014/main" id="{67936D93-3C7D-FBDF-7CA1-81E949EBF2D2}"/>
              </a:ext>
            </a:extLst>
          </p:cNvPr>
          <p:cNvSpPr/>
          <p:nvPr/>
        </p:nvSpPr>
        <p:spPr>
          <a:xfrm>
            <a:off x="2457231"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1</a:t>
            </a:r>
          </a:p>
        </p:txBody>
      </p:sp>
      <p:sp>
        <p:nvSpPr>
          <p:cNvPr id="98" name="Rectangle 97">
            <a:extLst>
              <a:ext uri="{FF2B5EF4-FFF2-40B4-BE49-F238E27FC236}">
                <a16:creationId xmlns:a16="http://schemas.microsoft.com/office/drawing/2014/main" id="{470E427A-C2AE-EB17-9EA1-1C820C4A0EE1}"/>
              </a:ext>
            </a:extLst>
          </p:cNvPr>
          <p:cNvSpPr/>
          <p:nvPr/>
        </p:nvSpPr>
        <p:spPr>
          <a:xfrm>
            <a:off x="2817231"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3</a:t>
            </a:r>
          </a:p>
        </p:txBody>
      </p:sp>
      <p:sp>
        <p:nvSpPr>
          <p:cNvPr id="99" name="Rectangle 98">
            <a:extLst>
              <a:ext uri="{FF2B5EF4-FFF2-40B4-BE49-F238E27FC236}">
                <a16:creationId xmlns:a16="http://schemas.microsoft.com/office/drawing/2014/main" id="{4C4CE94F-1548-4672-F893-93150D4F6D14}"/>
              </a:ext>
            </a:extLst>
          </p:cNvPr>
          <p:cNvSpPr/>
          <p:nvPr/>
        </p:nvSpPr>
        <p:spPr>
          <a:xfrm>
            <a:off x="3177231"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9</a:t>
            </a:r>
          </a:p>
        </p:txBody>
      </p:sp>
      <p:sp>
        <p:nvSpPr>
          <p:cNvPr id="100" name="Rectangle 99">
            <a:extLst>
              <a:ext uri="{FF2B5EF4-FFF2-40B4-BE49-F238E27FC236}">
                <a16:creationId xmlns:a16="http://schemas.microsoft.com/office/drawing/2014/main" id="{C50509AD-0E51-51B5-E7DC-DD69A4797313}"/>
              </a:ext>
            </a:extLst>
          </p:cNvPr>
          <p:cNvSpPr/>
          <p:nvPr/>
        </p:nvSpPr>
        <p:spPr>
          <a:xfrm>
            <a:off x="3537231"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0</a:t>
            </a:r>
          </a:p>
        </p:txBody>
      </p:sp>
      <p:sp>
        <p:nvSpPr>
          <p:cNvPr id="101" name="TextBox 100">
            <a:extLst>
              <a:ext uri="{FF2B5EF4-FFF2-40B4-BE49-F238E27FC236}">
                <a16:creationId xmlns:a16="http://schemas.microsoft.com/office/drawing/2014/main" id="{ED8E0C22-6096-FB7F-EEEA-D99498DCC7FB}"/>
              </a:ext>
            </a:extLst>
          </p:cNvPr>
          <p:cNvSpPr txBox="1"/>
          <p:nvPr/>
        </p:nvSpPr>
        <p:spPr>
          <a:xfrm>
            <a:off x="2294979" y="3307452"/>
            <a:ext cx="348172" cy="523220"/>
          </a:xfrm>
          <a:prstGeom prst="rect">
            <a:avLst/>
          </a:prstGeom>
          <a:noFill/>
        </p:spPr>
        <p:txBody>
          <a:bodyPr wrap="none" rtlCol="0">
            <a:spAutoFit/>
          </a:bodyPr>
          <a:lstStyle/>
          <a:p>
            <a:r>
              <a:rPr lang="sl-SI" sz="2800" dirty="0"/>
              <a:t>*</a:t>
            </a:r>
            <a:endParaRPr lang="sl-SI" dirty="0"/>
          </a:p>
        </p:txBody>
      </p:sp>
      <p:sp>
        <p:nvSpPr>
          <p:cNvPr id="102" name="TextBox 101">
            <a:extLst>
              <a:ext uri="{FF2B5EF4-FFF2-40B4-BE49-F238E27FC236}">
                <a16:creationId xmlns:a16="http://schemas.microsoft.com/office/drawing/2014/main" id="{607FDBDF-3CD0-8128-F7E2-4565703BFDAB}"/>
              </a:ext>
            </a:extLst>
          </p:cNvPr>
          <p:cNvSpPr txBox="1"/>
          <p:nvPr/>
        </p:nvSpPr>
        <p:spPr>
          <a:xfrm>
            <a:off x="2272755" y="4377350"/>
            <a:ext cx="377026" cy="523220"/>
          </a:xfrm>
          <a:prstGeom prst="rect">
            <a:avLst/>
          </a:prstGeom>
          <a:noFill/>
        </p:spPr>
        <p:txBody>
          <a:bodyPr wrap="none" rtlCol="0">
            <a:spAutoFit/>
          </a:bodyPr>
          <a:lstStyle/>
          <a:p>
            <a:r>
              <a:rPr lang="sl-SI" sz="2800" dirty="0"/>
              <a:t>+</a:t>
            </a:r>
          </a:p>
        </p:txBody>
      </p:sp>
      <p:sp>
        <p:nvSpPr>
          <p:cNvPr id="103" name="Rectangle 102">
            <a:extLst>
              <a:ext uri="{FF2B5EF4-FFF2-40B4-BE49-F238E27FC236}">
                <a16:creationId xmlns:a16="http://schemas.microsoft.com/office/drawing/2014/main" id="{53455CEE-B1DF-B3D2-6358-B98EF56F97BD}"/>
              </a:ext>
            </a:extLst>
          </p:cNvPr>
          <p:cNvSpPr/>
          <p:nvPr/>
        </p:nvSpPr>
        <p:spPr>
          <a:xfrm>
            <a:off x="7583428" y="517883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4" name="Rectangle 103">
            <a:extLst>
              <a:ext uri="{FF2B5EF4-FFF2-40B4-BE49-F238E27FC236}">
                <a16:creationId xmlns:a16="http://schemas.microsoft.com/office/drawing/2014/main" id="{5724A353-ADA1-9E57-3491-D5D348592FF9}"/>
              </a:ext>
            </a:extLst>
          </p:cNvPr>
          <p:cNvSpPr/>
          <p:nvPr/>
        </p:nvSpPr>
        <p:spPr>
          <a:xfrm>
            <a:off x="7583428" y="509748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05" name="Rectangle 104">
            <a:extLst>
              <a:ext uri="{FF2B5EF4-FFF2-40B4-BE49-F238E27FC236}">
                <a16:creationId xmlns:a16="http://schemas.microsoft.com/office/drawing/2014/main" id="{A21D7BA7-B6F9-8FE0-ADAE-1B4CA2BE1E1D}"/>
              </a:ext>
            </a:extLst>
          </p:cNvPr>
          <p:cNvSpPr/>
          <p:nvPr/>
        </p:nvSpPr>
        <p:spPr>
          <a:xfrm>
            <a:off x="7583428" y="500418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06" name="Rectangle 105">
            <a:extLst>
              <a:ext uri="{FF2B5EF4-FFF2-40B4-BE49-F238E27FC236}">
                <a16:creationId xmlns:a16="http://schemas.microsoft.com/office/drawing/2014/main" id="{DD05892B-15A1-5649-4614-F5992548D9C9}"/>
              </a:ext>
            </a:extLst>
          </p:cNvPr>
          <p:cNvSpPr/>
          <p:nvPr/>
        </p:nvSpPr>
        <p:spPr>
          <a:xfrm>
            <a:off x="7583428" y="491556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07" name="Rectangle 106">
            <a:extLst>
              <a:ext uri="{FF2B5EF4-FFF2-40B4-BE49-F238E27FC236}">
                <a16:creationId xmlns:a16="http://schemas.microsoft.com/office/drawing/2014/main" id="{C20059BD-5A7C-95A0-F5B9-0903FA6CB0C7}"/>
              </a:ext>
            </a:extLst>
          </p:cNvPr>
          <p:cNvSpPr/>
          <p:nvPr/>
        </p:nvSpPr>
        <p:spPr>
          <a:xfrm>
            <a:off x="794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8" name="Rectangle 107">
            <a:extLst>
              <a:ext uri="{FF2B5EF4-FFF2-40B4-BE49-F238E27FC236}">
                <a16:creationId xmlns:a16="http://schemas.microsoft.com/office/drawing/2014/main" id="{9D61BBD9-B573-A8F7-C845-AA331AEAC6B5}"/>
              </a:ext>
            </a:extLst>
          </p:cNvPr>
          <p:cNvSpPr/>
          <p:nvPr/>
        </p:nvSpPr>
        <p:spPr>
          <a:xfrm>
            <a:off x="794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09" name="Rectangle 108">
            <a:extLst>
              <a:ext uri="{FF2B5EF4-FFF2-40B4-BE49-F238E27FC236}">
                <a16:creationId xmlns:a16="http://schemas.microsoft.com/office/drawing/2014/main" id="{4373DB71-35B1-214D-2682-B3934842BA7A}"/>
              </a:ext>
            </a:extLst>
          </p:cNvPr>
          <p:cNvSpPr/>
          <p:nvPr/>
        </p:nvSpPr>
        <p:spPr>
          <a:xfrm>
            <a:off x="7943428" y="50039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10" name="Rectangle 109">
            <a:extLst>
              <a:ext uri="{FF2B5EF4-FFF2-40B4-BE49-F238E27FC236}">
                <a16:creationId xmlns:a16="http://schemas.microsoft.com/office/drawing/2014/main" id="{C3E98335-DB95-2583-56D8-BAA0DFB80C5A}"/>
              </a:ext>
            </a:extLst>
          </p:cNvPr>
          <p:cNvSpPr/>
          <p:nvPr/>
        </p:nvSpPr>
        <p:spPr>
          <a:xfrm>
            <a:off x="794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11" name="Rectangle 110">
            <a:extLst>
              <a:ext uri="{FF2B5EF4-FFF2-40B4-BE49-F238E27FC236}">
                <a16:creationId xmlns:a16="http://schemas.microsoft.com/office/drawing/2014/main" id="{E5BE0D1F-6FA8-F9A7-F9C4-B4EB0AE3C210}"/>
              </a:ext>
            </a:extLst>
          </p:cNvPr>
          <p:cNvSpPr/>
          <p:nvPr/>
        </p:nvSpPr>
        <p:spPr>
          <a:xfrm>
            <a:off x="8303428" y="5176440"/>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12" name="Rectangle 111">
            <a:extLst>
              <a:ext uri="{FF2B5EF4-FFF2-40B4-BE49-F238E27FC236}">
                <a16:creationId xmlns:a16="http://schemas.microsoft.com/office/drawing/2014/main" id="{8FDA0C21-4D64-683C-4D86-FBC266C3E044}"/>
              </a:ext>
            </a:extLst>
          </p:cNvPr>
          <p:cNvSpPr/>
          <p:nvPr/>
        </p:nvSpPr>
        <p:spPr>
          <a:xfrm>
            <a:off x="8303428" y="5095087"/>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13" name="Rectangle 112">
            <a:extLst>
              <a:ext uri="{FF2B5EF4-FFF2-40B4-BE49-F238E27FC236}">
                <a16:creationId xmlns:a16="http://schemas.microsoft.com/office/drawing/2014/main" id="{DCD03569-81DE-F4B3-B61A-8E39A1F6306B}"/>
              </a:ext>
            </a:extLst>
          </p:cNvPr>
          <p:cNvSpPr/>
          <p:nvPr/>
        </p:nvSpPr>
        <p:spPr>
          <a:xfrm>
            <a:off x="8303428" y="5001787"/>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14" name="Rectangle 113">
            <a:extLst>
              <a:ext uri="{FF2B5EF4-FFF2-40B4-BE49-F238E27FC236}">
                <a16:creationId xmlns:a16="http://schemas.microsoft.com/office/drawing/2014/main" id="{31863E88-E7EC-2DB1-51D7-77448A9CD103}"/>
              </a:ext>
            </a:extLst>
          </p:cNvPr>
          <p:cNvSpPr/>
          <p:nvPr/>
        </p:nvSpPr>
        <p:spPr>
          <a:xfrm>
            <a:off x="8303428" y="4913172"/>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15" name="Rectangle 114">
            <a:extLst>
              <a:ext uri="{FF2B5EF4-FFF2-40B4-BE49-F238E27FC236}">
                <a16:creationId xmlns:a16="http://schemas.microsoft.com/office/drawing/2014/main" id="{9C02EC64-D7CA-F81B-E301-581928A857D4}"/>
              </a:ext>
            </a:extLst>
          </p:cNvPr>
          <p:cNvSpPr/>
          <p:nvPr/>
        </p:nvSpPr>
        <p:spPr>
          <a:xfrm>
            <a:off x="866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16" name="Rectangle 115">
            <a:extLst>
              <a:ext uri="{FF2B5EF4-FFF2-40B4-BE49-F238E27FC236}">
                <a16:creationId xmlns:a16="http://schemas.microsoft.com/office/drawing/2014/main" id="{FDEC25A9-5840-8EE6-A554-FE268188D3B2}"/>
              </a:ext>
            </a:extLst>
          </p:cNvPr>
          <p:cNvSpPr/>
          <p:nvPr/>
        </p:nvSpPr>
        <p:spPr>
          <a:xfrm>
            <a:off x="866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17" name="Rectangle 116">
            <a:extLst>
              <a:ext uri="{FF2B5EF4-FFF2-40B4-BE49-F238E27FC236}">
                <a16:creationId xmlns:a16="http://schemas.microsoft.com/office/drawing/2014/main" id="{73710601-5706-091F-4D0A-64A8A54462B8}"/>
              </a:ext>
            </a:extLst>
          </p:cNvPr>
          <p:cNvSpPr/>
          <p:nvPr/>
        </p:nvSpPr>
        <p:spPr>
          <a:xfrm>
            <a:off x="8663428" y="50016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18" name="Rectangle 117">
            <a:extLst>
              <a:ext uri="{FF2B5EF4-FFF2-40B4-BE49-F238E27FC236}">
                <a16:creationId xmlns:a16="http://schemas.microsoft.com/office/drawing/2014/main" id="{E546F33B-68D3-8DFB-B375-41A4EF8FFB0D}"/>
              </a:ext>
            </a:extLst>
          </p:cNvPr>
          <p:cNvSpPr/>
          <p:nvPr/>
        </p:nvSpPr>
        <p:spPr>
          <a:xfrm>
            <a:off x="866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19" name="Rectangle 118">
            <a:extLst>
              <a:ext uri="{FF2B5EF4-FFF2-40B4-BE49-F238E27FC236}">
                <a16:creationId xmlns:a16="http://schemas.microsoft.com/office/drawing/2014/main" id="{918F1B87-5425-1DA0-7C1D-6F2FA33C65E7}"/>
              </a:ext>
            </a:extLst>
          </p:cNvPr>
          <p:cNvSpPr/>
          <p:nvPr/>
        </p:nvSpPr>
        <p:spPr>
          <a:xfrm>
            <a:off x="902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20" name="Rectangle 119">
            <a:extLst>
              <a:ext uri="{FF2B5EF4-FFF2-40B4-BE49-F238E27FC236}">
                <a16:creationId xmlns:a16="http://schemas.microsoft.com/office/drawing/2014/main" id="{1CF62C67-5AA2-1036-B6BD-4A7F700592EC}"/>
              </a:ext>
            </a:extLst>
          </p:cNvPr>
          <p:cNvSpPr/>
          <p:nvPr/>
        </p:nvSpPr>
        <p:spPr>
          <a:xfrm>
            <a:off x="902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21" name="Rectangle 120">
            <a:extLst>
              <a:ext uri="{FF2B5EF4-FFF2-40B4-BE49-F238E27FC236}">
                <a16:creationId xmlns:a16="http://schemas.microsoft.com/office/drawing/2014/main" id="{C1556AD0-A7C3-48A6-DEA6-2B548D1C7B3F}"/>
              </a:ext>
            </a:extLst>
          </p:cNvPr>
          <p:cNvSpPr/>
          <p:nvPr/>
        </p:nvSpPr>
        <p:spPr>
          <a:xfrm>
            <a:off x="9023428" y="50039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22" name="Rectangle 121">
            <a:extLst>
              <a:ext uri="{FF2B5EF4-FFF2-40B4-BE49-F238E27FC236}">
                <a16:creationId xmlns:a16="http://schemas.microsoft.com/office/drawing/2014/main" id="{383412CC-EE47-29CA-0CA8-ACDE70AB2CC6}"/>
              </a:ext>
            </a:extLst>
          </p:cNvPr>
          <p:cNvSpPr/>
          <p:nvPr/>
        </p:nvSpPr>
        <p:spPr>
          <a:xfrm>
            <a:off x="902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23" name="Rectangle 122">
            <a:extLst>
              <a:ext uri="{FF2B5EF4-FFF2-40B4-BE49-F238E27FC236}">
                <a16:creationId xmlns:a16="http://schemas.microsoft.com/office/drawing/2014/main" id="{B52327EB-A547-C756-3FEA-88E617A12BE7}"/>
              </a:ext>
            </a:extLst>
          </p:cNvPr>
          <p:cNvSpPr/>
          <p:nvPr/>
        </p:nvSpPr>
        <p:spPr>
          <a:xfrm>
            <a:off x="9383428" y="5178462"/>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24" name="Rectangle 123">
            <a:extLst>
              <a:ext uri="{FF2B5EF4-FFF2-40B4-BE49-F238E27FC236}">
                <a16:creationId xmlns:a16="http://schemas.microsoft.com/office/drawing/2014/main" id="{34F03A93-5F65-7F40-F6E6-19915DE4E038}"/>
              </a:ext>
            </a:extLst>
          </p:cNvPr>
          <p:cNvSpPr/>
          <p:nvPr/>
        </p:nvSpPr>
        <p:spPr>
          <a:xfrm>
            <a:off x="9383428" y="5097109"/>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25" name="Rectangle 124">
            <a:extLst>
              <a:ext uri="{FF2B5EF4-FFF2-40B4-BE49-F238E27FC236}">
                <a16:creationId xmlns:a16="http://schemas.microsoft.com/office/drawing/2014/main" id="{5B4A3A6C-AD5A-8D2A-9899-519CD5D9DB47}"/>
              </a:ext>
            </a:extLst>
          </p:cNvPr>
          <p:cNvSpPr/>
          <p:nvPr/>
        </p:nvSpPr>
        <p:spPr>
          <a:xfrm>
            <a:off x="9383428" y="5003809"/>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26" name="Rectangle 125">
            <a:extLst>
              <a:ext uri="{FF2B5EF4-FFF2-40B4-BE49-F238E27FC236}">
                <a16:creationId xmlns:a16="http://schemas.microsoft.com/office/drawing/2014/main" id="{F80F5CD5-C22A-E782-2B23-9D268141DCAC}"/>
              </a:ext>
            </a:extLst>
          </p:cNvPr>
          <p:cNvSpPr/>
          <p:nvPr/>
        </p:nvSpPr>
        <p:spPr>
          <a:xfrm>
            <a:off x="9383428" y="4915194"/>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27" name="Rectangle 126">
            <a:extLst>
              <a:ext uri="{FF2B5EF4-FFF2-40B4-BE49-F238E27FC236}">
                <a16:creationId xmlns:a16="http://schemas.microsoft.com/office/drawing/2014/main" id="{C450E829-A4FE-CD82-016E-4571833434C3}"/>
              </a:ext>
            </a:extLst>
          </p:cNvPr>
          <p:cNvSpPr/>
          <p:nvPr/>
        </p:nvSpPr>
        <p:spPr>
          <a:xfrm>
            <a:off x="974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28" name="Rectangle 127">
            <a:extLst>
              <a:ext uri="{FF2B5EF4-FFF2-40B4-BE49-F238E27FC236}">
                <a16:creationId xmlns:a16="http://schemas.microsoft.com/office/drawing/2014/main" id="{A859991F-6838-FC3E-5325-5C96019D09FA}"/>
              </a:ext>
            </a:extLst>
          </p:cNvPr>
          <p:cNvSpPr/>
          <p:nvPr/>
        </p:nvSpPr>
        <p:spPr>
          <a:xfrm>
            <a:off x="974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29" name="Rectangle 128">
            <a:extLst>
              <a:ext uri="{FF2B5EF4-FFF2-40B4-BE49-F238E27FC236}">
                <a16:creationId xmlns:a16="http://schemas.microsoft.com/office/drawing/2014/main" id="{D4FA0A74-E51C-DEE1-81A7-4246E0E6C8F9}"/>
              </a:ext>
            </a:extLst>
          </p:cNvPr>
          <p:cNvSpPr/>
          <p:nvPr/>
        </p:nvSpPr>
        <p:spPr>
          <a:xfrm>
            <a:off x="9743428" y="50016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0" name="Rectangle 129">
            <a:extLst>
              <a:ext uri="{FF2B5EF4-FFF2-40B4-BE49-F238E27FC236}">
                <a16:creationId xmlns:a16="http://schemas.microsoft.com/office/drawing/2014/main" id="{020500B8-7A56-7A41-C1D0-9890707F700C}"/>
              </a:ext>
            </a:extLst>
          </p:cNvPr>
          <p:cNvSpPr/>
          <p:nvPr/>
        </p:nvSpPr>
        <p:spPr>
          <a:xfrm>
            <a:off x="974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1" name="Rectangle 130">
            <a:extLst>
              <a:ext uri="{FF2B5EF4-FFF2-40B4-BE49-F238E27FC236}">
                <a16:creationId xmlns:a16="http://schemas.microsoft.com/office/drawing/2014/main" id="{9FA26671-3F0F-3D8C-217B-3BC53ADEA57F}"/>
              </a:ext>
            </a:extLst>
          </p:cNvPr>
          <p:cNvSpPr/>
          <p:nvPr/>
        </p:nvSpPr>
        <p:spPr>
          <a:xfrm>
            <a:off x="10103428" y="517606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32" name="Rectangle 131">
            <a:extLst>
              <a:ext uri="{FF2B5EF4-FFF2-40B4-BE49-F238E27FC236}">
                <a16:creationId xmlns:a16="http://schemas.microsoft.com/office/drawing/2014/main" id="{8F2EE19E-6037-EC1C-2791-B5874441B1CD}"/>
              </a:ext>
            </a:extLst>
          </p:cNvPr>
          <p:cNvSpPr/>
          <p:nvPr/>
        </p:nvSpPr>
        <p:spPr>
          <a:xfrm>
            <a:off x="10103428" y="509471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33" name="Rectangle 132">
            <a:extLst>
              <a:ext uri="{FF2B5EF4-FFF2-40B4-BE49-F238E27FC236}">
                <a16:creationId xmlns:a16="http://schemas.microsoft.com/office/drawing/2014/main" id="{91D92F3E-ACFF-52E7-C105-0A15B1637F20}"/>
              </a:ext>
            </a:extLst>
          </p:cNvPr>
          <p:cNvSpPr/>
          <p:nvPr/>
        </p:nvSpPr>
        <p:spPr>
          <a:xfrm>
            <a:off x="10103428" y="500141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4" name="Rectangle 133">
            <a:extLst>
              <a:ext uri="{FF2B5EF4-FFF2-40B4-BE49-F238E27FC236}">
                <a16:creationId xmlns:a16="http://schemas.microsoft.com/office/drawing/2014/main" id="{3494E220-77A8-7243-0862-382F2A85548F}"/>
              </a:ext>
            </a:extLst>
          </p:cNvPr>
          <p:cNvSpPr/>
          <p:nvPr/>
        </p:nvSpPr>
        <p:spPr>
          <a:xfrm>
            <a:off x="10103428" y="491279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35" name="TextBox 134">
            <a:extLst>
              <a:ext uri="{FF2B5EF4-FFF2-40B4-BE49-F238E27FC236}">
                <a16:creationId xmlns:a16="http://schemas.microsoft.com/office/drawing/2014/main" id="{9CD7CEC7-6123-4A99-5DA7-8DBA190720D4}"/>
              </a:ext>
            </a:extLst>
          </p:cNvPr>
          <p:cNvSpPr txBox="1"/>
          <p:nvPr/>
        </p:nvSpPr>
        <p:spPr>
          <a:xfrm>
            <a:off x="8658042" y="5388770"/>
            <a:ext cx="821059" cy="369332"/>
          </a:xfrm>
          <a:prstGeom prst="rect">
            <a:avLst/>
          </a:prstGeom>
          <a:noFill/>
        </p:spPr>
        <p:txBody>
          <a:bodyPr wrap="none" rtlCol="0">
            <a:spAutoFit/>
          </a:bodyPr>
          <a:lstStyle/>
          <a:p>
            <a:r>
              <a:rPr lang="sl-SI" dirty="0"/>
              <a:t>Result</a:t>
            </a:r>
          </a:p>
        </p:txBody>
      </p:sp>
      <p:cxnSp>
        <p:nvCxnSpPr>
          <p:cNvPr id="136" name="Straight Arrow Connector 135">
            <a:extLst>
              <a:ext uri="{FF2B5EF4-FFF2-40B4-BE49-F238E27FC236}">
                <a16:creationId xmlns:a16="http://schemas.microsoft.com/office/drawing/2014/main" id="{CFA6D02C-10BB-7D1D-346C-4ABD2F40A403}"/>
              </a:ext>
            </a:extLst>
          </p:cNvPr>
          <p:cNvCxnSpPr>
            <a:cxnSpLocks/>
          </p:cNvCxnSpPr>
          <p:nvPr/>
        </p:nvCxnSpPr>
        <p:spPr>
          <a:xfrm>
            <a:off x="430062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37" name="Group 136">
            <a:extLst>
              <a:ext uri="{FF2B5EF4-FFF2-40B4-BE49-F238E27FC236}">
                <a16:creationId xmlns:a16="http://schemas.microsoft.com/office/drawing/2014/main" id="{FD8161B5-47E5-8D19-58D3-DCBC83750A2F}"/>
              </a:ext>
            </a:extLst>
          </p:cNvPr>
          <p:cNvGrpSpPr/>
          <p:nvPr/>
        </p:nvGrpSpPr>
        <p:grpSpPr>
          <a:xfrm>
            <a:off x="1031825" y="4912798"/>
            <a:ext cx="2880000" cy="354840"/>
            <a:chOff x="1356249" y="4669730"/>
            <a:chExt cx="2880000" cy="354840"/>
          </a:xfrm>
        </p:grpSpPr>
        <p:sp>
          <p:nvSpPr>
            <p:cNvPr id="138" name="Rectangle 137">
              <a:extLst>
                <a:ext uri="{FF2B5EF4-FFF2-40B4-BE49-F238E27FC236}">
                  <a16:creationId xmlns:a16="http://schemas.microsoft.com/office/drawing/2014/main" id="{2644ADFE-9411-B976-8C84-58A0D5E75D4B}"/>
                </a:ext>
              </a:extLst>
            </p:cNvPr>
            <p:cNvSpPr/>
            <p:nvPr/>
          </p:nvSpPr>
          <p:spPr>
            <a:xfrm>
              <a:off x="1356249" y="4935768"/>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39" name="Rectangle 138">
              <a:extLst>
                <a:ext uri="{FF2B5EF4-FFF2-40B4-BE49-F238E27FC236}">
                  <a16:creationId xmlns:a16="http://schemas.microsoft.com/office/drawing/2014/main" id="{77542922-114E-2C6B-EDC7-71F30961FA80}"/>
                </a:ext>
              </a:extLst>
            </p:cNvPr>
            <p:cNvSpPr/>
            <p:nvPr/>
          </p:nvSpPr>
          <p:spPr>
            <a:xfrm>
              <a:off x="1356249" y="485441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40" name="Rectangle 139">
              <a:extLst>
                <a:ext uri="{FF2B5EF4-FFF2-40B4-BE49-F238E27FC236}">
                  <a16:creationId xmlns:a16="http://schemas.microsoft.com/office/drawing/2014/main" id="{BB1DAD50-7760-CB2D-3015-C13BE644CCB7}"/>
                </a:ext>
              </a:extLst>
            </p:cNvPr>
            <p:cNvSpPr/>
            <p:nvPr/>
          </p:nvSpPr>
          <p:spPr>
            <a:xfrm>
              <a:off x="1356249" y="476111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41" name="Rectangle 140">
              <a:extLst>
                <a:ext uri="{FF2B5EF4-FFF2-40B4-BE49-F238E27FC236}">
                  <a16:creationId xmlns:a16="http://schemas.microsoft.com/office/drawing/2014/main" id="{3669C2DF-B271-3A9C-A6B6-ED123ACCBE8F}"/>
                </a:ext>
              </a:extLst>
            </p:cNvPr>
            <p:cNvSpPr/>
            <p:nvPr/>
          </p:nvSpPr>
          <p:spPr>
            <a:xfrm>
              <a:off x="1356249" y="46725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42" name="Rectangle 141">
              <a:extLst>
                <a:ext uri="{FF2B5EF4-FFF2-40B4-BE49-F238E27FC236}">
                  <a16:creationId xmlns:a16="http://schemas.microsoft.com/office/drawing/2014/main" id="{7CDF9E92-F986-614D-73CB-5D9043C123CB}"/>
                </a:ext>
              </a:extLst>
            </p:cNvPr>
            <p:cNvSpPr/>
            <p:nvPr/>
          </p:nvSpPr>
          <p:spPr>
            <a:xfrm>
              <a:off x="1716249" y="4935581"/>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43" name="Rectangle 142">
              <a:extLst>
                <a:ext uri="{FF2B5EF4-FFF2-40B4-BE49-F238E27FC236}">
                  <a16:creationId xmlns:a16="http://schemas.microsoft.com/office/drawing/2014/main" id="{64051CB7-1866-0032-9F15-F62CD38F43EB}"/>
                </a:ext>
              </a:extLst>
            </p:cNvPr>
            <p:cNvSpPr/>
            <p:nvPr/>
          </p:nvSpPr>
          <p:spPr>
            <a:xfrm>
              <a:off x="1716249" y="485422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44" name="Rectangle 143">
              <a:extLst>
                <a:ext uri="{FF2B5EF4-FFF2-40B4-BE49-F238E27FC236}">
                  <a16:creationId xmlns:a16="http://schemas.microsoft.com/office/drawing/2014/main" id="{130B9AED-654F-E3E8-FBB9-6ADB3FD83159}"/>
                </a:ext>
              </a:extLst>
            </p:cNvPr>
            <p:cNvSpPr/>
            <p:nvPr/>
          </p:nvSpPr>
          <p:spPr>
            <a:xfrm>
              <a:off x="1716249" y="476092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45" name="Rectangle 144">
              <a:extLst>
                <a:ext uri="{FF2B5EF4-FFF2-40B4-BE49-F238E27FC236}">
                  <a16:creationId xmlns:a16="http://schemas.microsoft.com/office/drawing/2014/main" id="{45A2F895-6146-AC3F-C8BC-21C290D86B80}"/>
                </a:ext>
              </a:extLst>
            </p:cNvPr>
            <p:cNvSpPr/>
            <p:nvPr/>
          </p:nvSpPr>
          <p:spPr>
            <a:xfrm>
              <a:off x="1716249" y="467231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46" name="Rectangle 145">
              <a:extLst>
                <a:ext uri="{FF2B5EF4-FFF2-40B4-BE49-F238E27FC236}">
                  <a16:creationId xmlns:a16="http://schemas.microsoft.com/office/drawing/2014/main" id="{9F9DBFD4-95C7-C841-0AEC-6A20FCD42AB4}"/>
                </a:ext>
              </a:extLst>
            </p:cNvPr>
            <p:cNvSpPr/>
            <p:nvPr/>
          </p:nvSpPr>
          <p:spPr>
            <a:xfrm>
              <a:off x="2076249" y="4933372"/>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47" name="Rectangle 146">
              <a:extLst>
                <a:ext uri="{FF2B5EF4-FFF2-40B4-BE49-F238E27FC236}">
                  <a16:creationId xmlns:a16="http://schemas.microsoft.com/office/drawing/2014/main" id="{6EE9F74F-3B42-2415-1312-884A3CC7B011}"/>
                </a:ext>
              </a:extLst>
            </p:cNvPr>
            <p:cNvSpPr/>
            <p:nvPr/>
          </p:nvSpPr>
          <p:spPr>
            <a:xfrm>
              <a:off x="2076249" y="4852019"/>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48" name="Rectangle 147">
              <a:extLst>
                <a:ext uri="{FF2B5EF4-FFF2-40B4-BE49-F238E27FC236}">
                  <a16:creationId xmlns:a16="http://schemas.microsoft.com/office/drawing/2014/main" id="{A3262040-B055-2303-1FBA-A5F3C6853F3F}"/>
                </a:ext>
              </a:extLst>
            </p:cNvPr>
            <p:cNvSpPr/>
            <p:nvPr/>
          </p:nvSpPr>
          <p:spPr>
            <a:xfrm>
              <a:off x="2076249" y="4758719"/>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49" name="Rectangle 148">
              <a:extLst>
                <a:ext uri="{FF2B5EF4-FFF2-40B4-BE49-F238E27FC236}">
                  <a16:creationId xmlns:a16="http://schemas.microsoft.com/office/drawing/2014/main" id="{527A5C53-782F-F59D-6334-BDD2DF3C4489}"/>
                </a:ext>
              </a:extLst>
            </p:cNvPr>
            <p:cNvSpPr/>
            <p:nvPr/>
          </p:nvSpPr>
          <p:spPr>
            <a:xfrm>
              <a:off x="2076249" y="4670104"/>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50" name="Rectangle 149">
              <a:extLst>
                <a:ext uri="{FF2B5EF4-FFF2-40B4-BE49-F238E27FC236}">
                  <a16:creationId xmlns:a16="http://schemas.microsoft.com/office/drawing/2014/main" id="{EF8E4F9F-C65E-5FD0-B9B1-BA10AB4C5F1F}"/>
                </a:ext>
              </a:extLst>
            </p:cNvPr>
            <p:cNvSpPr/>
            <p:nvPr/>
          </p:nvSpPr>
          <p:spPr>
            <a:xfrm>
              <a:off x="2436249" y="4933185"/>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51" name="Rectangle 150">
              <a:extLst>
                <a:ext uri="{FF2B5EF4-FFF2-40B4-BE49-F238E27FC236}">
                  <a16:creationId xmlns:a16="http://schemas.microsoft.com/office/drawing/2014/main" id="{C034A43A-CA8B-681D-6A2C-97C6D7D76E15}"/>
                </a:ext>
              </a:extLst>
            </p:cNvPr>
            <p:cNvSpPr/>
            <p:nvPr/>
          </p:nvSpPr>
          <p:spPr>
            <a:xfrm>
              <a:off x="2436249" y="4851832"/>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52" name="Rectangle 151">
              <a:extLst>
                <a:ext uri="{FF2B5EF4-FFF2-40B4-BE49-F238E27FC236}">
                  <a16:creationId xmlns:a16="http://schemas.microsoft.com/office/drawing/2014/main" id="{EAD5860A-664B-7699-9510-7CD9D431205C}"/>
                </a:ext>
              </a:extLst>
            </p:cNvPr>
            <p:cNvSpPr/>
            <p:nvPr/>
          </p:nvSpPr>
          <p:spPr>
            <a:xfrm>
              <a:off x="2436249" y="4758532"/>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53" name="Rectangle 152">
              <a:extLst>
                <a:ext uri="{FF2B5EF4-FFF2-40B4-BE49-F238E27FC236}">
                  <a16:creationId xmlns:a16="http://schemas.microsoft.com/office/drawing/2014/main" id="{DBF454B4-0980-E748-38B8-053620B6C8DE}"/>
                </a:ext>
              </a:extLst>
            </p:cNvPr>
            <p:cNvSpPr/>
            <p:nvPr/>
          </p:nvSpPr>
          <p:spPr>
            <a:xfrm>
              <a:off x="2436249" y="4669917"/>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54" name="Rectangle 153">
              <a:extLst>
                <a:ext uri="{FF2B5EF4-FFF2-40B4-BE49-F238E27FC236}">
                  <a16:creationId xmlns:a16="http://schemas.microsoft.com/office/drawing/2014/main" id="{900327CD-251A-A111-884A-8B03E57F91FA}"/>
                </a:ext>
              </a:extLst>
            </p:cNvPr>
            <p:cNvSpPr/>
            <p:nvPr/>
          </p:nvSpPr>
          <p:spPr>
            <a:xfrm>
              <a:off x="2796249" y="4935581"/>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55" name="Rectangle 154">
              <a:extLst>
                <a:ext uri="{FF2B5EF4-FFF2-40B4-BE49-F238E27FC236}">
                  <a16:creationId xmlns:a16="http://schemas.microsoft.com/office/drawing/2014/main" id="{B0F2224E-7147-90C4-9560-12ADC8B7E082}"/>
                </a:ext>
              </a:extLst>
            </p:cNvPr>
            <p:cNvSpPr/>
            <p:nvPr/>
          </p:nvSpPr>
          <p:spPr>
            <a:xfrm>
              <a:off x="2796249" y="485422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56" name="Rectangle 155">
              <a:extLst>
                <a:ext uri="{FF2B5EF4-FFF2-40B4-BE49-F238E27FC236}">
                  <a16:creationId xmlns:a16="http://schemas.microsoft.com/office/drawing/2014/main" id="{98278873-9746-1593-814E-EEB132C04394}"/>
                </a:ext>
              </a:extLst>
            </p:cNvPr>
            <p:cNvSpPr/>
            <p:nvPr/>
          </p:nvSpPr>
          <p:spPr>
            <a:xfrm>
              <a:off x="2796249" y="476092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57" name="Rectangle 156">
              <a:extLst>
                <a:ext uri="{FF2B5EF4-FFF2-40B4-BE49-F238E27FC236}">
                  <a16:creationId xmlns:a16="http://schemas.microsoft.com/office/drawing/2014/main" id="{3D4FF6E7-CE05-29DF-157D-9E8BB931C732}"/>
                </a:ext>
              </a:extLst>
            </p:cNvPr>
            <p:cNvSpPr/>
            <p:nvPr/>
          </p:nvSpPr>
          <p:spPr>
            <a:xfrm>
              <a:off x="2796249" y="467231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58" name="Rectangle 157">
              <a:extLst>
                <a:ext uri="{FF2B5EF4-FFF2-40B4-BE49-F238E27FC236}">
                  <a16:creationId xmlns:a16="http://schemas.microsoft.com/office/drawing/2014/main" id="{37295301-3231-5C84-AA93-487F5A5837F1}"/>
                </a:ext>
              </a:extLst>
            </p:cNvPr>
            <p:cNvSpPr/>
            <p:nvPr/>
          </p:nvSpPr>
          <p:spPr>
            <a:xfrm>
              <a:off x="3156249" y="4935394"/>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59" name="Rectangle 158">
              <a:extLst>
                <a:ext uri="{FF2B5EF4-FFF2-40B4-BE49-F238E27FC236}">
                  <a16:creationId xmlns:a16="http://schemas.microsoft.com/office/drawing/2014/main" id="{0985E694-6F74-E5A2-4385-04D0D0CB1C79}"/>
                </a:ext>
              </a:extLst>
            </p:cNvPr>
            <p:cNvSpPr/>
            <p:nvPr/>
          </p:nvSpPr>
          <p:spPr>
            <a:xfrm>
              <a:off x="3156249" y="485404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0" name="Rectangle 159">
              <a:extLst>
                <a:ext uri="{FF2B5EF4-FFF2-40B4-BE49-F238E27FC236}">
                  <a16:creationId xmlns:a16="http://schemas.microsoft.com/office/drawing/2014/main" id="{AAFD6C90-2AA3-A5F1-133F-0938398895F6}"/>
                </a:ext>
              </a:extLst>
            </p:cNvPr>
            <p:cNvSpPr/>
            <p:nvPr/>
          </p:nvSpPr>
          <p:spPr>
            <a:xfrm>
              <a:off x="3156249" y="476074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1" name="Rectangle 160">
              <a:extLst>
                <a:ext uri="{FF2B5EF4-FFF2-40B4-BE49-F238E27FC236}">
                  <a16:creationId xmlns:a16="http://schemas.microsoft.com/office/drawing/2014/main" id="{DBD21EC2-8BAE-94F4-DDEC-C1D8596E708F}"/>
                </a:ext>
              </a:extLst>
            </p:cNvPr>
            <p:cNvSpPr/>
            <p:nvPr/>
          </p:nvSpPr>
          <p:spPr>
            <a:xfrm>
              <a:off x="3156249" y="467212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2" name="Rectangle 161">
              <a:extLst>
                <a:ext uri="{FF2B5EF4-FFF2-40B4-BE49-F238E27FC236}">
                  <a16:creationId xmlns:a16="http://schemas.microsoft.com/office/drawing/2014/main" id="{DD5FB93F-1E4B-B492-6D07-3C00E9A87AD0}"/>
                </a:ext>
              </a:extLst>
            </p:cNvPr>
            <p:cNvSpPr/>
            <p:nvPr/>
          </p:nvSpPr>
          <p:spPr>
            <a:xfrm>
              <a:off x="3516249" y="4933185"/>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63" name="Rectangle 162">
              <a:extLst>
                <a:ext uri="{FF2B5EF4-FFF2-40B4-BE49-F238E27FC236}">
                  <a16:creationId xmlns:a16="http://schemas.microsoft.com/office/drawing/2014/main" id="{C22018EE-FECC-E42A-27A4-488ECCCFDF30}"/>
                </a:ext>
              </a:extLst>
            </p:cNvPr>
            <p:cNvSpPr/>
            <p:nvPr/>
          </p:nvSpPr>
          <p:spPr>
            <a:xfrm>
              <a:off x="3516249" y="4851832"/>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4" name="Rectangle 163">
              <a:extLst>
                <a:ext uri="{FF2B5EF4-FFF2-40B4-BE49-F238E27FC236}">
                  <a16:creationId xmlns:a16="http://schemas.microsoft.com/office/drawing/2014/main" id="{6E48AFDE-3E36-7564-183F-09E958FD9831}"/>
                </a:ext>
              </a:extLst>
            </p:cNvPr>
            <p:cNvSpPr/>
            <p:nvPr/>
          </p:nvSpPr>
          <p:spPr>
            <a:xfrm>
              <a:off x="3516249" y="4758532"/>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5" name="Rectangle 164">
              <a:extLst>
                <a:ext uri="{FF2B5EF4-FFF2-40B4-BE49-F238E27FC236}">
                  <a16:creationId xmlns:a16="http://schemas.microsoft.com/office/drawing/2014/main" id="{76C0DE3F-F5D3-C1D0-F207-AEEE644FDA31}"/>
                </a:ext>
              </a:extLst>
            </p:cNvPr>
            <p:cNvSpPr/>
            <p:nvPr/>
          </p:nvSpPr>
          <p:spPr>
            <a:xfrm>
              <a:off x="3516249" y="4669917"/>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6" name="Rectangle 165">
              <a:extLst>
                <a:ext uri="{FF2B5EF4-FFF2-40B4-BE49-F238E27FC236}">
                  <a16:creationId xmlns:a16="http://schemas.microsoft.com/office/drawing/2014/main" id="{BD1259CC-B685-307D-4849-DF468D65F646}"/>
                </a:ext>
              </a:extLst>
            </p:cNvPr>
            <p:cNvSpPr/>
            <p:nvPr/>
          </p:nvSpPr>
          <p:spPr>
            <a:xfrm>
              <a:off x="3876249" y="4932998"/>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67" name="Rectangle 166">
              <a:extLst>
                <a:ext uri="{FF2B5EF4-FFF2-40B4-BE49-F238E27FC236}">
                  <a16:creationId xmlns:a16="http://schemas.microsoft.com/office/drawing/2014/main" id="{25CE4D16-3C60-E711-EAE8-F0B7486E5EB2}"/>
                </a:ext>
              </a:extLst>
            </p:cNvPr>
            <p:cNvSpPr/>
            <p:nvPr/>
          </p:nvSpPr>
          <p:spPr>
            <a:xfrm>
              <a:off x="3876249" y="485164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8" name="Rectangle 167">
              <a:extLst>
                <a:ext uri="{FF2B5EF4-FFF2-40B4-BE49-F238E27FC236}">
                  <a16:creationId xmlns:a16="http://schemas.microsoft.com/office/drawing/2014/main" id="{6A986846-55F0-FB17-6D3B-B93E2F5AEE47}"/>
                </a:ext>
              </a:extLst>
            </p:cNvPr>
            <p:cNvSpPr/>
            <p:nvPr/>
          </p:nvSpPr>
          <p:spPr>
            <a:xfrm>
              <a:off x="3876249" y="475834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9" name="Rectangle 168">
              <a:extLst>
                <a:ext uri="{FF2B5EF4-FFF2-40B4-BE49-F238E27FC236}">
                  <a16:creationId xmlns:a16="http://schemas.microsoft.com/office/drawing/2014/main" id="{49801F36-56F0-9F67-86F7-EF18CE937BDC}"/>
                </a:ext>
              </a:extLst>
            </p:cNvPr>
            <p:cNvSpPr/>
            <p:nvPr/>
          </p:nvSpPr>
          <p:spPr>
            <a:xfrm>
              <a:off x="3876249" y="466973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grpSp>
      <p:sp>
        <p:nvSpPr>
          <p:cNvPr id="170" name="TextBox 169">
            <a:extLst>
              <a:ext uri="{FF2B5EF4-FFF2-40B4-BE49-F238E27FC236}">
                <a16:creationId xmlns:a16="http://schemas.microsoft.com/office/drawing/2014/main" id="{05BFD237-85C5-2E91-BC35-DCC2FB7E0A48}"/>
              </a:ext>
            </a:extLst>
          </p:cNvPr>
          <p:cNvSpPr txBox="1"/>
          <p:nvPr/>
        </p:nvSpPr>
        <p:spPr>
          <a:xfrm>
            <a:off x="1700545" y="5285400"/>
            <a:ext cx="1476686" cy="369332"/>
          </a:xfrm>
          <a:prstGeom prst="rect">
            <a:avLst/>
          </a:prstGeom>
          <a:noFill/>
        </p:spPr>
        <p:txBody>
          <a:bodyPr wrap="none" rtlCol="0">
            <a:spAutoFit/>
          </a:bodyPr>
          <a:lstStyle/>
          <a:p>
            <a:r>
              <a:rPr lang="sl-SI" dirty="0"/>
              <a:t>Accumulator</a:t>
            </a:r>
          </a:p>
        </p:txBody>
      </p:sp>
    </p:spTree>
    <p:extLst>
      <p:ext uri="{BB962C8B-B14F-4D97-AF65-F5344CB8AC3E}">
        <p14:creationId xmlns:p14="http://schemas.microsoft.com/office/powerpoint/2010/main" val="62076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CC035-E67A-8810-627B-16B105C0D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F4CD0-2F82-4532-D85A-7C23D07890C3}"/>
              </a:ext>
            </a:extLst>
          </p:cNvPr>
          <p:cNvSpPr>
            <a:spLocks noGrp="1"/>
          </p:cNvSpPr>
          <p:nvPr>
            <p:ph type="title"/>
          </p:nvPr>
        </p:nvSpPr>
        <p:spPr>
          <a:xfrm>
            <a:off x="940912" y="130317"/>
            <a:ext cx="8639178" cy="708694"/>
          </a:xfrm>
        </p:spPr>
        <p:txBody>
          <a:bodyPr/>
          <a:lstStyle/>
          <a:p>
            <a:r>
              <a:rPr lang="sl-SI" dirty="0"/>
              <a:t>SpMV with ELL, Vector length = 8 </a:t>
            </a:r>
          </a:p>
        </p:txBody>
      </p:sp>
      <p:sp>
        <p:nvSpPr>
          <p:cNvPr id="4" name="TextBox 3">
            <a:extLst>
              <a:ext uri="{FF2B5EF4-FFF2-40B4-BE49-F238E27FC236}">
                <a16:creationId xmlns:a16="http://schemas.microsoft.com/office/drawing/2014/main" id="{56E5378B-D962-588B-F05E-8A78250772AC}"/>
              </a:ext>
            </a:extLst>
          </p:cNvPr>
          <p:cNvSpPr txBox="1"/>
          <p:nvPr/>
        </p:nvSpPr>
        <p:spPr>
          <a:xfrm>
            <a:off x="940912" y="1044699"/>
            <a:ext cx="1839927" cy="369332"/>
          </a:xfrm>
          <a:prstGeom prst="rect">
            <a:avLst/>
          </a:prstGeom>
          <a:noFill/>
        </p:spPr>
        <p:txBody>
          <a:bodyPr wrap="none" rtlCol="0">
            <a:spAutoFit/>
          </a:bodyPr>
          <a:lstStyle/>
          <a:p>
            <a:r>
              <a:rPr lang="sl-SI" dirty="0"/>
              <a:t>Columns (VREG)</a:t>
            </a:r>
          </a:p>
        </p:txBody>
      </p:sp>
      <p:sp>
        <p:nvSpPr>
          <p:cNvPr id="5" name="Rectangle 4">
            <a:extLst>
              <a:ext uri="{FF2B5EF4-FFF2-40B4-BE49-F238E27FC236}">
                <a16:creationId xmlns:a16="http://schemas.microsoft.com/office/drawing/2014/main" id="{5490BC07-8DF6-CA2E-7D6C-A6CEE8D4DC41}"/>
              </a:ext>
            </a:extLst>
          </p:cNvPr>
          <p:cNvSpPr/>
          <p:nvPr/>
        </p:nvSpPr>
        <p:spPr>
          <a:xfrm>
            <a:off x="3533139"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6</a:t>
            </a:r>
          </a:p>
        </p:txBody>
      </p:sp>
      <p:cxnSp>
        <p:nvCxnSpPr>
          <p:cNvPr id="6" name="Straight Arrow Connector 5">
            <a:extLst>
              <a:ext uri="{FF2B5EF4-FFF2-40B4-BE49-F238E27FC236}">
                <a16:creationId xmlns:a16="http://schemas.microsoft.com/office/drawing/2014/main" id="{B192BFD1-B263-5359-D1C6-E1EE9A712D86}"/>
              </a:ext>
            </a:extLst>
          </p:cNvPr>
          <p:cNvCxnSpPr>
            <a:cxnSpLocks/>
          </p:cNvCxnSpPr>
          <p:nvPr/>
        </p:nvCxnSpPr>
        <p:spPr>
          <a:xfrm>
            <a:off x="1361297" y="1643414"/>
            <a:ext cx="1164002" cy="0"/>
          </a:xfrm>
          <a:prstGeom prst="straightConnector1">
            <a:avLst/>
          </a:prstGeom>
          <a:ln>
            <a:tailEnd type="triangle"/>
          </a:ln>
        </p:spPr>
        <p:style>
          <a:lnRef idx="2">
            <a:schemeClr val="accent5">
              <a:shade val="15000"/>
            </a:schemeClr>
          </a:lnRef>
          <a:fillRef idx="1">
            <a:schemeClr val="accent5"/>
          </a:fillRef>
          <a:effectRef idx="0">
            <a:schemeClr val="accent5"/>
          </a:effectRef>
          <a:fontRef idx="minor">
            <a:schemeClr val="lt1"/>
          </a:fontRef>
        </p:style>
      </p:cxnSp>
      <p:sp>
        <p:nvSpPr>
          <p:cNvPr id="7" name="Rectangle 6">
            <a:extLst>
              <a:ext uri="{FF2B5EF4-FFF2-40B4-BE49-F238E27FC236}">
                <a16:creationId xmlns:a16="http://schemas.microsoft.com/office/drawing/2014/main" id="{394B8125-8413-2AE2-5718-9CBCAD1E3050}"/>
              </a:ext>
            </a:extLst>
          </p:cNvPr>
          <p:cNvSpPr/>
          <p:nvPr/>
        </p:nvSpPr>
        <p:spPr>
          <a:xfrm>
            <a:off x="5679940" y="1349108"/>
            <a:ext cx="1961831" cy="632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Memory Scatter/Gather</a:t>
            </a:r>
          </a:p>
        </p:txBody>
      </p:sp>
      <p:sp>
        <p:nvSpPr>
          <p:cNvPr id="8" name="Rectangle 7">
            <a:extLst>
              <a:ext uri="{FF2B5EF4-FFF2-40B4-BE49-F238E27FC236}">
                <a16:creationId xmlns:a16="http://schemas.microsoft.com/office/drawing/2014/main" id="{CF18BC75-D5B5-F346-5308-3FEF32DDE158}"/>
              </a:ext>
            </a:extLst>
          </p:cNvPr>
          <p:cNvSpPr/>
          <p:nvPr/>
        </p:nvSpPr>
        <p:spPr>
          <a:xfrm>
            <a:off x="8532664"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9" name="Rectangle 8">
            <a:extLst>
              <a:ext uri="{FF2B5EF4-FFF2-40B4-BE49-F238E27FC236}">
                <a16:creationId xmlns:a16="http://schemas.microsoft.com/office/drawing/2014/main" id="{0438AD46-9DB9-4933-9C0A-80D34D2C9951}"/>
              </a:ext>
            </a:extLst>
          </p:cNvPr>
          <p:cNvSpPr/>
          <p:nvPr/>
        </p:nvSpPr>
        <p:spPr>
          <a:xfrm>
            <a:off x="888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10" name="Rectangle 9">
            <a:extLst>
              <a:ext uri="{FF2B5EF4-FFF2-40B4-BE49-F238E27FC236}">
                <a16:creationId xmlns:a16="http://schemas.microsoft.com/office/drawing/2014/main" id="{5C7BCDC9-B233-8042-A955-D36E290F177B}"/>
              </a:ext>
            </a:extLst>
          </p:cNvPr>
          <p:cNvSpPr/>
          <p:nvPr/>
        </p:nvSpPr>
        <p:spPr>
          <a:xfrm>
            <a:off x="924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11" name="Rectangle 10">
            <a:extLst>
              <a:ext uri="{FF2B5EF4-FFF2-40B4-BE49-F238E27FC236}">
                <a16:creationId xmlns:a16="http://schemas.microsoft.com/office/drawing/2014/main" id="{3FE91C84-6433-1C00-7402-62A66769DAD8}"/>
              </a:ext>
            </a:extLst>
          </p:cNvPr>
          <p:cNvSpPr/>
          <p:nvPr/>
        </p:nvSpPr>
        <p:spPr>
          <a:xfrm>
            <a:off x="960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12" name="Rectangle 11">
            <a:extLst>
              <a:ext uri="{FF2B5EF4-FFF2-40B4-BE49-F238E27FC236}">
                <a16:creationId xmlns:a16="http://schemas.microsoft.com/office/drawing/2014/main" id="{491C18F0-B171-E717-C59F-905318B611D2}"/>
              </a:ext>
            </a:extLst>
          </p:cNvPr>
          <p:cNvSpPr/>
          <p:nvPr/>
        </p:nvSpPr>
        <p:spPr>
          <a:xfrm>
            <a:off x="996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3" name="Rectangle 12">
            <a:extLst>
              <a:ext uri="{FF2B5EF4-FFF2-40B4-BE49-F238E27FC236}">
                <a16:creationId xmlns:a16="http://schemas.microsoft.com/office/drawing/2014/main" id="{3C9BCA68-A7B8-6AFF-B5B8-3D759623F443}"/>
              </a:ext>
            </a:extLst>
          </p:cNvPr>
          <p:cNvSpPr/>
          <p:nvPr/>
        </p:nvSpPr>
        <p:spPr>
          <a:xfrm>
            <a:off x="1032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14" name="Rectangle 13">
            <a:extLst>
              <a:ext uri="{FF2B5EF4-FFF2-40B4-BE49-F238E27FC236}">
                <a16:creationId xmlns:a16="http://schemas.microsoft.com/office/drawing/2014/main" id="{8A7FE813-8FB7-1FF5-A3BA-768E453DADA3}"/>
              </a:ext>
            </a:extLst>
          </p:cNvPr>
          <p:cNvSpPr/>
          <p:nvPr/>
        </p:nvSpPr>
        <p:spPr>
          <a:xfrm>
            <a:off x="1068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15" name="Rectangle 14">
            <a:extLst>
              <a:ext uri="{FF2B5EF4-FFF2-40B4-BE49-F238E27FC236}">
                <a16:creationId xmlns:a16="http://schemas.microsoft.com/office/drawing/2014/main" id="{CB24B2F4-BF5D-0320-8117-670150AFB747}"/>
              </a:ext>
            </a:extLst>
          </p:cNvPr>
          <p:cNvSpPr/>
          <p:nvPr/>
        </p:nvSpPr>
        <p:spPr>
          <a:xfrm>
            <a:off x="11036296"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cxnSp>
        <p:nvCxnSpPr>
          <p:cNvPr id="16" name="Elbow Connector 15">
            <a:extLst>
              <a:ext uri="{FF2B5EF4-FFF2-40B4-BE49-F238E27FC236}">
                <a16:creationId xmlns:a16="http://schemas.microsoft.com/office/drawing/2014/main" id="{6DDAA9A9-EDF7-C7B2-D246-83305C598775}"/>
              </a:ext>
            </a:extLst>
          </p:cNvPr>
          <p:cNvCxnSpPr>
            <a:cxnSpLocks/>
            <a:stCxn id="7" idx="2"/>
          </p:cNvCxnSpPr>
          <p:nvPr/>
        </p:nvCxnSpPr>
        <p:spPr>
          <a:xfrm rot="5400000">
            <a:off x="4991081" y="1290811"/>
            <a:ext cx="979324" cy="23602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F7214187-5C7D-2D1E-3097-6F67F87E0A59}"/>
              </a:ext>
            </a:extLst>
          </p:cNvPr>
          <p:cNvSpPr/>
          <p:nvPr/>
        </p:nvSpPr>
        <p:spPr>
          <a:xfrm>
            <a:off x="103182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8" name="Rectangle 17">
            <a:extLst>
              <a:ext uri="{FF2B5EF4-FFF2-40B4-BE49-F238E27FC236}">
                <a16:creationId xmlns:a16="http://schemas.microsoft.com/office/drawing/2014/main" id="{5495B0FC-3103-FCFD-CCE7-0B2E4DB402F6}"/>
              </a:ext>
            </a:extLst>
          </p:cNvPr>
          <p:cNvSpPr/>
          <p:nvPr/>
        </p:nvSpPr>
        <p:spPr>
          <a:xfrm>
            <a:off x="138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19" name="Rectangle 18">
            <a:extLst>
              <a:ext uri="{FF2B5EF4-FFF2-40B4-BE49-F238E27FC236}">
                <a16:creationId xmlns:a16="http://schemas.microsoft.com/office/drawing/2014/main" id="{640AF058-71FD-0A6F-F386-53378D70E8F5}"/>
              </a:ext>
            </a:extLst>
          </p:cNvPr>
          <p:cNvSpPr/>
          <p:nvPr/>
        </p:nvSpPr>
        <p:spPr>
          <a:xfrm>
            <a:off x="174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0" name="Rectangle 19">
            <a:extLst>
              <a:ext uri="{FF2B5EF4-FFF2-40B4-BE49-F238E27FC236}">
                <a16:creationId xmlns:a16="http://schemas.microsoft.com/office/drawing/2014/main" id="{8DAEBFF3-13FA-5CB0-288F-E6E733915A87}"/>
              </a:ext>
            </a:extLst>
          </p:cNvPr>
          <p:cNvSpPr/>
          <p:nvPr/>
        </p:nvSpPr>
        <p:spPr>
          <a:xfrm>
            <a:off x="209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21" name="Rectangle 20">
            <a:extLst>
              <a:ext uri="{FF2B5EF4-FFF2-40B4-BE49-F238E27FC236}">
                <a16:creationId xmlns:a16="http://schemas.microsoft.com/office/drawing/2014/main" id="{13840958-BD3B-E660-0AAB-0053A133C6B4}"/>
              </a:ext>
            </a:extLst>
          </p:cNvPr>
          <p:cNvSpPr/>
          <p:nvPr/>
        </p:nvSpPr>
        <p:spPr>
          <a:xfrm>
            <a:off x="245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22" name="Rectangle 21">
            <a:extLst>
              <a:ext uri="{FF2B5EF4-FFF2-40B4-BE49-F238E27FC236}">
                <a16:creationId xmlns:a16="http://schemas.microsoft.com/office/drawing/2014/main" id="{0BAF1288-73BE-5187-6FEA-A25C519A940C}"/>
              </a:ext>
            </a:extLst>
          </p:cNvPr>
          <p:cNvSpPr/>
          <p:nvPr/>
        </p:nvSpPr>
        <p:spPr>
          <a:xfrm>
            <a:off x="281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3" name="Rectangle 22">
            <a:extLst>
              <a:ext uri="{FF2B5EF4-FFF2-40B4-BE49-F238E27FC236}">
                <a16:creationId xmlns:a16="http://schemas.microsoft.com/office/drawing/2014/main" id="{20B0BD91-7383-0F70-2A48-074B72959267}"/>
              </a:ext>
            </a:extLst>
          </p:cNvPr>
          <p:cNvSpPr/>
          <p:nvPr/>
        </p:nvSpPr>
        <p:spPr>
          <a:xfrm>
            <a:off x="317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4" name="Rectangle 23">
            <a:extLst>
              <a:ext uri="{FF2B5EF4-FFF2-40B4-BE49-F238E27FC236}">
                <a16:creationId xmlns:a16="http://schemas.microsoft.com/office/drawing/2014/main" id="{B7EB7FD0-9C95-2335-7B67-23F87F37F664}"/>
              </a:ext>
            </a:extLst>
          </p:cNvPr>
          <p:cNvSpPr/>
          <p:nvPr/>
        </p:nvSpPr>
        <p:spPr>
          <a:xfrm>
            <a:off x="3535457"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25" name="Rectangle 24">
            <a:extLst>
              <a:ext uri="{FF2B5EF4-FFF2-40B4-BE49-F238E27FC236}">
                <a16:creationId xmlns:a16="http://schemas.microsoft.com/office/drawing/2014/main" id="{770584A2-04A3-5531-DDE3-15B0F3C1F538}"/>
              </a:ext>
            </a:extLst>
          </p:cNvPr>
          <p:cNvSpPr/>
          <p:nvPr/>
        </p:nvSpPr>
        <p:spPr>
          <a:xfrm>
            <a:off x="1035917" y="3846786"/>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26" name="Rectangle 25">
            <a:extLst>
              <a:ext uri="{FF2B5EF4-FFF2-40B4-BE49-F238E27FC236}">
                <a16:creationId xmlns:a16="http://schemas.microsoft.com/office/drawing/2014/main" id="{8BBB1FD8-4138-DA8B-6161-22CB8CEE286B}"/>
              </a:ext>
            </a:extLst>
          </p:cNvPr>
          <p:cNvSpPr/>
          <p:nvPr/>
        </p:nvSpPr>
        <p:spPr>
          <a:xfrm>
            <a:off x="1395917" y="3846786"/>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27" name="Rectangle 26">
            <a:extLst>
              <a:ext uri="{FF2B5EF4-FFF2-40B4-BE49-F238E27FC236}">
                <a16:creationId xmlns:a16="http://schemas.microsoft.com/office/drawing/2014/main" id="{FC8EF61E-1B8A-45F8-494E-5B74C68211AB}"/>
              </a:ext>
            </a:extLst>
          </p:cNvPr>
          <p:cNvSpPr/>
          <p:nvPr/>
        </p:nvSpPr>
        <p:spPr>
          <a:xfrm>
            <a:off x="1755917" y="3846786"/>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0</a:t>
            </a:r>
          </a:p>
        </p:txBody>
      </p:sp>
      <p:sp>
        <p:nvSpPr>
          <p:cNvPr id="28" name="Rectangle 27">
            <a:extLst>
              <a:ext uri="{FF2B5EF4-FFF2-40B4-BE49-F238E27FC236}">
                <a16:creationId xmlns:a16="http://schemas.microsoft.com/office/drawing/2014/main" id="{D0CD8FD1-A048-E7BF-D783-B016ADC17223}"/>
              </a:ext>
            </a:extLst>
          </p:cNvPr>
          <p:cNvSpPr/>
          <p:nvPr/>
        </p:nvSpPr>
        <p:spPr>
          <a:xfrm>
            <a:off x="2115917" y="3846786"/>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29" name="Rectangle 28">
            <a:extLst>
              <a:ext uri="{FF2B5EF4-FFF2-40B4-BE49-F238E27FC236}">
                <a16:creationId xmlns:a16="http://schemas.microsoft.com/office/drawing/2014/main" id="{103BA809-4917-F8A0-ECDD-137ACF6AB254}"/>
              </a:ext>
            </a:extLst>
          </p:cNvPr>
          <p:cNvSpPr/>
          <p:nvPr/>
        </p:nvSpPr>
        <p:spPr>
          <a:xfrm>
            <a:off x="2457231" y="3846786"/>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30" name="Rectangle 29">
            <a:extLst>
              <a:ext uri="{FF2B5EF4-FFF2-40B4-BE49-F238E27FC236}">
                <a16:creationId xmlns:a16="http://schemas.microsoft.com/office/drawing/2014/main" id="{9241C06F-E64D-4B3B-7DAD-4E97D3AAD2DE}"/>
              </a:ext>
            </a:extLst>
          </p:cNvPr>
          <p:cNvSpPr/>
          <p:nvPr/>
        </p:nvSpPr>
        <p:spPr>
          <a:xfrm>
            <a:off x="2817231" y="3846786"/>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0</a:t>
            </a:r>
          </a:p>
        </p:txBody>
      </p:sp>
      <p:sp>
        <p:nvSpPr>
          <p:cNvPr id="31" name="Rectangle 30">
            <a:extLst>
              <a:ext uri="{FF2B5EF4-FFF2-40B4-BE49-F238E27FC236}">
                <a16:creationId xmlns:a16="http://schemas.microsoft.com/office/drawing/2014/main" id="{07B73DCA-D27E-FFDF-5375-A0339744CB41}"/>
              </a:ext>
            </a:extLst>
          </p:cNvPr>
          <p:cNvSpPr/>
          <p:nvPr/>
        </p:nvSpPr>
        <p:spPr>
          <a:xfrm>
            <a:off x="3177231" y="3846786"/>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32" name="Rectangle 31">
            <a:extLst>
              <a:ext uri="{FF2B5EF4-FFF2-40B4-BE49-F238E27FC236}">
                <a16:creationId xmlns:a16="http://schemas.microsoft.com/office/drawing/2014/main" id="{70880AE4-DAF7-7B37-D870-4892F54818BC}"/>
              </a:ext>
            </a:extLst>
          </p:cNvPr>
          <p:cNvSpPr/>
          <p:nvPr/>
        </p:nvSpPr>
        <p:spPr>
          <a:xfrm>
            <a:off x="3537231" y="3846786"/>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33" name="TextBox 32">
            <a:extLst>
              <a:ext uri="{FF2B5EF4-FFF2-40B4-BE49-F238E27FC236}">
                <a16:creationId xmlns:a16="http://schemas.microsoft.com/office/drawing/2014/main" id="{5F569B23-B576-07C0-8E57-7AAC7819DB25}"/>
              </a:ext>
            </a:extLst>
          </p:cNvPr>
          <p:cNvSpPr txBox="1"/>
          <p:nvPr/>
        </p:nvSpPr>
        <p:spPr>
          <a:xfrm>
            <a:off x="4096921" y="3842120"/>
            <a:ext cx="1407116" cy="369332"/>
          </a:xfrm>
          <a:prstGeom prst="rect">
            <a:avLst/>
          </a:prstGeom>
          <a:noFill/>
        </p:spPr>
        <p:txBody>
          <a:bodyPr wrap="none" rtlCol="0">
            <a:spAutoFit/>
          </a:bodyPr>
          <a:lstStyle/>
          <a:p>
            <a:r>
              <a:rPr lang="sl-SI" dirty="0"/>
              <a:t>Data (VREG)</a:t>
            </a:r>
          </a:p>
        </p:txBody>
      </p:sp>
      <p:sp>
        <p:nvSpPr>
          <p:cNvPr id="34" name="TextBox 33">
            <a:extLst>
              <a:ext uri="{FF2B5EF4-FFF2-40B4-BE49-F238E27FC236}">
                <a16:creationId xmlns:a16="http://schemas.microsoft.com/office/drawing/2014/main" id="{5BC0E78A-8CF0-98EF-C41A-E76131391C6C}"/>
              </a:ext>
            </a:extLst>
          </p:cNvPr>
          <p:cNvSpPr txBox="1"/>
          <p:nvPr/>
        </p:nvSpPr>
        <p:spPr>
          <a:xfrm>
            <a:off x="54061" y="3830672"/>
            <a:ext cx="794000" cy="369332"/>
          </a:xfrm>
          <a:prstGeom prst="rect">
            <a:avLst/>
          </a:prstGeom>
          <a:noFill/>
        </p:spPr>
        <p:txBody>
          <a:bodyPr wrap="none" rtlCol="0">
            <a:spAutoFit/>
          </a:bodyPr>
          <a:lstStyle/>
          <a:p>
            <a:r>
              <a:rPr lang="sl-SI" dirty="0"/>
              <a:t>VMAC</a:t>
            </a:r>
          </a:p>
        </p:txBody>
      </p:sp>
      <p:cxnSp>
        <p:nvCxnSpPr>
          <p:cNvPr id="35" name="Straight Arrow Connector 34">
            <a:extLst>
              <a:ext uri="{FF2B5EF4-FFF2-40B4-BE49-F238E27FC236}">
                <a16:creationId xmlns:a16="http://schemas.microsoft.com/office/drawing/2014/main" id="{3140B9A5-C5E6-CA4D-DD7C-6528F37E898D}"/>
              </a:ext>
            </a:extLst>
          </p:cNvPr>
          <p:cNvCxnSpPr>
            <a:cxnSpLocks/>
          </p:cNvCxnSpPr>
          <p:nvPr/>
        </p:nvCxnSpPr>
        <p:spPr>
          <a:xfrm>
            <a:off x="4670588" y="5092985"/>
            <a:ext cx="2568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C8C37FB-E54C-5B1F-DFA0-D122EDA9B0D2}"/>
              </a:ext>
            </a:extLst>
          </p:cNvPr>
          <p:cNvSpPr txBox="1"/>
          <p:nvPr/>
        </p:nvSpPr>
        <p:spPr>
          <a:xfrm>
            <a:off x="8712664" y="979776"/>
            <a:ext cx="2475421" cy="369332"/>
          </a:xfrm>
          <a:prstGeom prst="rect">
            <a:avLst/>
          </a:prstGeom>
          <a:noFill/>
        </p:spPr>
        <p:txBody>
          <a:bodyPr wrap="none" rtlCol="0">
            <a:spAutoFit/>
          </a:bodyPr>
          <a:lstStyle/>
          <a:p>
            <a:r>
              <a:rPr lang="sl-SI" dirty="0"/>
              <a:t>Input vector in memory</a:t>
            </a:r>
          </a:p>
        </p:txBody>
      </p:sp>
      <p:sp>
        <p:nvSpPr>
          <p:cNvPr id="37" name="Rectangle 36">
            <a:extLst>
              <a:ext uri="{FF2B5EF4-FFF2-40B4-BE49-F238E27FC236}">
                <a16:creationId xmlns:a16="http://schemas.microsoft.com/office/drawing/2014/main" id="{8E1EC415-AA58-53D4-CEEB-2A7021D6B0A9}"/>
              </a:ext>
            </a:extLst>
          </p:cNvPr>
          <p:cNvSpPr/>
          <p:nvPr/>
        </p:nvSpPr>
        <p:spPr>
          <a:xfrm>
            <a:off x="1035917"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4</a:t>
            </a:r>
          </a:p>
        </p:txBody>
      </p:sp>
      <p:sp>
        <p:nvSpPr>
          <p:cNvPr id="38" name="Rectangle 37">
            <a:extLst>
              <a:ext uri="{FF2B5EF4-FFF2-40B4-BE49-F238E27FC236}">
                <a16:creationId xmlns:a16="http://schemas.microsoft.com/office/drawing/2014/main" id="{F975DE11-96E1-080A-E32F-718A683C3934}"/>
              </a:ext>
            </a:extLst>
          </p:cNvPr>
          <p:cNvSpPr/>
          <p:nvPr/>
        </p:nvSpPr>
        <p:spPr>
          <a:xfrm>
            <a:off x="1395917"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2</a:t>
            </a:r>
          </a:p>
        </p:txBody>
      </p:sp>
      <p:sp>
        <p:nvSpPr>
          <p:cNvPr id="39" name="Rectangle 38">
            <a:extLst>
              <a:ext uri="{FF2B5EF4-FFF2-40B4-BE49-F238E27FC236}">
                <a16:creationId xmlns:a16="http://schemas.microsoft.com/office/drawing/2014/main" id="{25F9139F-0F79-F954-71E5-EBB28EA26B19}"/>
              </a:ext>
            </a:extLst>
          </p:cNvPr>
          <p:cNvSpPr/>
          <p:nvPr/>
        </p:nvSpPr>
        <p:spPr>
          <a:xfrm>
            <a:off x="1755917"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5</a:t>
            </a:r>
          </a:p>
        </p:txBody>
      </p:sp>
      <p:sp>
        <p:nvSpPr>
          <p:cNvPr id="40" name="Rectangle 39">
            <a:extLst>
              <a:ext uri="{FF2B5EF4-FFF2-40B4-BE49-F238E27FC236}">
                <a16:creationId xmlns:a16="http://schemas.microsoft.com/office/drawing/2014/main" id="{9615D3DE-E331-0E42-EC66-B8E0C83F47F0}"/>
              </a:ext>
            </a:extLst>
          </p:cNvPr>
          <p:cNvSpPr/>
          <p:nvPr/>
        </p:nvSpPr>
        <p:spPr>
          <a:xfrm>
            <a:off x="2115917"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9</a:t>
            </a:r>
          </a:p>
        </p:txBody>
      </p:sp>
      <p:sp>
        <p:nvSpPr>
          <p:cNvPr id="41" name="Rectangle 40">
            <a:extLst>
              <a:ext uri="{FF2B5EF4-FFF2-40B4-BE49-F238E27FC236}">
                <a16:creationId xmlns:a16="http://schemas.microsoft.com/office/drawing/2014/main" id="{488A5547-5CCF-69DC-BF2B-C348CBFD446F}"/>
              </a:ext>
            </a:extLst>
          </p:cNvPr>
          <p:cNvSpPr/>
          <p:nvPr/>
        </p:nvSpPr>
        <p:spPr>
          <a:xfrm>
            <a:off x="2457231"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7</a:t>
            </a:r>
          </a:p>
        </p:txBody>
      </p:sp>
      <p:sp>
        <p:nvSpPr>
          <p:cNvPr id="42" name="Rectangle 41">
            <a:extLst>
              <a:ext uri="{FF2B5EF4-FFF2-40B4-BE49-F238E27FC236}">
                <a16:creationId xmlns:a16="http://schemas.microsoft.com/office/drawing/2014/main" id="{5044F174-392B-B80E-FA98-5F36AE488B93}"/>
              </a:ext>
            </a:extLst>
          </p:cNvPr>
          <p:cNvSpPr/>
          <p:nvPr/>
        </p:nvSpPr>
        <p:spPr>
          <a:xfrm>
            <a:off x="2817231"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0</a:t>
            </a:r>
          </a:p>
        </p:txBody>
      </p:sp>
      <p:sp>
        <p:nvSpPr>
          <p:cNvPr id="43" name="Rectangle 42">
            <a:extLst>
              <a:ext uri="{FF2B5EF4-FFF2-40B4-BE49-F238E27FC236}">
                <a16:creationId xmlns:a16="http://schemas.microsoft.com/office/drawing/2014/main" id="{0162C398-B545-45C2-E0FF-38C43050E293}"/>
              </a:ext>
            </a:extLst>
          </p:cNvPr>
          <p:cNvSpPr/>
          <p:nvPr/>
        </p:nvSpPr>
        <p:spPr>
          <a:xfrm>
            <a:off x="3177231"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0</a:t>
            </a:r>
          </a:p>
        </p:txBody>
      </p:sp>
      <p:sp>
        <p:nvSpPr>
          <p:cNvPr id="44" name="Rectangle 43">
            <a:extLst>
              <a:ext uri="{FF2B5EF4-FFF2-40B4-BE49-F238E27FC236}">
                <a16:creationId xmlns:a16="http://schemas.microsoft.com/office/drawing/2014/main" id="{A03C2E40-5087-3282-054F-A332C613D2AE}"/>
              </a:ext>
            </a:extLst>
          </p:cNvPr>
          <p:cNvSpPr/>
          <p:nvPr/>
        </p:nvSpPr>
        <p:spPr>
          <a:xfrm>
            <a:off x="3537231"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9</a:t>
            </a:r>
          </a:p>
        </p:txBody>
      </p:sp>
      <p:sp>
        <p:nvSpPr>
          <p:cNvPr id="45" name="TextBox 44">
            <a:extLst>
              <a:ext uri="{FF2B5EF4-FFF2-40B4-BE49-F238E27FC236}">
                <a16:creationId xmlns:a16="http://schemas.microsoft.com/office/drawing/2014/main" id="{C4AA1E52-9790-D15D-980A-DEBF06F5E359}"/>
              </a:ext>
            </a:extLst>
          </p:cNvPr>
          <p:cNvSpPr txBox="1"/>
          <p:nvPr/>
        </p:nvSpPr>
        <p:spPr>
          <a:xfrm>
            <a:off x="2294979" y="3307452"/>
            <a:ext cx="348172" cy="523220"/>
          </a:xfrm>
          <a:prstGeom prst="rect">
            <a:avLst/>
          </a:prstGeom>
          <a:noFill/>
        </p:spPr>
        <p:txBody>
          <a:bodyPr wrap="none" rtlCol="0">
            <a:spAutoFit/>
          </a:bodyPr>
          <a:lstStyle/>
          <a:p>
            <a:r>
              <a:rPr lang="sl-SI" sz="2800" dirty="0"/>
              <a:t>*</a:t>
            </a:r>
            <a:endParaRPr lang="sl-SI" dirty="0"/>
          </a:p>
        </p:txBody>
      </p:sp>
      <p:sp>
        <p:nvSpPr>
          <p:cNvPr id="46" name="TextBox 45">
            <a:extLst>
              <a:ext uri="{FF2B5EF4-FFF2-40B4-BE49-F238E27FC236}">
                <a16:creationId xmlns:a16="http://schemas.microsoft.com/office/drawing/2014/main" id="{80990C37-89F1-EED1-4573-A53221284907}"/>
              </a:ext>
            </a:extLst>
          </p:cNvPr>
          <p:cNvSpPr txBox="1"/>
          <p:nvPr/>
        </p:nvSpPr>
        <p:spPr>
          <a:xfrm>
            <a:off x="2272755" y="4377350"/>
            <a:ext cx="377026" cy="523220"/>
          </a:xfrm>
          <a:prstGeom prst="rect">
            <a:avLst/>
          </a:prstGeom>
          <a:noFill/>
        </p:spPr>
        <p:txBody>
          <a:bodyPr wrap="none" rtlCol="0">
            <a:spAutoFit/>
          </a:bodyPr>
          <a:lstStyle/>
          <a:p>
            <a:r>
              <a:rPr lang="sl-SI" sz="2800" dirty="0"/>
              <a:t>+</a:t>
            </a:r>
          </a:p>
        </p:txBody>
      </p:sp>
      <p:sp>
        <p:nvSpPr>
          <p:cNvPr id="47" name="Rectangle 46">
            <a:extLst>
              <a:ext uri="{FF2B5EF4-FFF2-40B4-BE49-F238E27FC236}">
                <a16:creationId xmlns:a16="http://schemas.microsoft.com/office/drawing/2014/main" id="{41808C27-CAB7-0CA3-EE84-98766226869A}"/>
              </a:ext>
            </a:extLst>
          </p:cNvPr>
          <p:cNvSpPr/>
          <p:nvPr/>
        </p:nvSpPr>
        <p:spPr>
          <a:xfrm>
            <a:off x="7583428" y="517883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48" name="Rectangle 47">
            <a:extLst>
              <a:ext uri="{FF2B5EF4-FFF2-40B4-BE49-F238E27FC236}">
                <a16:creationId xmlns:a16="http://schemas.microsoft.com/office/drawing/2014/main" id="{F60EAF92-D673-6739-1D72-F68F00F3A4C5}"/>
              </a:ext>
            </a:extLst>
          </p:cNvPr>
          <p:cNvSpPr/>
          <p:nvPr/>
        </p:nvSpPr>
        <p:spPr>
          <a:xfrm>
            <a:off x="7583428" y="509748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49" name="Rectangle 48">
            <a:extLst>
              <a:ext uri="{FF2B5EF4-FFF2-40B4-BE49-F238E27FC236}">
                <a16:creationId xmlns:a16="http://schemas.microsoft.com/office/drawing/2014/main" id="{F0AA11BC-6C05-4E08-E623-980B362278BF}"/>
              </a:ext>
            </a:extLst>
          </p:cNvPr>
          <p:cNvSpPr/>
          <p:nvPr/>
        </p:nvSpPr>
        <p:spPr>
          <a:xfrm>
            <a:off x="7583428" y="5004183"/>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50" name="Rectangle 49">
            <a:extLst>
              <a:ext uri="{FF2B5EF4-FFF2-40B4-BE49-F238E27FC236}">
                <a16:creationId xmlns:a16="http://schemas.microsoft.com/office/drawing/2014/main" id="{20DDEBFA-B97A-90CB-EBA8-BE4D1041A469}"/>
              </a:ext>
            </a:extLst>
          </p:cNvPr>
          <p:cNvSpPr/>
          <p:nvPr/>
        </p:nvSpPr>
        <p:spPr>
          <a:xfrm>
            <a:off x="7583428" y="491556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51" name="Rectangle 50">
            <a:extLst>
              <a:ext uri="{FF2B5EF4-FFF2-40B4-BE49-F238E27FC236}">
                <a16:creationId xmlns:a16="http://schemas.microsoft.com/office/drawing/2014/main" id="{8EA57F7F-9DE7-4868-CE7E-3EE97FF5939D}"/>
              </a:ext>
            </a:extLst>
          </p:cNvPr>
          <p:cNvSpPr/>
          <p:nvPr/>
        </p:nvSpPr>
        <p:spPr>
          <a:xfrm>
            <a:off x="794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52" name="Rectangle 51">
            <a:extLst>
              <a:ext uri="{FF2B5EF4-FFF2-40B4-BE49-F238E27FC236}">
                <a16:creationId xmlns:a16="http://schemas.microsoft.com/office/drawing/2014/main" id="{BD694D63-9531-3740-46BD-07067C6D21E6}"/>
              </a:ext>
            </a:extLst>
          </p:cNvPr>
          <p:cNvSpPr/>
          <p:nvPr/>
        </p:nvSpPr>
        <p:spPr>
          <a:xfrm>
            <a:off x="794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53" name="Rectangle 52">
            <a:extLst>
              <a:ext uri="{FF2B5EF4-FFF2-40B4-BE49-F238E27FC236}">
                <a16:creationId xmlns:a16="http://schemas.microsoft.com/office/drawing/2014/main" id="{F5E91805-F61D-5524-E679-A9FD15B4675F}"/>
              </a:ext>
            </a:extLst>
          </p:cNvPr>
          <p:cNvSpPr/>
          <p:nvPr/>
        </p:nvSpPr>
        <p:spPr>
          <a:xfrm>
            <a:off x="7943428" y="5003996"/>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54" name="Rectangle 53">
            <a:extLst>
              <a:ext uri="{FF2B5EF4-FFF2-40B4-BE49-F238E27FC236}">
                <a16:creationId xmlns:a16="http://schemas.microsoft.com/office/drawing/2014/main" id="{7B578420-49BB-A540-749F-234F6FF58FC2}"/>
              </a:ext>
            </a:extLst>
          </p:cNvPr>
          <p:cNvSpPr/>
          <p:nvPr/>
        </p:nvSpPr>
        <p:spPr>
          <a:xfrm>
            <a:off x="794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55" name="Rectangle 54">
            <a:extLst>
              <a:ext uri="{FF2B5EF4-FFF2-40B4-BE49-F238E27FC236}">
                <a16:creationId xmlns:a16="http://schemas.microsoft.com/office/drawing/2014/main" id="{63310361-4014-C13D-7A47-E199AD3718E8}"/>
              </a:ext>
            </a:extLst>
          </p:cNvPr>
          <p:cNvSpPr/>
          <p:nvPr/>
        </p:nvSpPr>
        <p:spPr>
          <a:xfrm>
            <a:off x="8303428" y="5176440"/>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56" name="Rectangle 55">
            <a:extLst>
              <a:ext uri="{FF2B5EF4-FFF2-40B4-BE49-F238E27FC236}">
                <a16:creationId xmlns:a16="http://schemas.microsoft.com/office/drawing/2014/main" id="{03B6D9B4-1036-453F-E728-5B91FB9F8D3D}"/>
              </a:ext>
            </a:extLst>
          </p:cNvPr>
          <p:cNvSpPr/>
          <p:nvPr/>
        </p:nvSpPr>
        <p:spPr>
          <a:xfrm>
            <a:off x="8303428" y="5095087"/>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57" name="Rectangle 56">
            <a:extLst>
              <a:ext uri="{FF2B5EF4-FFF2-40B4-BE49-F238E27FC236}">
                <a16:creationId xmlns:a16="http://schemas.microsoft.com/office/drawing/2014/main" id="{6393C142-35C5-CC19-86EA-2A0A57D7E9D6}"/>
              </a:ext>
            </a:extLst>
          </p:cNvPr>
          <p:cNvSpPr/>
          <p:nvPr/>
        </p:nvSpPr>
        <p:spPr>
          <a:xfrm>
            <a:off x="8303428" y="5001787"/>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58" name="Rectangle 57">
            <a:extLst>
              <a:ext uri="{FF2B5EF4-FFF2-40B4-BE49-F238E27FC236}">
                <a16:creationId xmlns:a16="http://schemas.microsoft.com/office/drawing/2014/main" id="{6EC210EE-E2E8-28E1-B6DE-C0528C025155}"/>
              </a:ext>
            </a:extLst>
          </p:cNvPr>
          <p:cNvSpPr/>
          <p:nvPr/>
        </p:nvSpPr>
        <p:spPr>
          <a:xfrm>
            <a:off x="8303428" y="4913172"/>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59" name="Rectangle 58">
            <a:extLst>
              <a:ext uri="{FF2B5EF4-FFF2-40B4-BE49-F238E27FC236}">
                <a16:creationId xmlns:a16="http://schemas.microsoft.com/office/drawing/2014/main" id="{63144DE8-F0D7-6DF8-ADC4-B7DAB4B1E7F5}"/>
              </a:ext>
            </a:extLst>
          </p:cNvPr>
          <p:cNvSpPr/>
          <p:nvPr/>
        </p:nvSpPr>
        <p:spPr>
          <a:xfrm>
            <a:off x="866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71" name="Rectangle 170">
            <a:extLst>
              <a:ext uri="{FF2B5EF4-FFF2-40B4-BE49-F238E27FC236}">
                <a16:creationId xmlns:a16="http://schemas.microsoft.com/office/drawing/2014/main" id="{57219E09-8602-693F-7C5E-F1EA55970F5D}"/>
              </a:ext>
            </a:extLst>
          </p:cNvPr>
          <p:cNvSpPr/>
          <p:nvPr/>
        </p:nvSpPr>
        <p:spPr>
          <a:xfrm>
            <a:off x="866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72" name="Rectangle 171">
            <a:extLst>
              <a:ext uri="{FF2B5EF4-FFF2-40B4-BE49-F238E27FC236}">
                <a16:creationId xmlns:a16="http://schemas.microsoft.com/office/drawing/2014/main" id="{0534D031-EFB1-8CA7-20B6-9B00E0F131D8}"/>
              </a:ext>
            </a:extLst>
          </p:cNvPr>
          <p:cNvSpPr/>
          <p:nvPr/>
        </p:nvSpPr>
        <p:spPr>
          <a:xfrm>
            <a:off x="8663428" y="5001600"/>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73" name="Rectangle 172">
            <a:extLst>
              <a:ext uri="{FF2B5EF4-FFF2-40B4-BE49-F238E27FC236}">
                <a16:creationId xmlns:a16="http://schemas.microsoft.com/office/drawing/2014/main" id="{BE41CD84-A7AA-238A-895C-ABA88554F8A9}"/>
              </a:ext>
            </a:extLst>
          </p:cNvPr>
          <p:cNvSpPr/>
          <p:nvPr/>
        </p:nvSpPr>
        <p:spPr>
          <a:xfrm>
            <a:off x="866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74" name="Rectangle 173">
            <a:extLst>
              <a:ext uri="{FF2B5EF4-FFF2-40B4-BE49-F238E27FC236}">
                <a16:creationId xmlns:a16="http://schemas.microsoft.com/office/drawing/2014/main" id="{AADA4C2B-C643-B832-5B1B-04500B67C786}"/>
              </a:ext>
            </a:extLst>
          </p:cNvPr>
          <p:cNvSpPr/>
          <p:nvPr/>
        </p:nvSpPr>
        <p:spPr>
          <a:xfrm>
            <a:off x="902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75" name="Rectangle 174">
            <a:extLst>
              <a:ext uri="{FF2B5EF4-FFF2-40B4-BE49-F238E27FC236}">
                <a16:creationId xmlns:a16="http://schemas.microsoft.com/office/drawing/2014/main" id="{74610C0D-2F34-C24B-9473-6E8D81E6A959}"/>
              </a:ext>
            </a:extLst>
          </p:cNvPr>
          <p:cNvSpPr/>
          <p:nvPr/>
        </p:nvSpPr>
        <p:spPr>
          <a:xfrm>
            <a:off x="902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76" name="Rectangle 175">
            <a:extLst>
              <a:ext uri="{FF2B5EF4-FFF2-40B4-BE49-F238E27FC236}">
                <a16:creationId xmlns:a16="http://schemas.microsoft.com/office/drawing/2014/main" id="{9B0E568B-5E02-B5BD-C458-525A6AA23992}"/>
              </a:ext>
            </a:extLst>
          </p:cNvPr>
          <p:cNvSpPr/>
          <p:nvPr/>
        </p:nvSpPr>
        <p:spPr>
          <a:xfrm>
            <a:off x="9023428" y="5003996"/>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77" name="Rectangle 176">
            <a:extLst>
              <a:ext uri="{FF2B5EF4-FFF2-40B4-BE49-F238E27FC236}">
                <a16:creationId xmlns:a16="http://schemas.microsoft.com/office/drawing/2014/main" id="{A8562561-7F51-771D-307A-B7DCBC7E09B6}"/>
              </a:ext>
            </a:extLst>
          </p:cNvPr>
          <p:cNvSpPr/>
          <p:nvPr/>
        </p:nvSpPr>
        <p:spPr>
          <a:xfrm>
            <a:off x="902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78" name="Rectangle 177">
            <a:extLst>
              <a:ext uri="{FF2B5EF4-FFF2-40B4-BE49-F238E27FC236}">
                <a16:creationId xmlns:a16="http://schemas.microsoft.com/office/drawing/2014/main" id="{EFF547B3-93C0-A4F9-38A9-17D73E75A414}"/>
              </a:ext>
            </a:extLst>
          </p:cNvPr>
          <p:cNvSpPr/>
          <p:nvPr/>
        </p:nvSpPr>
        <p:spPr>
          <a:xfrm>
            <a:off x="9383428" y="5178462"/>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79" name="Rectangle 178">
            <a:extLst>
              <a:ext uri="{FF2B5EF4-FFF2-40B4-BE49-F238E27FC236}">
                <a16:creationId xmlns:a16="http://schemas.microsoft.com/office/drawing/2014/main" id="{A73A221A-E054-A04D-7B50-ACC5E7D902C1}"/>
              </a:ext>
            </a:extLst>
          </p:cNvPr>
          <p:cNvSpPr/>
          <p:nvPr/>
        </p:nvSpPr>
        <p:spPr>
          <a:xfrm>
            <a:off x="9383428" y="5097109"/>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80" name="Rectangle 179">
            <a:extLst>
              <a:ext uri="{FF2B5EF4-FFF2-40B4-BE49-F238E27FC236}">
                <a16:creationId xmlns:a16="http://schemas.microsoft.com/office/drawing/2014/main" id="{D28E4A1F-5DFF-D7B1-F11F-790EC7B6866A}"/>
              </a:ext>
            </a:extLst>
          </p:cNvPr>
          <p:cNvSpPr/>
          <p:nvPr/>
        </p:nvSpPr>
        <p:spPr>
          <a:xfrm>
            <a:off x="9383428" y="5003809"/>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81" name="Rectangle 180">
            <a:extLst>
              <a:ext uri="{FF2B5EF4-FFF2-40B4-BE49-F238E27FC236}">
                <a16:creationId xmlns:a16="http://schemas.microsoft.com/office/drawing/2014/main" id="{71D96D75-EB44-D703-817F-6B3B90109A63}"/>
              </a:ext>
            </a:extLst>
          </p:cNvPr>
          <p:cNvSpPr/>
          <p:nvPr/>
        </p:nvSpPr>
        <p:spPr>
          <a:xfrm>
            <a:off x="9383428" y="4915194"/>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82" name="Rectangle 181">
            <a:extLst>
              <a:ext uri="{FF2B5EF4-FFF2-40B4-BE49-F238E27FC236}">
                <a16:creationId xmlns:a16="http://schemas.microsoft.com/office/drawing/2014/main" id="{015FDF4F-1A2B-27B7-563D-7C2AD8CF5AA9}"/>
              </a:ext>
            </a:extLst>
          </p:cNvPr>
          <p:cNvSpPr/>
          <p:nvPr/>
        </p:nvSpPr>
        <p:spPr>
          <a:xfrm>
            <a:off x="974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83" name="Rectangle 182">
            <a:extLst>
              <a:ext uri="{FF2B5EF4-FFF2-40B4-BE49-F238E27FC236}">
                <a16:creationId xmlns:a16="http://schemas.microsoft.com/office/drawing/2014/main" id="{16502FFA-4C3B-2B41-33ED-8FA34F1C2129}"/>
              </a:ext>
            </a:extLst>
          </p:cNvPr>
          <p:cNvSpPr/>
          <p:nvPr/>
        </p:nvSpPr>
        <p:spPr>
          <a:xfrm>
            <a:off x="974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84" name="Rectangle 183">
            <a:extLst>
              <a:ext uri="{FF2B5EF4-FFF2-40B4-BE49-F238E27FC236}">
                <a16:creationId xmlns:a16="http://schemas.microsoft.com/office/drawing/2014/main" id="{2240FBBD-5991-0533-F30A-4C5D38E76E25}"/>
              </a:ext>
            </a:extLst>
          </p:cNvPr>
          <p:cNvSpPr/>
          <p:nvPr/>
        </p:nvSpPr>
        <p:spPr>
          <a:xfrm>
            <a:off x="9743428" y="5001600"/>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85" name="Rectangle 184">
            <a:extLst>
              <a:ext uri="{FF2B5EF4-FFF2-40B4-BE49-F238E27FC236}">
                <a16:creationId xmlns:a16="http://schemas.microsoft.com/office/drawing/2014/main" id="{DFFAE83D-8EB5-C3AB-5258-9242E16CABC9}"/>
              </a:ext>
            </a:extLst>
          </p:cNvPr>
          <p:cNvSpPr/>
          <p:nvPr/>
        </p:nvSpPr>
        <p:spPr>
          <a:xfrm>
            <a:off x="974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86" name="Rectangle 185">
            <a:extLst>
              <a:ext uri="{FF2B5EF4-FFF2-40B4-BE49-F238E27FC236}">
                <a16:creationId xmlns:a16="http://schemas.microsoft.com/office/drawing/2014/main" id="{42CB754E-08CE-D4DB-0230-5930A44EE380}"/>
              </a:ext>
            </a:extLst>
          </p:cNvPr>
          <p:cNvSpPr/>
          <p:nvPr/>
        </p:nvSpPr>
        <p:spPr>
          <a:xfrm>
            <a:off x="10103428" y="517606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87" name="Rectangle 186">
            <a:extLst>
              <a:ext uri="{FF2B5EF4-FFF2-40B4-BE49-F238E27FC236}">
                <a16:creationId xmlns:a16="http://schemas.microsoft.com/office/drawing/2014/main" id="{CE54079F-CA85-BC21-3A0B-08B108BF72BA}"/>
              </a:ext>
            </a:extLst>
          </p:cNvPr>
          <p:cNvSpPr/>
          <p:nvPr/>
        </p:nvSpPr>
        <p:spPr>
          <a:xfrm>
            <a:off x="10103428" y="509471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88" name="Rectangle 187">
            <a:extLst>
              <a:ext uri="{FF2B5EF4-FFF2-40B4-BE49-F238E27FC236}">
                <a16:creationId xmlns:a16="http://schemas.microsoft.com/office/drawing/2014/main" id="{6B4DD653-B182-38BE-179C-8DA262DFC332}"/>
              </a:ext>
            </a:extLst>
          </p:cNvPr>
          <p:cNvSpPr/>
          <p:nvPr/>
        </p:nvSpPr>
        <p:spPr>
          <a:xfrm>
            <a:off x="10103428" y="5001413"/>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89" name="Rectangle 188">
            <a:extLst>
              <a:ext uri="{FF2B5EF4-FFF2-40B4-BE49-F238E27FC236}">
                <a16:creationId xmlns:a16="http://schemas.microsoft.com/office/drawing/2014/main" id="{21E9CC59-34E2-1678-8950-C84F14F64E23}"/>
              </a:ext>
            </a:extLst>
          </p:cNvPr>
          <p:cNvSpPr/>
          <p:nvPr/>
        </p:nvSpPr>
        <p:spPr>
          <a:xfrm>
            <a:off x="10103428" y="491279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90" name="TextBox 189">
            <a:extLst>
              <a:ext uri="{FF2B5EF4-FFF2-40B4-BE49-F238E27FC236}">
                <a16:creationId xmlns:a16="http://schemas.microsoft.com/office/drawing/2014/main" id="{320C1040-984A-D8E2-FD2D-AF8DD15E07D5}"/>
              </a:ext>
            </a:extLst>
          </p:cNvPr>
          <p:cNvSpPr txBox="1"/>
          <p:nvPr/>
        </p:nvSpPr>
        <p:spPr>
          <a:xfrm>
            <a:off x="8658042" y="5388770"/>
            <a:ext cx="821059" cy="369332"/>
          </a:xfrm>
          <a:prstGeom prst="rect">
            <a:avLst/>
          </a:prstGeom>
          <a:noFill/>
        </p:spPr>
        <p:txBody>
          <a:bodyPr wrap="none" rtlCol="0">
            <a:spAutoFit/>
          </a:bodyPr>
          <a:lstStyle/>
          <a:p>
            <a:r>
              <a:rPr lang="sl-SI" dirty="0"/>
              <a:t>Result</a:t>
            </a:r>
          </a:p>
        </p:txBody>
      </p:sp>
      <p:cxnSp>
        <p:nvCxnSpPr>
          <p:cNvPr id="191" name="Straight Arrow Connector 190">
            <a:extLst>
              <a:ext uri="{FF2B5EF4-FFF2-40B4-BE49-F238E27FC236}">
                <a16:creationId xmlns:a16="http://schemas.microsoft.com/office/drawing/2014/main" id="{88D41823-6151-4F9A-8E76-B1C73181FD08}"/>
              </a:ext>
            </a:extLst>
          </p:cNvPr>
          <p:cNvCxnSpPr>
            <a:cxnSpLocks/>
          </p:cNvCxnSpPr>
          <p:nvPr/>
        </p:nvCxnSpPr>
        <p:spPr>
          <a:xfrm>
            <a:off x="430062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92" name="Group 191">
            <a:extLst>
              <a:ext uri="{FF2B5EF4-FFF2-40B4-BE49-F238E27FC236}">
                <a16:creationId xmlns:a16="http://schemas.microsoft.com/office/drawing/2014/main" id="{0DC489D7-B701-2A39-9600-0BD31ED86A2E}"/>
              </a:ext>
            </a:extLst>
          </p:cNvPr>
          <p:cNvGrpSpPr/>
          <p:nvPr/>
        </p:nvGrpSpPr>
        <p:grpSpPr>
          <a:xfrm>
            <a:off x="1017231" y="4910028"/>
            <a:ext cx="2880000" cy="354840"/>
            <a:chOff x="7583428" y="4912798"/>
            <a:chExt cx="2880000" cy="354840"/>
          </a:xfrm>
        </p:grpSpPr>
        <p:sp>
          <p:nvSpPr>
            <p:cNvPr id="193" name="Rectangle 192">
              <a:extLst>
                <a:ext uri="{FF2B5EF4-FFF2-40B4-BE49-F238E27FC236}">
                  <a16:creationId xmlns:a16="http://schemas.microsoft.com/office/drawing/2014/main" id="{FB417EF8-1CC8-0CE5-4E0E-8D17B7AD997A}"/>
                </a:ext>
              </a:extLst>
            </p:cNvPr>
            <p:cNvSpPr/>
            <p:nvPr/>
          </p:nvSpPr>
          <p:spPr>
            <a:xfrm>
              <a:off x="7583428" y="517883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94" name="Rectangle 193">
              <a:extLst>
                <a:ext uri="{FF2B5EF4-FFF2-40B4-BE49-F238E27FC236}">
                  <a16:creationId xmlns:a16="http://schemas.microsoft.com/office/drawing/2014/main" id="{459F53AF-039A-FFA0-028A-5818546BDF68}"/>
                </a:ext>
              </a:extLst>
            </p:cNvPr>
            <p:cNvSpPr/>
            <p:nvPr/>
          </p:nvSpPr>
          <p:spPr>
            <a:xfrm>
              <a:off x="7583428" y="509748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95" name="Rectangle 194">
              <a:extLst>
                <a:ext uri="{FF2B5EF4-FFF2-40B4-BE49-F238E27FC236}">
                  <a16:creationId xmlns:a16="http://schemas.microsoft.com/office/drawing/2014/main" id="{A3504D46-E7F7-2124-5AA0-BE1B8B3380AE}"/>
                </a:ext>
              </a:extLst>
            </p:cNvPr>
            <p:cNvSpPr/>
            <p:nvPr/>
          </p:nvSpPr>
          <p:spPr>
            <a:xfrm>
              <a:off x="7583428" y="500418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96" name="Rectangle 195">
              <a:extLst>
                <a:ext uri="{FF2B5EF4-FFF2-40B4-BE49-F238E27FC236}">
                  <a16:creationId xmlns:a16="http://schemas.microsoft.com/office/drawing/2014/main" id="{72BEF257-6945-685A-E1DF-038228CAECE1}"/>
                </a:ext>
              </a:extLst>
            </p:cNvPr>
            <p:cNvSpPr/>
            <p:nvPr/>
          </p:nvSpPr>
          <p:spPr>
            <a:xfrm>
              <a:off x="7583428" y="491556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97" name="Rectangle 196">
              <a:extLst>
                <a:ext uri="{FF2B5EF4-FFF2-40B4-BE49-F238E27FC236}">
                  <a16:creationId xmlns:a16="http://schemas.microsoft.com/office/drawing/2014/main" id="{B3AFC397-1F7C-79FA-B199-ACD513FC7AE7}"/>
                </a:ext>
              </a:extLst>
            </p:cNvPr>
            <p:cNvSpPr/>
            <p:nvPr/>
          </p:nvSpPr>
          <p:spPr>
            <a:xfrm>
              <a:off x="794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98" name="Rectangle 197">
              <a:extLst>
                <a:ext uri="{FF2B5EF4-FFF2-40B4-BE49-F238E27FC236}">
                  <a16:creationId xmlns:a16="http://schemas.microsoft.com/office/drawing/2014/main" id="{48A3CE39-9DF9-2913-3BB6-B2ABA9A85BF2}"/>
                </a:ext>
              </a:extLst>
            </p:cNvPr>
            <p:cNvSpPr/>
            <p:nvPr/>
          </p:nvSpPr>
          <p:spPr>
            <a:xfrm>
              <a:off x="794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99" name="Rectangle 198">
              <a:extLst>
                <a:ext uri="{FF2B5EF4-FFF2-40B4-BE49-F238E27FC236}">
                  <a16:creationId xmlns:a16="http://schemas.microsoft.com/office/drawing/2014/main" id="{6661C977-77CE-5951-2400-8FA97255F7D7}"/>
                </a:ext>
              </a:extLst>
            </p:cNvPr>
            <p:cNvSpPr/>
            <p:nvPr/>
          </p:nvSpPr>
          <p:spPr>
            <a:xfrm>
              <a:off x="7943428" y="50039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00" name="Rectangle 199">
              <a:extLst>
                <a:ext uri="{FF2B5EF4-FFF2-40B4-BE49-F238E27FC236}">
                  <a16:creationId xmlns:a16="http://schemas.microsoft.com/office/drawing/2014/main" id="{F135D072-ADFE-D928-12BA-CB2480EBC8EE}"/>
                </a:ext>
              </a:extLst>
            </p:cNvPr>
            <p:cNvSpPr/>
            <p:nvPr/>
          </p:nvSpPr>
          <p:spPr>
            <a:xfrm>
              <a:off x="794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01" name="Rectangle 200">
              <a:extLst>
                <a:ext uri="{FF2B5EF4-FFF2-40B4-BE49-F238E27FC236}">
                  <a16:creationId xmlns:a16="http://schemas.microsoft.com/office/drawing/2014/main" id="{3EEC2B82-AFCB-CA14-3F78-5FE3FD4DC8D1}"/>
                </a:ext>
              </a:extLst>
            </p:cNvPr>
            <p:cNvSpPr/>
            <p:nvPr/>
          </p:nvSpPr>
          <p:spPr>
            <a:xfrm>
              <a:off x="8303428" y="5176440"/>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202" name="Rectangle 201">
              <a:extLst>
                <a:ext uri="{FF2B5EF4-FFF2-40B4-BE49-F238E27FC236}">
                  <a16:creationId xmlns:a16="http://schemas.microsoft.com/office/drawing/2014/main" id="{D9DF4684-AB4E-3B68-F3A6-2D0F885BCD78}"/>
                </a:ext>
              </a:extLst>
            </p:cNvPr>
            <p:cNvSpPr/>
            <p:nvPr/>
          </p:nvSpPr>
          <p:spPr>
            <a:xfrm>
              <a:off x="8303428" y="5095087"/>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203" name="Rectangle 202">
              <a:extLst>
                <a:ext uri="{FF2B5EF4-FFF2-40B4-BE49-F238E27FC236}">
                  <a16:creationId xmlns:a16="http://schemas.microsoft.com/office/drawing/2014/main" id="{0294C879-AC54-ED5B-F623-10657622FCD2}"/>
                </a:ext>
              </a:extLst>
            </p:cNvPr>
            <p:cNvSpPr/>
            <p:nvPr/>
          </p:nvSpPr>
          <p:spPr>
            <a:xfrm>
              <a:off x="8303428" y="5001787"/>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04" name="Rectangle 203">
              <a:extLst>
                <a:ext uri="{FF2B5EF4-FFF2-40B4-BE49-F238E27FC236}">
                  <a16:creationId xmlns:a16="http://schemas.microsoft.com/office/drawing/2014/main" id="{E66949E5-B747-14A2-D523-D8351F90E0A3}"/>
                </a:ext>
              </a:extLst>
            </p:cNvPr>
            <p:cNvSpPr/>
            <p:nvPr/>
          </p:nvSpPr>
          <p:spPr>
            <a:xfrm>
              <a:off x="8303428" y="4913172"/>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05" name="Rectangle 204">
              <a:extLst>
                <a:ext uri="{FF2B5EF4-FFF2-40B4-BE49-F238E27FC236}">
                  <a16:creationId xmlns:a16="http://schemas.microsoft.com/office/drawing/2014/main" id="{58AED3CD-5BFE-C014-04A9-7FEAFC061035}"/>
                </a:ext>
              </a:extLst>
            </p:cNvPr>
            <p:cNvSpPr/>
            <p:nvPr/>
          </p:nvSpPr>
          <p:spPr>
            <a:xfrm>
              <a:off x="866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206" name="Rectangle 205">
              <a:extLst>
                <a:ext uri="{FF2B5EF4-FFF2-40B4-BE49-F238E27FC236}">
                  <a16:creationId xmlns:a16="http://schemas.microsoft.com/office/drawing/2014/main" id="{6C12E1FF-46E3-FF4B-95E5-D3B7F90CB8FD}"/>
                </a:ext>
              </a:extLst>
            </p:cNvPr>
            <p:cNvSpPr/>
            <p:nvPr/>
          </p:nvSpPr>
          <p:spPr>
            <a:xfrm>
              <a:off x="866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207" name="Rectangle 206">
              <a:extLst>
                <a:ext uri="{FF2B5EF4-FFF2-40B4-BE49-F238E27FC236}">
                  <a16:creationId xmlns:a16="http://schemas.microsoft.com/office/drawing/2014/main" id="{44E83E0C-5D76-033A-F64A-0142B2260244}"/>
                </a:ext>
              </a:extLst>
            </p:cNvPr>
            <p:cNvSpPr/>
            <p:nvPr/>
          </p:nvSpPr>
          <p:spPr>
            <a:xfrm>
              <a:off x="8663428" y="50016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08" name="Rectangle 207">
              <a:extLst>
                <a:ext uri="{FF2B5EF4-FFF2-40B4-BE49-F238E27FC236}">
                  <a16:creationId xmlns:a16="http://schemas.microsoft.com/office/drawing/2014/main" id="{5C761ED9-D253-6BB5-5920-1BDEECCB4F06}"/>
                </a:ext>
              </a:extLst>
            </p:cNvPr>
            <p:cNvSpPr/>
            <p:nvPr/>
          </p:nvSpPr>
          <p:spPr>
            <a:xfrm>
              <a:off x="866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09" name="Rectangle 208">
              <a:extLst>
                <a:ext uri="{FF2B5EF4-FFF2-40B4-BE49-F238E27FC236}">
                  <a16:creationId xmlns:a16="http://schemas.microsoft.com/office/drawing/2014/main" id="{E49F41E3-6A92-ED3F-7F6D-BA394F37EF84}"/>
                </a:ext>
              </a:extLst>
            </p:cNvPr>
            <p:cNvSpPr/>
            <p:nvPr/>
          </p:nvSpPr>
          <p:spPr>
            <a:xfrm>
              <a:off x="902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210" name="Rectangle 209">
              <a:extLst>
                <a:ext uri="{FF2B5EF4-FFF2-40B4-BE49-F238E27FC236}">
                  <a16:creationId xmlns:a16="http://schemas.microsoft.com/office/drawing/2014/main" id="{CA748029-D815-AFB7-615A-CFFE343A67F5}"/>
                </a:ext>
              </a:extLst>
            </p:cNvPr>
            <p:cNvSpPr/>
            <p:nvPr/>
          </p:nvSpPr>
          <p:spPr>
            <a:xfrm>
              <a:off x="902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211" name="Rectangle 210">
              <a:extLst>
                <a:ext uri="{FF2B5EF4-FFF2-40B4-BE49-F238E27FC236}">
                  <a16:creationId xmlns:a16="http://schemas.microsoft.com/office/drawing/2014/main" id="{5AD38B36-F4C8-8EF5-E452-7AE6BA3207BA}"/>
                </a:ext>
              </a:extLst>
            </p:cNvPr>
            <p:cNvSpPr/>
            <p:nvPr/>
          </p:nvSpPr>
          <p:spPr>
            <a:xfrm>
              <a:off x="9023428" y="50039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12" name="Rectangle 211">
              <a:extLst>
                <a:ext uri="{FF2B5EF4-FFF2-40B4-BE49-F238E27FC236}">
                  <a16:creationId xmlns:a16="http://schemas.microsoft.com/office/drawing/2014/main" id="{D5477D0A-BF26-45F6-B6CB-FED1620603AF}"/>
                </a:ext>
              </a:extLst>
            </p:cNvPr>
            <p:cNvSpPr/>
            <p:nvPr/>
          </p:nvSpPr>
          <p:spPr>
            <a:xfrm>
              <a:off x="902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13" name="Rectangle 212">
              <a:extLst>
                <a:ext uri="{FF2B5EF4-FFF2-40B4-BE49-F238E27FC236}">
                  <a16:creationId xmlns:a16="http://schemas.microsoft.com/office/drawing/2014/main" id="{3FE68EAD-3DF4-FC58-6BDD-ADAB5C17E973}"/>
                </a:ext>
              </a:extLst>
            </p:cNvPr>
            <p:cNvSpPr/>
            <p:nvPr/>
          </p:nvSpPr>
          <p:spPr>
            <a:xfrm>
              <a:off x="9383428" y="5178462"/>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214" name="Rectangle 213">
              <a:extLst>
                <a:ext uri="{FF2B5EF4-FFF2-40B4-BE49-F238E27FC236}">
                  <a16:creationId xmlns:a16="http://schemas.microsoft.com/office/drawing/2014/main" id="{8B129D3E-844F-CD8D-CABD-797C270E6B17}"/>
                </a:ext>
              </a:extLst>
            </p:cNvPr>
            <p:cNvSpPr/>
            <p:nvPr/>
          </p:nvSpPr>
          <p:spPr>
            <a:xfrm>
              <a:off x="9383428" y="5097109"/>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215" name="Rectangle 214">
              <a:extLst>
                <a:ext uri="{FF2B5EF4-FFF2-40B4-BE49-F238E27FC236}">
                  <a16:creationId xmlns:a16="http://schemas.microsoft.com/office/drawing/2014/main" id="{AEF62815-D869-9CF3-FA23-C97BB351D761}"/>
                </a:ext>
              </a:extLst>
            </p:cNvPr>
            <p:cNvSpPr/>
            <p:nvPr/>
          </p:nvSpPr>
          <p:spPr>
            <a:xfrm>
              <a:off x="9383428" y="5003809"/>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16" name="Rectangle 215">
              <a:extLst>
                <a:ext uri="{FF2B5EF4-FFF2-40B4-BE49-F238E27FC236}">
                  <a16:creationId xmlns:a16="http://schemas.microsoft.com/office/drawing/2014/main" id="{F5FA35DA-5106-3978-D925-100549BDA50A}"/>
                </a:ext>
              </a:extLst>
            </p:cNvPr>
            <p:cNvSpPr/>
            <p:nvPr/>
          </p:nvSpPr>
          <p:spPr>
            <a:xfrm>
              <a:off x="9383428" y="4915194"/>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17" name="Rectangle 216">
              <a:extLst>
                <a:ext uri="{FF2B5EF4-FFF2-40B4-BE49-F238E27FC236}">
                  <a16:creationId xmlns:a16="http://schemas.microsoft.com/office/drawing/2014/main" id="{719BB28F-1ED4-3CF4-A100-BB986C1973AA}"/>
                </a:ext>
              </a:extLst>
            </p:cNvPr>
            <p:cNvSpPr/>
            <p:nvPr/>
          </p:nvSpPr>
          <p:spPr>
            <a:xfrm>
              <a:off x="974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218" name="Rectangle 217">
              <a:extLst>
                <a:ext uri="{FF2B5EF4-FFF2-40B4-BE49-F238E27FC236}">
                  <a16:creationId xmlns:a16="http://schemas.microsoft.com/office/drawing/2014/main" id="{3C608CB0-2701-7AF4-97F8-0ED9FC801E01}"/>
                </a:ext>
              </a:extLst>
            </p:cNvPr>
            <p:cNvSpPr/>
            <p:nvPr/>
          </p:nvSpPr>
          <p:spPr>
            <a:xfrm>
              <a:off x="974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219" name="Rectangle 218">
              <a:extLst>
                <a:ext uri="{FF2B5EF4-FFF2-40B4-BE49-F238E27FC236}">
                  <a16:creationId xmlns:a16="http://schemas.microsoft.com/office/drawing/2014/main" id="{6EC1B020-D6E9-17A1-3123-DDEC7F32F957}"/>
                </a:ext>
              </a:extLst>
            </p:cNvPr>
            <p:cNvSpPr/>
            <p:nvPr/>
          </p:nvSpPr>
          <p:spPr>
            <a:xfrm>
              <a:off x="9743428" y="50016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20" name="Rectangle 219">
              <a:extLst>
                <a:ext uri="{FF2B5EF4-FFF2-40B4-BE49-F238E27FC236}">
                  <a16:creationId xmlns:a16="http://schemas.microsoft.com/office/drawing/2014/main" id="{06652C26-96F8-ED4A-E105-5542805D92BC}"/>
                </a:ext>
              </a:extLst>
            </p:cNvPr>
            <p:cNvSpPr/>
            <p:nvPr/>
          </p:nvSpPr>
          <p:spPr>
            <a:xfrm>
              <a:off x="974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21" name="Rectangle 220">
              <a:extLst>
                <a:ext uri="{FF2B5EF4-FFF2-40B4-BE49-F238E27FC236}">
                  <a16:creationId xmlns:a16="http://schemas.microsoft.com/office/drawing/2014/main" id="{AD204B5D-0A6B-14F9-817E-BAA2671A8D30}"/>
                </a:ext>
              </a:extLst>
            </p:cNvPr>
            <p:cNvSpPr/>
            <p:nvPr/>
          </p:nvSpPr>
          <p:spPr>
            <a:xfrm>
              <a:off x="10103428" y="517606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222" name="Rectangle 221">
              <a:extLst>
                <a:ext uri="{FF2B5EF4-FFF2-40B4-BE49-F238E27FC236}">
                  <a16:creationId xmlns:a16="http://schemas.microsoft.com/office/drawing/2014/main" id="{2FE837F5-7734-1406-D0E3-2A58047641A1}"/>
                </a:ext>
              </a:extLst>
            </p:cNvPr>
            <p:cNvSpPr/>
            <p:nvPr/>
          </p:nvSpPr>
          <p:spPr>
            <a:xfrm>
              <a:off x="10103428" y="509471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223" name="Rectangle 222">
              <a:extLst>
                <a:ext uri="{FF2B5EF4-FFF2-40B4-BE49-F238E27FC236}">
                  <a16:creationId xmlns:a16="http://schemas.microsoft.com/office/drawing/2014/main" id="{771E16C9-1EF7-E78C-404A-5ED228C1DB79}"/>
                </a:ext>
              </a:extLst>
            </p:cNvPr>
            <p:cNvSpPr/>
            <p:nvPr/>
          </p:nvSpPr>
          <p:spPr>
            <a:xfrm>
              <a:off x="10103428" y="500141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224" name="Rectangle 223">
              <a:extLst>
                <a:ext uri="{FF2B5EF4-FFF2-40B4-BE49-F238E27FC236}">
                  <a16:creationId xmlns:a16="http://schemas.microsoft.com/office/drawing/2014/main" id="{96D35558-981D-27ED-8495-5DE814E1AC00}"/>
                </a:ext>
              </a:extLst>
            </p:cNvPr>
            <p:cNvSpPr/>
            <p:nvPr/>
          </p:nvSpPr>
          <p:spPr>
            <a:xfrm>
              <a:off x="10103428" y="491279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grpSp>
      <p:sp>
        <p:nvSpPr>
          <p:cNvPr id="225" name="TextBox 224">
            <a:extLst>
              <a:ext uri="{FF2B5EF4-FFF2-40B4-BE49-F238E27FC236}">
                <a16:creationId xmlns:a16="http://schemas.microsoft.com/office/drawing/2014/main" id="{6066D362-0DD8-EAA3-06EA-BB9CE7D0BC73}"/>
              </a:ext>
            </a:extLst>
          </p:cNvPr>
          <p:cNvSpPr txBox="1"/>
          <p:nvPr/>
        </p:nvSpPr>
        <p:spPr>
          <a:xfrm>
            <a:off x="1700545" y="5285400"/>
            <a:ext cx="1476686" cy="369332"/>
          </a:xfrm>
          <a:prstGeom prst="rect">
            <a:avLst/>
          </a:prstGeom>
          <a:noFill/>
        </p:spPr>
        <p:txBody>
          <a:bodyPr wrap="none" rtlCol="0">
            <a:spAutoFit/>
          </a:bodyPr>
          <a:lstStyle/>
          <a:p>
            <a:r>
              <a:rPr lang="sl-SI" dirty="0"/>
              <a:t>Accumulator</a:t>
            </a:r>
          </a:p>
        </p:txBody>
      </p:sp>
    </p:spTree>
    <p:extLst>
      <p:ext uri="{BB962C8B-B14F-4D97-AF65-F5344CB8AC3E}">
        <p14:creationId xmlns:p14="http://schemas.microsoft.com/office/powerpoint/2010/main" val="282561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19C90-FDCC-231F-19B0-4ADD5FA12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B86C8-A1FA-9C46-DB2B-43BC58CFD24C}"/>
              </a:ext>
            </a:extLst>
          </p:cNvPr>
          <p:cNvSpPr>
            <a:spLocks noGrp="1"/>
          </p:cNvSpPr>
          <p:nvPr>
            <p:ph type="title"/>
          </p:nvPr>
        </p:nvSpPr>
        <p:spPr>
          <a:xfrm>
            <a:off x="940912" y="130317"/>
            <a:ext cx="8639178" cy="708694"/>
          </a:xfrm>
        </p:spPr>
        <p:txBody>
          <a:bodyPr/>
          <a:lstStyle/>
          <a:p>
            <a:r>
              <a:rPr lang="sl-SI" dirty="0"/>
              <a:t>SpMV with ELL, Vector length = 8 </a:t>
            </a:r>
          </a:p>
        </p:txBody>
      </p:sp>
      <p:sp>
        <p:nvSpPr>
          <p:cNvPr id="3" name="TextBox 2">
            <a:extLst>
              <a:ext uri="{FF2B5EF4-FFF2-40B4-BE49-F238E27FC236}">
                <a16:creationId xmlns:a16="http://schemas.microsoft.com/office/drawing/2014/main" id="{3BF39E0F-00C2-9CA7-F119-265CBCE89C91}"/>
              </a:ext>
            </a:extLst>
          </p:cNvPr>
          <p:cNvSpPr txBox="1"/>
          <p:nvPr/>
        </p:nvSpPr>
        <p:spPr>
          <a:xfrm>
            <a:off x="940912" y="1044699"/>
            <a:ext cx="1839927" cy="369332"/>
          </a:xfrm>
          <a:prstGeom prst="rect">
            <a:avLst/>
          </a:prstGeom>
          <a:noFill/>
        </p:spPr>
        <p:txBody>
          <a:bodyPr wrap="none" rtlCol="0">
            <a:spAutoFit/>
          </a:bodyPr>
          <a:lstStyle/>
          <a:p>
            <a:r>
              <a:rPr lang="sl-SI" dirty="0"/>
              <a:t>Columns (VREG)</a:t>
            </a:r>
          </a:p>
        </p:txBody>
      </p:sp>
      <p:sp>
        <p:nvSpPr>
          <p:cNvPr id="4" name="Rectangle 3">
            <a:extLst>
              <a:ext uri="{FF2B5EF4-FFF2-40B4-BE49-F238E27FC236}">
                <a16:creationId xmlns:a16="http://schemas.microsoft.com/office/drawing/2014/main" id="{73DDDF66-C764-C8CD-2B80-EFE6C4F7E1FA}"/>
              </a:ext>
            </a:extLst>
          </p:cNvPr>
          <p:cNvSpPr/>
          <p:nvPr/>
        </p:nvSpPr>
        <p:spPr>
          <a:xfrm>
            <a:off x="3533139"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6</a:t>
            </a:r>
          </a:p>
        </p:txBody>
      </p:sp>
      <p:cxnSp>
        <p:nvCxnSpPr>
          <p:cNvPr id="5" name="Straight Arrow Connector 4">
            <a:extLst>
              <a:ext uri="{FF2B5EF4-FFF2-40B4-BE49-F238E27FC236}">
                <a16:creationId xmlns:a16="http://schemas.microsoft.com/office/drawing/2014/main" id="{7C6B0D76-F501-CCA5-62A7-DFF9B7144BE4}"/>
              </a:ext>
            </a:extLst>
          </p:cNvPr>
          <p:cNvCxnSpPr>
            <a:cxnSpLocks/>
          </p:cNvCxnSpPr>
          <p:nvPr/>
        </p:nvCxnSpPr>
        <p:spPr>
          <a:xfrm>
            <a:off x="1361297" y="1643414"/>
            <a:ext cx="1164002" cy="0"/>
          </a:xfrm>
          <a:prstGeom prst="straightConnector1">
            <a:avLst/>
          </a:prstGeom>
          <a:ln>
            <a:tailEnd type="triangle"/>
          </a:ln>
        </p:spPr>
        <p:style>
          <a:lnRef idx="2">
            <a:schemeClr val="accent5">
              <a:shade val="15000"/>
            </a:schemeClr>
          </a:lnRef>
          <a:fillRef idx="1">
            <a:schemeClr val="accent5"/>
          </a:fillRef>
          <a:effectRef idx="0">
            <a:schemeClr val="accent5"/>
          </a:effectRef>
          <a:fontRef idx="minor">
            <a:schemeClr val="lt1"/>
          </a:fontRef>
        </p:style>
      </p:cxnSp>
      <p:sp>
        <p:nvSpPr>
          <p:cNvPr id="6" name="Rectangle 5">
            <a:extLst>
              <a:ext uri="{FF2B5EF4-FFF2-40B4-BE49-F238E27FC236}">
                <a16:creationId xmlns:a16="http://schemas.microsoft.com/office/drawing/2014/main" id="{9E3F3075-6386-92DF-1069-6FC245CAEB42}"/>
              </a:ext>
            </a:extLst>
          </p:cNvPr>
          <p:cNvSpPr/>
          <p:nvPr/>
        </p:nvSpPr>
        <p:spPr>
          <a:xfrm>
            <a:off x="5679940" y="1349108"/>
            <a:ext cx="1961831" cy="632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Memory Scatter/Gather</a:t>
            </a:r>
          </a:p>
        </p:txBody>
      </p:sp>
      <p:sp>
        <p:nvSpPr>
          <p:cNvPr id="7" name="Rectangle 6">
            <a:extLst>
              <a:ext uri="{FF2B5EF4-FFF2-40B4-BE49-F238E27FC236}">
                <a16:creationId xmlns:a16="http://schemas.microsoft.com/office/drawing/2014/main" id="{69F50638-B173-EE04-260E-58EDACFC45A0}"/>
              </a:ext>
            </a:extLst>
          </p:cNvPr>
          <p:cNvSpPr/>
          <p:nvPr/>
        </p:nvSpPr>
        <p:spPr>
          <a:xfrm>
            <a:off x="8532664"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8" name="Rectangle 7">
            <a:extLst>
              <a:ext uri="{FF2B5EF4-FFF2-40B4-BE49-F238E27FC236}">
                <a16:creationId xmlns:a16="http://schemas.microsoft.com/office/drawing/2014/main" id="{663724FB-8969-E049-2CDE-DB50E4FB9432}"/>
              </a:ext>
            </a:extLst>
          </p:cNvPr>
          <p:cNvSpPr/>
          <p:nvPr/>
        </p:nvSpPr>
        <p:spPr>
          <a:xfrm>
            <a:off x="888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9" name="Rectangle 8">
            <a:extLst>
              <a:ext uri="{FF2B5EF4-FFF2-40B4-BE49-F238E27FC236}">
                <a16:creationId xmlns:a16="http://schemas.microsoft.com/office/drawing/2014/main" id="{8F81C85C-23E4-860E-4B8A-233D13920315}"/>
              </a:ext>
            </a:extLst>
          </p:cNvPr>
          <p:cNvSpPr/>
          <p:nvPr/>
        </p:nvSpPr>
        <p:spPr>
          <a:xfrm>
            <a:off x="924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10" name="Rectangle 9">
            <a:extLst>
              <a:ext uri="{FF2B5EF4-FFF2-40B4-BE49-F238E27FC236}">
                <a16:creationId xmlns:a16="http://schemas.microsoft.com/office/drawing/2014/main" id="{86AB495C-D511-4CE5-EF6D-BB308D677C48}"/>
              </a:ext>
            </a:extLst>
          </p:cNvPr>
          <p:cNvSpPr/>
          <p:nvPr/>
        </p:nvSpPr>
        <p:spPr>
          <a:xfrm>
            <a:off x="960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11" name="Rectangle 10">
            <a:extLst>
              <a:ext uri="{FF2B5EF4-FFF2-40B4-BE49-F238E27FC236}">
                <a16:creationId xmlns:a16="http://schemas.microsoft.com/office/drawing/2014/main" id="{1116ABC8-2066-565B-2585-001B64E9C7EC}"/>
              </a:ext>
            </a:extLst>
          </p:cNvPr>
          <p:cNvSpPr/>
          <p:nvPr/>
        </p:nvSpPr>
        <p:spPr>
          <a:xfrm>
            <a:off x="996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2" name="Rectangle 11">
            <a:extLst>
              <a:ext uri="{FF2B5EF4-FFF2-40B4-BE49-F238E27FC236}">
                <a16:creationId xmlns:a16="http://schemas.microsoft.com/office/drawing/2014/main" id="{6E50218B-A7A9-8698-05D9-273CE3E428A8}"/>
              </a:ext>
            </a:extLst>
          </p:cNvPr>
          <p:cNvSpPr/>
          <p:nvPr/>
        </p:nvSpPr>
        <p:spPr>
          <a:xfrm>
            <a:off x="1032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13" name="Rectangle 12">
            <a:extLst>
              <a:ext uri="{FF2B5EF4-FFF2-40B4-BE49-F238E27FC236}">
                <a16:creationId xmlns:a16="http://schemas.microsoft.com/office/drawing/2014/main" id="{6B0C867E-40C1-4180-4F16-2F4A283444F7}"/>
              </a:ext>
            </a:extLst>
          </p:cNvPr>
          <p:cNvSpPr/>
          <p:nvPr/>
        </p:nvSpPr>
        <p:spPr>
          <a:xfrm>
            <a:off x="1068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14" name="Rectangle 13">
            <a:extLst>
              <a:ext uri="{FF2B5EF4-FFF2-40B4-BE49-F238E27FC236}">
                <a16:creationId xmlns:a16="http://schemas.microsoft.com/office/drawing/2014/main" id="{4BB87E4D-C4AE-2E41-A63C-355A69394631}"/>
              </a:ext>
            </a:extLst>
          </p:cNvPr>
          <p:cNvSpPr/>
          <p:nvPr/>
        </p:nvSpPr>
        <p:spPr>
          <a:xfrm>
            <a:off x="11036296"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cxnSp>
        <p:nvCxnSpPr>
          <p:cNvPr id="15" name="Elbow Connector 14">
            <a:extLst>
              <a:ext uri="{FF2B5EF4-FFF2-40B4-BE49-F238E27FC236}">
                <a16:creationId xmlns:a16="http://schemas.microsoft.com/office/drawing/2014/main" id="{48176B7A-AC99-27F5-7DF8-E02C391F9198}"/>
              </a:ext>
            </a:extLst>
          </p:cNvPr>
          <p:cNvCxnSpPr>
            <a:cxnSpLocks/>
            <a:stCxn id="6" idx="2"/>
          </p:cNvCxnSpPr>
          <p:nvPr/>
        </p:nvCxnSpPr>
        <p:spPr>
          <a:xfrm rot="5400000">
            <a:off x="4991081" y="1290811"/>
            <a:ext cx="979324" cy="23602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2FCB7940-C68B-838D-B9A0-651312F3343B}"/>
              </a:ext>
            </a:extLst>
          </p:cNvPr>
          <p:cNvSpPr/>
          <p:nvPr/>
        </p:nvSpPr>
        <p:spPr>
          <a:xfrm>
            <a:off x="103182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7" name="Rectangle 16">
            <a:extLst>
              <a:ext uri="{FF2B5EF4-FFF2-40B4-BE49-F238E27FC236}">
                <a16:creationId xmlns:a16="http://schemas.microsoft.com/office/drawing/2014/main" id="{39D3BED2-3095-A23E-4B24-EB0A41AF0328}"/>
              </a:ext>
            </a:extLst>
          </p:cNvPr>
          <p:cNvSpPr/>
          <p:nvPr/>
        </p:nvSpPr>
        <p:spPr>
          <a:xfrm>
            <a:off x="138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18" name="Rectangle 17">
            <a:extLst>
              <a:ext uri="{FF2B5EF4-FFF2-40B4-BE49-F238E27FC236}">
                <a16:creationId xmlns:a16="http://schemas.microsoft.com/office/drawing/2014/main" id="{EAC77445-933F-DBC1-372C-28010F2F063F}"/>
              </a:ext>
            </a:extLst>
          </p:cNvPr>
          <p:cNvSpPr/>
          <p:nvPr/>
        </p:nvSpPr>
        <p:spPr>
          <a:xfrm>
            <a:off x="174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19" name="Rectangle 18">
            <a:extLst>
              <a:ext uri="{FF2B5EF4-FFF2-40B4-BE49-F238E27FC236}">
                <a16:creationId xmlns:a16="http://schemas.microsoft.com/office/drawing/2014/main" id="{04161438-F757-A7DE-2B1A-5DB03C4E36AF}"/>
              </a:ext>
            </a:extLst>
          </p:cNvPr>
          <p:cNvSpPr/>
          <p:nvPr/>
        </p:nvSpPr>
        <p:spPr>
          <a:xfrm>
            <a:off x="209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20" name="Rectangle 19">
            <a:extLst>
              <a:ext uri="{FF2B5EF4-FFF2-40B4-BE49-F238E27FC236}">
                <a16:creationId xmlns:a16="http://schemas.microsoft.com/office/drawing/2014/main" id="{B437A59D-519B-E157-3DDC-D0BD58DDFC31}"/>
              </a:ext>
            </a:extLst>
          </p:cNvPr>
          <p:cNvSpPr/>
          <p:nvPr/>
        </p:nvSpPr>
        <p:spPr>
          <a:xfrm>
            <a:off x="245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1" name="Rectangle 20">
            <a:extLst>
              <a:ext uri="{FF2B5EF4-FFF2-40B4-BE49-F238E27FC236}">
                <a16:creationId xmlns:a16="http://schemas.microsoft.com/office/drawing/2014/main" id="{C923809B-46F0-7187-CE6E-DEA57CEB9570}"/>
              </a:ext>
            </a:extLst>
          </p:cNvPr>
          <p:cNvSpPr/>
          <p:nvPr/>
        </p:nvSpPr>
        <p:spPr>
          <a:xfrm>
            <a:off x="281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2" name="Rectangle 21">
            <a:extLst>
              <a:ext uri="{FF2B5EF4-FFF2-40B4-BE49-F238E27FC236}">
                <a16:creationId xmlns:a16="http://schemas.microsoft.com/office/drawing/2014/main" id="{A149BD7B-5B42-F331-4437-5D94F672ED9F}"/>
              </a:ext>
            </a:extLst>
          </p:cNvPr>
          <p:cNvSpPr/>
          <p:nvPr/>
        </p:nvSpPr>
        <p:spPr>
          <a:xfrm>
            <a:off x="317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3" name="Rectangle 22">
            <a:extLst>
              <a:ext uri="{FF2B5EF4-FFF2-40B4-BE49-F238E27FC236}">
                <a16:creationId xmlns:a16="http://schemas.microsoft.com/office/drawing/2014/main" id="{085032D2-F562-C4B5-FA40-1F511A042729}"/>
              </a:ext>
            </a:extLst>
          </p:cNvPr>
          <p:cNvSpPr/>
          <p:nvPr/>
        </p:nvSpPr>
        <p:spPr>
          <a:xfrm>
            <a:off x="3535457"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4" name="Rectangle 23">
            <a:extLst>
              <a:ext uri="{FF2B5EF4-FFF2-40B4-BE49-F238E27FC236}">
                <a16:creationId xmlns:a16="http://schemas.microsoft.com/office/drawing/2014/main" id="{F0688503-5AB6-8333-41F7-C53FE7C6E146}"/>
              </a:ext>
            </a:extLst>
          </p:cNvPr>
          <p:cNvSpPr/>
          <p:nvPr/>
        </p:nvSpPr>
        <p:spPr>
          <a:xfrm>
            <a:off x="1035917"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25" name="Rectangle 24">
            <a:extLst>
              <a:ext uri="{FF2B5EF4-FFF2-40B4-BE49-F238E27FC236}">
                <a16:creationId xmlns:a16="http://schemas.microsoft.com/office/drawing/2014/main" id="{467DBAAE-404C-2F07-D67E-19BE49B3A569}"/>
              </a:ext>
            </a:extLst>
          </p:cNvPr>
          <p:cNvSpPr/>
          <p:nvPr/>
        </p:nvSpPr>
        <p:spPr>
          <a:xfrm>
            <a:off x="1395917"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26" name="Rectangle 25">
            <a:extLst>
              <a:ext uri="{FF2B5EF4-FFF2-40B4-BE49-F238E27FC236}">
                <a16:creationId xmlns:a16="http://schemas.microsoft.com/office/drawing/2014/main" id="{D7285F7A-8946-74B7-4E1D-DA2D8AE87E7E}"/>
              </a:ext>
            </a:extLst>
          </p:cNvPr>
          <p:cNvSpPr/>
          <p:nvPr/>
        </p:nvSpPr>
        <p:spPr>
          <a:xfrm>
            <a:off x="1755917"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27" name="Rectangle 26">
            <a:extLst>
              <a:ext uri="{FF2B5EF4-FFF2-40B4-BE49-F238E27FC236}">
                <a16:creationId xmlns:a16="http://schemas.microsoft.com/office/drawing/2014/main" id="{E275D8CD-5DD5-9EEF-3C5F-EA3564053D8E}"/>
              </a:ext>
            </a:extLst>
          </p:cNvPr>
          <p:cNvSpPr/>
          <p:nvPr/>
        </p:nvSpPr>
        <p:spPr>
          <a:xfrm>
            <a:off x="2115917"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28" name="Rectangle 27">
            <a:extLst>
              <a:ext uri="{FF2B5EF4-FFF2-40B4-BE49-F238E27FC236}">
                <a16:creationId xmlns:a16="http://schemas.microsoft.com/office/drawing/2014/main" id="{49BD9E89-CFD0-4185-6966-A65CBF6C736F}"/>
              </a:ext>
            </a:extLst>
          </p:cNvPr>
          <p:cNvSpPr/>
          <p:nvPr/>
        </p:nvSpPr>
        <p:spPr>
          <a:xfrm>
            <a:off x="2457231"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29" name="Rectangle 28">
            <a:extLst>
              <a:ext uri="{FF2B5EF4-FFF2-40B4-BE49-F238E27FC236}">
                <a16:creationId xmlns:a16="http://schemas.microsoft.com/office/drawing/2014/main" id="{FBEDF81D-EE25-7590-2C1D-621E58CF2DBE}"/>
              </a:ext>
            </a:extLst>
          </p:cNvPr>
          <p:cNvSpPr/>
          <p:nvPr/>
        </p:nvSpPr>
        <p:spPr>
          <a:xfrm>
            <a:off x="2817231"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30" name="Rectangle 29">
            <a:extLst>
              <a:ext uri="{FF2B5EF4-FFF2-40B4-BE49-F238E27FC236}">
                <a16:creationId xmlns:a16="http://schemas.microsoft.com/office/drawing/2014/main" id="{91681F58-3108-DCF2-89BB-4A327F0C6B2E}"/>
              </a:ext>
            </a:extLst>
          </p:cNvPr>
          <p:cNvSpPr/>
          <p:nvPr/>
        </p:nvSpPr>
        <p:spPr>
          <a:xfrm>
            <a:off x="3177231"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31" name="Rectangle 30">
            <a:extLst>
              <a:ext uri="{FF2B5EF4-FFF2-40B4-BE49-F238E27FC236}">
                <a16:creationId xmlns:a16="http://schemas.microsoft.com/office/drawing/2014/main" id="{8C9F3102-3631-0413-7637-A33D0BCFC90B}"/>
              </a:ext>
            </a:extLst>
          </p:cNvPr>
          <p:cNvSpPr/>
          <p:nvPr/>
        </p:nvSpPr>
        <p:spPr>
          <a:xfrm>
            <a:off x="3537231"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32" name="TextBox 31">
            <a:extLst>
              <a:ext uri="{FF2B5EF4-FFF2-40B4-BE49-F238E27FC236}">
                <a16:creationId xmlns:a16="http://schemas.microsoft.com/office/drawing/2014/main" id="{C908148C-8B32-5E94-CD0C-DFD380A659C5}"/>
              </a:ext>
            </a:extLst>
          </p:cNvPr>
          <p:cNvSpPr txBox="1"/>
          <p:nvPr/>
        </p:nvSpPr>
        <p:spPr>
          <a:xfrm>
            <a:off x="4096921" y="3842120"/>
            <a:ext cx="1407116" cy="369332"/>
          </a:xfrm>
          <a:prstGeom prst="rect">
            <a:avLst/>
          </a:prstGeom>
          <a:noFill/>
        </p:spPr>
        <p:txBody>
          <a:bodyPr wrap="none" rtlCol="0">
            <a:spAutoFit/>
          </a:bodyPr>
          <a:lstStyle/>
          <a:p>
            <a:r>
              <a:rPr lang="sl-SI" dirty="0"/>
              <a:t>Data (VREG)</a:t>
            </a:r>
          </a:p>
        </p:txBody>
      </p:sp>
      <p:sp>
        <p:nvSpPr>
          <p:cNvPr id="33" name="TextBox 32">
            <a:extLst>
              <a:ext uri="{FF2B5EF4-FFF2-40B4-BE49-F238E27FC236}">
                <a16:creationId xmlns:a16="http://schemas.microsoft.com/office/drawing/2014/main" id="{1159AEB7-0BC1-747A-ACCD-3C0F3609F4AC}"/>
              </a:ext>
            </a:extLst>
          </p:cNvPr>
          <p:cNvSpPr txBox="1"/>
          <p:nvPr/>
        </p:nvSpPr>
        <p:spPr>
          <a:xfrm>
            <a:off x="54061" y="3830672"/>
            <a:ext cx="794000" cy="369332"/>
          </a:xfrm>
          <a:prstGeom prst="rect">
            <a:avLst/>
          </a:prstGeom>
          <a:noFill/>
        </p:spPr>
        <p:txBody>
          <a:bodyPr wrap="none" rtlCol="0">
            <a:spAutoFit/>
          </a:bodyPr>
          <a:lstStyle/>
          <a:p>
            <a:r>
              <a:rPr lang="sl-SI" dirty="0"/>
              <a:t>VMAC</a:t>
            </a:r>
          </a:p>
        </p:txBody>
      </p:sp>
      <p:cxnSp>
        <p:nvCxnSpPr>
          <p:cNvPr id="34" name="Straight Arrow Connector 33">
            <a:extLst>
              <a:ext uri="{FF2B5EF4-FFF2-40B4-BE49-F238E27FC236}">
                <a16:creationId xmlns:a16="http://schemas.microsoft.com/office/drawing/2014/main" id="{FB510C62-0EA5-33F3-F085-373C646934E3}"/>
              </a:ext>
            </a:extLst>
          </p:cNvPr>
          <p:cNvCxnSpPr>
            <a:cxnSpLocks/>
          </p:cNvCxnSpPr>
          <p:nvPr/>
        </p:nvCxnSpPr>
        <p:spPr>
          <a:xfrm>
            <a:off x="4670588" y="5092985"/>
            <a:ext cx="2568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B8416378-1C7D-F157-4445-2641D1C382A5}"/>
              </a:ext>
            </a:extLst>
          </p:cNvPr>
          <p:cNvSpPr/>
          <p:nvPr/>
        </p:nvSpPr>
        <p:spPr>
          <a:xfrm>
            <a:off x="1035917"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4</a:t>
            </a:r>
          </a:p>
        </p:txBody>
      </p:sp>
      <p:sp>
        <p:nvSpPr>
          <p:cNvPr id="36" name="Rectangle 35">
            <a:extLst>
              <a:ext uri="{FF2B5EF4-FFF2-40B4-BE49-F238E27FC236}">
                <a16:creationId xmlns:a16="http://schemas.microsoft.com/office/drawing/2014/main" id="{801E9D60-AE7B-4F81-49DD-5E64E6865186}"/>
              </a:ext>
            </a:extLst>
          </p:cNvPr>
          <p:cNvSpPr/>
          <p:nvPr/>
        </p:nvSpPr>
        <p:spPr>
          <a:xfrm>
            <a:off x="1395917"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2</a:t>
            </a:r>
          </a:p>
        </p:txBody>
      </p:sp>
      <p:sp>
        <p:nvSpPr>
          <p:cNvPr id="37" name="Rectangle 36">
            <a:extLst>
              <a:ext uri="{FF2B5EF4-FFF2-40B4-BE49-F238E27FC236}">
                <a16:creationId xmlns:a16="http://schemas.microsoft.com/office/drawing/2014/main" id="{9AEE139E-D108-CF49-81EB-E81BB2D6C2D5}"/>
              </a:ext>
            </a:extLst>
          </p:cNvPr>
          <p:cNvSpPr/>
          <p:nvPr/>
        </p:nvSpPr>
        <p:spPr>
          <a:xfrm>
            <a:off x="1755917"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5</a:t>
            </a:r>
          </a:p>
        </p:txBody>
      </p:sp>
      <p:sp>
        <p:nvSpPr>
          <p:cNvPr id="38" name="Rectangle 37">
            <a:extLst>
              <a:ext uri="{FF2B5EF4-FFF2-40B4-BE49-F238E27FC236}">
                <a16:creationId xmlns:a16="http://schemas.microsoft.com/office/drawing/2014/main" id="{CF1259AD-38A8-4AD2-16BD-CCFE956C7D7D}"/>
              </a:ext>
            </a:extLst>
          </p:cNvPr>
          <p:cNvSpPr/>
          <p:nvPr/>
        </p:nvSpPr>
        <p:spPr>
          <a:xfrm>
            <a:off x="2115917"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9</a:t>
            </a:r>
          </a:p>
        </p:txBody>
      </p:sp>
      <p:sp>
        <p:nvSpPr>
          <p:cNvPr id="39" name="Rectangle 38">
            <a:extLst>
              <a:ext uri="{FF2B5EF4-FFF2-40B4-BE49-F238E27FC236}">
                <a16:creationId xmlns:a16="http://schemas.microsoft.com/office/drawing/2014/main" id="{48792420-39D6-3059-B8AE-43C59CB041E2}"/>
              </a:ext>
            </a:extLst>
          </p:cNvPr>
          <p:cNvSpPr/>
          <p:nvPr/>
        </p:nvSpPr>
        <p:spPr>
          <a:xfrm>
            <a:off x="245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40" name="Rectangle 39">
            <a:extLst>
              <a:ext uri="{FF2B5EF4-FFF2-40B4-BE49-F238E27FC236}">
                <a16:creationId xmlns:a16="http://schemas.microsoft.com/office/drawing/2014/main" id="{328B5BC3-5048-348F-C30D-436FE29FA1FE}"/>
              </a:ext>
            </a:extLst>
          </p:cNvPr>
          <p:cNvSpPr/>
          <p:nvPr/>
        </p:nvSpPr>
        <p:spPr>
          <a:xfrm>
            <a:off x="281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41" name="Rectangle 40">
            <a:extLst>
              <a:ext uri="{FF2B5EF4-FFF2-40B4-BE49-F238E27FC236}">
                <a16:creationId xmlns:a16="http://schemas.microsoft.com/office/drawing/2014/main" id="{7505EA51-39D5-AAF1-7519-3C09047899C1}"/>
              </a:ext>
            </a:extLst>
          </p:cNvPr>
          <p:cNvSpPr/>
          <p:nvPr/>
        </p:nvSpPr>
        <p:spPr>
          <a:xfrm>
            <a:off x="317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42" name="Rectangle 41">
            <a:extLst>
              <a:ext uri="{FF2B5EF4-FFF2-40B4-BE49-F238E27FC236}">
                <a16:creationId xmlns:a16="http://schemas.microsoft.com/office/drawing/2014/main" id="{356F4705-4A46-DE1D-F1F8-9D38B1875DCE}"/>
              </a:ext>
            </a:extLst>
          </p:cNvPr>
          <p:cNvSpPr/>
          <p:nvPr/>
        </p:nvSpPr>
        <p:spPr>
          <a:xfrm>
            <a:off x="353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44" name="TextBox 43">
            <a:extLst>
              <a:ext uri="{FF2B5EF4-FFF2-40B4-BE49-F238E27FC236}">
                <a16:creationId xmlns:a16="http://schemas.microsoft.com/office/drawing/2014/main" id="{F224ABE8-E824-D0DA-7CF9-4382B49E0343}"/>
              </a:ext>
            </a:extLst>
          </p:cNvPr>
          <p:cNvSpPr txBox="1"/>
          <p:nvPr/>
        </p:nvSpPr>
        <p:spPr>
          <a:xfrm>
            <a:off x="2294979" y="3307452"/>
            <a:ext cx="348172" cy="523220"/>
          </a:xfrm>
          <a:prstGeom prst="rect">
            <a:avLst/>
          </a:prstGeom>
          <a:noFill/>
        </p:spPr>
        <p:txBody>
          <a:bodyPr wrap="none" rtlCol="0">
            <a:spAutoFit/>
          </a:bodyPr>
          <a:lstStyle/>
          <a:p>
            <a:r>
              <a:rPr lang="sl-SI" sz="2800" dirty="0"/>
              <a:t>*</a:t>
            </a:r>
            <a:endParaRPr lang="sl-SI" dirty="0"/>
          </a:p>
        </p:txBody>
      </p:sp>
      <p:sp>
        <p:nvSpPr>
          <p:cNvPr id="45" name="TextBox 44">
            <a:extLst>
              <a:ext uri="{FF2B5EF4-FFF2-40B4-BE49-F238E27FC236}">
                <a16:creationId xmlns:a16="http://schemas.microsoft.com/office/drawing/2014/main" id="{BAD74B14-0C4A-B942-BDDB-3E092E25985F}"/>
              </a:ext>
            </a:extLst>
          </p:cNvPr>
          <p:cNvSpPr txBox="1"/>
          <p:nvPr/>
        </p:nvSpPr>
        <p:spPr>
          <a:xfrm>
            <a:off x="2272755" y="4377350"/>
            <a:ext cx="377026" cy="523220"/>
          </a:xfrm>
          <a:prstGeom prst="rect">
            <a:avLst/>
          </a:prstGeom>
          <a:noFill/>
        </p:spPr>
        <p:txBody>
          <a:bodyPr wrap="none" rtlCol="0">
            <a:spAutoFit/>
          </a:bodyPr>
          <a:lstStyle/>
          <a:p>
            <a:r>
              <a:rPr lang="sl-SI" sz="2800" dirty="0"/>
              <a:t>+</a:t>
            </a:r>
          </a:p>
        </p:txBody>
      </p:sp>
      <p:sp>
        <p:nvSpPr>
          <p:cNvPr id="46" name="Rectangle 45">
            <a:extLst>
              <a:ext uri="{FF2B5EF4-FFF2-40B4-BE49-F238E27FC236}">
                <a16:creationId xmlns:a16="http://schemas.microsoft.com/office/drawing/2014/main" id="{6E9976FF-4DDD-0E19-1090-228736E89B4B}"/>
              </a:ext>
            </a:extLst>
          </p:cNvPr>
          <p:cNvSpPr/>
          <p:nvPr/>
        </p:nvSpPr>
        <p:spPr>
          <a:xfrm>
            <a:off x="7583428" y="517883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47" name="Rectangle 46">
            <a:extLst>
              <a:ext uri="{FF2B5EF4-FFF2-40B4-BE49-F238E27FC236}">
                <a16:creationId xmlns:a16="http://schemas.microsoft.com/office/drawing/2014/main" id="{6CCA2E36-9A51-6BFA-8B53-4F8A03F98E06}"/>
              </a:ext>
            </a:extLst>
          </p:cNvPr>
          <p:cNvSpPr/>
          <p:nvPr/>
        </p:nvSpPr>
        <p:spPr>
          <a:xfrm>
            <a:off x="7583428" y="509748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48" name="Rectangle 47">
            <a:extLst>
              <a:ext uri="{FF2B5EF4-FFF2-40B4-BE49-F238E27FC236}">
                <a16:creationId xmlns:a16="http://schemas.microsoft.com/office/drawing/2014/main" id="{FBE57F37-8122-7525-C8E8-937836B1D995}"/>
              </a:ext>
            </a:extLst>
          </p:cNvPr>
          <p:cNvSpPr/>
          <p:nvPr/>
        </p:nvSpPr>
        <p:spPr>
          <a:xfrm>
            <a:off x="7583428" y="5004183"/>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49" name="Rectangle 48">
            <a:extLst>
              <a:ext uri="{FF2B5EF4-FFF2-40B4-BE49-F238E27FC236}">
                <a16:creationId xmlns:a16="http://schemas.microsoft.com/office/drawing/2014/main" id="{C0890468-78B5-1A88-4740-214815A6B296}"/>
              </a:ext>
            </a:extLst>
          </p:cNvPr>
          <p:cNvSpPr/>
          <p:nvPr/>
        </p:nvSpPr>
        <p:spPr>
          <a:xfrm>
            <a:off x="7583428" y="4915568"/>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50" name="Rectangle 49">
            <a:extLst>
              <a:ext uri="{FF2B5EF4-FFF2-40B4-BE49-F238E27FC236}">
                <a16:creationId xmlns:a16="http://schemas.microsoft.com/office/drawing/2014/main" id="{90999A87-89CD-1048-34AB-D58FB941ACC0}"/>
              </a:ext>
            </a:extLst>
          </p:cNvPr>
          <p:cNvSpPr/>
          <p:nvPr/>
        </p:nvSpPr>
        <p:spPr>
          <a:xfrm>
            <a:off x="794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51" name="Rectangle 50">
            <a:extLst>
              <a:ext uri="{FF2B5EF4-FFF2-40B4-BE49-F238E27FC236}">
                <a16:creationId xmlns:a16="http://schemas.microsoft.com/office/drawing/2014/main" id="{63AE0977-AC3B-2FF4-FE12-33D738C1CAB7}"/>
              </a:ext>
            </a:extLst>
          </p:cNvPr>
          <p:cNvSpPr/>
          <p:nvPr/>
        </p:nvSpPr>
        <p:spPr>
          <a:xfrm>
            <a:off x="794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52" name="Rectangle 51">
            <a:extLst>
              <a:ext uri="{FF2B5EF4-FFF2-40B4-BE49-F238E27FC236}">
                <a16:creationId xmlns:a16="http://schemas.microsoft.com/office/drawing/2014/main" id="{D67A0F66-E9EB-8860-49EE-E0EA26C88747}"/>
              </a:ext>
            </a:extLst>
          </p:cNvPr>
          <p:cNvSpPr/>
          <p:nvPr/>
        </p:nvSpPr>
        <p:spPr>
          <a:xfrm>
            <a:off x="7943428" y="5003996"/>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53" name="Rectangle 52">
            <a:extLst>
              <a:ext uri="{FF2B5EF4-FFF2-40B4-BE49-F238E27FC236}">
                <a16:creationId xmlns:a16="http://schemas.microsoft.com/office/drawing/2014/main" id="{874C912A-32A3-D450-2C12-F96DA9081CA0}"/>
              </a:ext>
            </a:extLst>
          </p:cNvPr>
          <p:cNvSpPr/>
          <p:nvPr/>
        </p:nvSpPr>
        <p:spPr>
          <a:xfrm>
            <a:off x="7943428" y="4915381"/>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54" name="Rectangle 53">
            <a:extLst>
              <a:ext uri="{FF2B5EF4-FFF2-40B4-BE49-F238E27FC236}">
                <a16:creationId xmlns:a16="http://schemas.microsoft.com/office/drawing/2014/main" id="{A5EA151D-95E4-3645-E89C-2470214DBD66}"/>
              </a:ext>
            </a:extLst>
          </p:cNvPr>
          <p:cNvSpPr/>
          <p:nvPr/>
        </p:nvSpPr>
        <p:spPr>
          <a:xfrm>
            <a:off x="8303428" y="5176440"/>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55" name="Rectangle 54">
            <a:extLst>
              <a:ext uri="{FF2B5EF4-FFF2-40B4-BE49-F238E27FC236}">
                <a16:creationId xmlns:a16="http://schemas.microsoft.com/office/drawing/2014/main" id="{7ACE40B0-4C0E-F681-76B3-C22D76DD47FD}"/>
              </a:ext>
            </a:extLst>
          </p:cNvPr>
          <p:cNvSpPr/>
          <p:nvPr/>
        </p:nvSpPr>
        <p:spPr>
          <a:xfrm>
            <a:off x="8303428" y="5095087"/>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56" name="Rectangle 55">
            <a:extLst>
              <a:ext uri="{FF2B5EF4-FFF2-40B4-BE49-F238E27FC236}">
                <a16:creationId xmlns:a16="http://schemas.microsoft.com/office/drawing/2014/main" id="{A75243DD-2A55-0824-0667-E20A92CC8B66}"/>
              </a:ext>
            </a:extLst>
          </p:cNvPr>
          <p:cNvSpPr/>
          <p:nvPr/>
        </p:nvSpPr>
        <p:spPr>
          <a:xfrm>
            <a:off x="8303428" y="5001787"/>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57" name="Rectangle 56">
            <a:extLst>
              <a:ext uri="{FF2B5EF4-FFF2-40B4-BE49-F238E27FC236}">
                <a16:creationId xmlns:a16="http://schemas.microsoft.com/office/drawing/2014/main" id="{DD533ACA-0C8F-C8D4-8BF0-F5F852F8FF28}"/>
              </a:ext>
            </a:extLst>
          </p:cNvPr>
          <p:cNvSpPr/>
          <p:nvPr/>
        </p:nvSpPr>
        <p:spPr>
          <a:xfrm>
            <a:off x="8303428" y="4913172"/>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58" name="Rectangle 57">
            <a:extLst>
              <a:ext uri="{FF2B5EF4-FFF2-40B4-BE49-F238E27FC236}">
                <a16:creationId xmlns:a16="http://schemas.microsoft.com/office/drawing/2014/main" id="{18E2CD5A-57D1-9BC6-4074-3F3B34FA9721}"/>
              </a:ext>
            </a:extLst>
          </p:cNvPr>
          <p:cNvSpPr/>
          <p:nvPr/>
        </p:nvSpPr>
        <p:spPr>
          <a:xfrm>
            <a:off x="866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59" name="Rectangle 58">
            <a:extLst>
              <a:ext uri="{FF2B5EF4-FFF2-40B4-BE49-F238E27FC236}">
                <a16:creationId xmlns:a16="http://schemas.microsoft.com/office/drawing/2014/main" id="{99CDC62B-BA88-E48F-4AF7-6B37E4653B58}"/>
              </a:ext>
            </a:extLst>
          </p:cNvPr>
          <p:cNvSpPr/>
          <p:nvPr/>
        </p:nvSpPr>
        <p:spPr>
          <a:xfrm>
            <a:off x="866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60" name="Rectangle 59">
            <a:extLst>
              <a:ext uri="{FF2B5EF4-FFF2-40B4-BE49-F238E27FC236}">
                <a16:creationId xmlns:a16="http://schemas.microsoft.com/office/drawing/2014/main" id="{C11C0FB5-7B57-B08C-FA10-7CD7D9E24209}"/>
              </a:ext>
            </a:extLst>
          </p:cNvPr>
          <p:cNvSpPr/>
          <p:nvPr/>
        </p:nvSpPr>
        <p:spPr>
          <a:xfrm>
            <a:off x="8663428" y="5001600"/>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61" name="Rectangle 60">
            <a:extLst>
              <a:ext uri="{FF2B5EF4-FFF2-40B4-BE49-F238E27FC236}">
                <a16:creationId xmlns:a16="http://schemas.microsoft.com/office/drawing/2014/main" id="{07617145-A430-904D-784D-BE826A37221C}"/>
              </a:ext>
            </a:extLst>
          </p:cNvPr>
          <p:cNvSpPr/>
          <p:nvPr/>
        </p:nvSpPr>
        <p:spPr>
          <a:xfrm>
            <a:off x="8663428" y="4912985"/>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62" name="Rectangle 61">
            <a:extLst>
              <a:ext uri="{FF2B5EF4-FFF2-40B4-BE49-F238E27FC236}">
                <a16:creationId xmlns:a16="http://schemas.microsoft.com/office/drawing/2014/main" id="{3034858C-583B-FA8E-CA85-FDC914A7A4E8}"/>
              </a:ext>
            </a:extLst>
          </p:cNvPr>
          <p:cNvSpPr/>
          <p:nvPr/>
        </p:nvSpPr>
        <p:spPr>
          <a:xfrm>
            <a:off x="902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63" name="Rectangle 62">
            <a:extLst>
              <a:ext uri="{FF2B5EF4-FFF2-40B4-BE49-F238E27FC236}">
                <a16:creationId xmlns:a16="http://schemas.microsoft.com/office/drawing/2014/main" id="{11130D38-B4F9-7996-5037-44851BDFCE40}"/>
              </a:ext>
            </a:extLst>
          </p:cNvPr>
          <p:cNvSpPr/>
          <p:nvPr/>
        </p:nvSpPr>
        <p:spPr>
          <a:xfrm>
            <a:off x="902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64" name="Rectangle 63">
            <a:extLst>
              <a:ext uri="{FF2B5EF4-FFF2-40B4-BE49-F238E27FC236}">
                <a16:creationId xmlns:a16="http://schemas.microsoft.com/office/drawing/2014/main" id="{2FDA6C65-E06F-1481-05EC-06F2B08E0B76}"/>
              </a:ext>
            </a:extLst>
          </p:cNvPr>
          <p:cNvSpPr/>
          <p:nvPr/>
        </p:nvSpPr>
        <p:spPr>
          <a:xfrm>
            <a:off x="9023428" y="5003996"/>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65" name="Rectangle 64">
            <a:extLst>
              <a:ext uri="{FF2B5EF4-FFF2-40B4-BE49-F238E27FC236}">
                <a16:creationId xmlns:a16="http://schemas.microsoft.com/office/drawing/2014/main" id="{977E253A-6CEF-FB1B-6CC5-387348EC5059}"/>
              </a:ext>
            </a:extLst>
          </p:cNvPr>
          <p:cNvSpPr/>
          <p:nvPr/>
        </p:nvSpPr>
        <p:spPr>
          <a:xfrm>
            <a:off x="9023428" y="4915381"/>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66" name="Rectangle 65">
            <a:extLst>
              <a:ext uri="{FF2B5EF4-FFF2-40B4-BE49-F238E27FC236}">
                <a16:creationId xmlns:a16="http://schemas.microsoft.com/office/drawing/2014/main" id="{944D7FB4-1E41-ED2F-7BA6-F001BAA214A9}"/>
              </a:ext>
            </a:extLst>
          </p:cNvPr>
          <p:cNvSpPr/>
          <p:nvPr/>
        </p:nvSpPr>
        <p:spPr>
          <a:xfrm>
            <a:off x="9383428" y="5178462"/>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67" name="Rectangle 66">
            <a:extLst>
              <a:ext uri="{FF2B5EF4-FFF2-40B4-BE49-F238E27FC236}">
                <a16:creationId xmlns:a16="http://schemas.microsoft.com/office/drawing/2014/main" id="{4E355BA2-DDDC-2822-36AF-74C043A2EA11}"/>
              </a:ext>
            </a:extLst>
          </p:cNvPr>
          <p:cNvSpPr/>
          <p:nvPr/>
        </p:nvSpPr>
        <p:spPr>
          <a:xfrm>
            <a:off x="9383428" y="5097109"/>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68" name="Rectangle 67">
            <a:extLst>
              <a:ext uri="{FF2B5EF4-FFF2-40B4-BE49-F238E27FC236}">
                <a16:creationId xmlns:a16="http://schemas.microsoft.com/office/drawing/2014/main" id="{74A2F1D8-4F09-1CE3-575F-4660150491C9}"/>
              </a:ext>
            </a:extLst>
          </p:cNvPr>
          <p:cNvSpPr/>
          <p:nvPr/>
        </p:nvSpPr>
        <p:spPr>
          <a:xfrm>
            <a:off x="9383428" y="5003809"/>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69" name="Rectangle 68">
            <a:extLst>
              <a:ext uri="{FF2B5EF4-FFF2-40B4-BE49-F238E27FC236}">
                <a16:creationId xmlns:a16="http://schemas.microsoft.com/office/drawing/2014/main" id="{ED03573B-4933-0405-0B43-3F2C9880C186}"/>
              </a:ext>
            </a:extLst>
          </p:cNvPr>
          <p:cNvSpPr/>
          <p:nvPr/>
        </p:nvSpPr>
        <p:spPr>
          <a:xfrm>
            <a:off x="9383428" y="4915194"/>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70" name="Rectangle 69">
            <a:extLst>
              <a:ext uri="{FF2B5EF4-FFF2-40B4-BE49-F238E27FC236}">
                <a16:creationId xmlns:a16="http://schemas.microsoft.com/office/drawing/2014/main" id="{CB3EBCD2-D599-4F7B-5BCA-0E0A081E5C31}"/>
              </a:ext>
            </a:extLst>
          </p:cNvPr>
          <p:cNvSpPr/>
          <p:nvPr/>
        </p:nvSpPr>
        <p:spPr>
          <a:xfrm>
            <a:off x="974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71" name="Rectangle 70">
            <a:extLst>
              <a:ext uri="{FF2B5EF4-FFF2-40B4-BE49-F238E27FC236}">
                <a16:creationId xmlns:a16="http://schemas.microsoft.com/office/drawing/2014/main" id="{01B32F6D-716C-C16C-E2A6-46CC5945C296}"/>
              </a:ext>
            </a:extLst>
          </p:cNvPr>
          <p:cNvSpPr/>
          <p:nvPr/>
        </p:nvSpPr>
        <p:spPr>
          <a:xfrm>
            <a:off x="974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72" name="Rectangle 71">
            <a:extLst>
              <a:ext uri="{FF2B5EF4-FFF2-40B4-BE49-F238E27FC236}">
                <a16:creationId xmlns:a16="http://schemas.microsoft.com/office/drawing/2014/main" id="{087D9140-F7DD-8D43-AA4F-89FAD8EBBA6F}"/>
              </a:ext>
            </a:extLst>
          </p:cNvPr>
          <p:cNvSpPr/>
          <p:nvPr/>
        </p:nvSpPr>
        <p:spPr>
          <a:xfrm>
            <a:off x="9743428" y="5001600"/>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73" name="Rectangle 72">
            <a:extLst>
              <a:ext uri="{FF2B5EF4-FFF2-40B4-BE49-F238E27FC236}">
                <a16:creationId xmlns:a16="http://schemas.microsoft.com/office/drawing/2014/main" id="{4FB5536B-BC03-0DE5-05AD-E852857A0C39}"/>
              </a:ext>
            </a:extLst>
          </p:cNvPr>
          <p:cNvSpPr/>
          <p:nvPr/>
        </p:nvSpPr>
        <p:spPr>
          <a:xfrm>
            <a:off x="9743428" y="4912985"/>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74" name="Rectangle 73">
            <a:extLst>
              <a:ext uri="{FF2B5EF4-FFF2-40B4-BE49-F238E27FC236}">
                <a16:creationId xmlns:a16="http://schemas.microsoft.com/office/drawing/2014/main" id="{B569A74B-DD59-851B-BFE4-C0336A9E27AE}"/>
              </a:ext>
            </a:extLst>
          </p:cNvPr>
          <p:cNvSpPr/>
          <p:nvPr/>
        </p:nvSpPr>
        <p:spPr>
          <a:xfrm>
            <a:off x="10103428" y="517606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75" name="Rectangle 74">
            <a:extLst>
              <a:ext uri="{FF2B5EF4-FFF2-40B4-BE49-F238E27FC236}">
                <a16:creationId xmlns:a16="http://schemas.microsoft.com/office/drawing/2014/main" id="{BDEBE2C8-F0A0-10D7-1F23-84395A259574}"/>
              </a:ext>
            </a:extLst>
          </p:cNvPr>
          <p:cNvSpPr/>
          <p:nvPr/>
        </p:nvSpPr>
        <p:spPr>
          <a:xfrm>
            <a:off x="10103428" y="509471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76" name="Rectangle 75">
            <a:extLst>
              <a:ext uri="{FF2B5EF4-FFF2-40B4-BE49-F238E27FC236}">
                <a16:creationId xmlns:a16="http://schemas.microsoft.com/office/drawing/2014/main" id="{BA94B503-75CF-3D31-4850-CD0297B44D6A}"/>
              </a:ext>
            </a:extLst>
          </p:cNvPr>
          <p:cNvSpPr/>
          <p:nvPr/>
        </p:nvSpPr>
        <p:spPr>
          <a:xfrm>
            <a:off x="10103428" y="5001413"/>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77" name="Rectangle 76">
            <a:extLst>
              <a:ext uri="{FF2B5EF4-FFF2-40B4-BE49-F238E27FC236}">
                <a16:creationId xmlns:a16="http://schemas.microsoft.com/office/drawing/2014/main" id="{7C61D7A7-363D-4DD2-6AD8-2DC14629E2B2}"/>
              </a:ext>
            </a:extLst>
          </p:cNvPr>
          <p:cNvSpPr/>
          <p:nvPr/>
        </p:nvSpPr>
        <p:spPr>
          <a:xfrm>
            <a:off x="10103428" y="4912798"/>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78" name="TextBox 77">
            <a:extLst>
              <a:ext uri="{FF2B5EF4-FFF2-40B4-BE49-F238E27FC236}">
                <a16:creationId xmlns:a16="http://schemas.microsoft.com/office/drawing/2014/main" id="{99025530-E025-E2CB-01C7-06F33D507539}"/>
              </a:ext>
            </a:extLst>
          </p:cNvPr>
          <p:cNvSpPr txBox="1"/>
          <p:nvPr/>
        </p:nvSpPr>
        <p:spPr>
          <a:xfrm>
            <a:off x="8658042" y="5388770"/>
            <a:ext cx="821059" cy="369332"/>
          </a:xfrm>
          <a:prstGeom prst="rect">
            <a:avLst/>
          </a:prstGeom>
          <a:noFill/>
        </p:spPr>
        <p:txBody>
          <a:bodyPr wrap="none" rtlCol="0">
            <a:spAutoFit/>
          </a:bodyPr>
          <a:lstStyle/>
          <a:p>
            <a:r>
              <a:rPr lang="sl-SI" dirty="0"/>
              <a:t>Result</a:t>
            </a:r>
          </a:p>
        </p:txBody>
      </p:sp>
      <p:cxnSp>
        <p:nvCxnSpPr>
          <p:cNvPr id="79" name="Straight Arrow Connector 78">
            <a:extLst>
              <a:ext uri="{FF2B5EF4-FFF2-40B4-BE49-F238E27FC236}">
                <a16:creationId xmlns:a16="http://schemas.microsoft.com/office/drawing/2014/main" id="{43F3C090-C382-9412-1769-6EEB413F3572}"/>
              </a:ext>
            </a:extLst>
          </p:cNvPr>
          <p:cNvCxnSpPr>
            <a:cxnSpLocks/>
          </p:cNvCxnSpPr>
          <p:nvPr/>
        </p:nvCxnSpPr>
        <p:spPr>
          <a:xfrm>
            <a:off x="430062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80" name="Group 79">
            <a:extLst>
              <a:ext uri="{FF2B5EF4-FFF2-40B4-BE49-F238E27FC236}">
                <a16:creationId xmlns:a16="http://schemas.microsoft.com/office/drawing/2014/main" id="{3F5215C0-1407-01B3-07BF-53B47AA53563}"/>
              </a:ext>
            </a:extLst>
          </p:cNvPr>
          <p:cNvGrpSpPr/>
          <p:nvPr/>
        </p:nvGrpSpPr>
        <p:grpSpPr>
          <a:xfrm>
            <a:off x="1015457" y="4910028"/>
            <a:ext cx="2880000" cy="354840"/>
            <a:chOff x="7583428" y="4912798"/>
            <a:chExt cx="2880000" cy="354840"/>
          </a:xfrm>
        </p:grpSpPr>
        <p:sp>
          <p:nvSpPr>
            <p:cNvPr id="81" name="Rectangle 80">
              <a:extLst>
                <a:ext uri="{FF2B5EF4-FFF2-40B4-BE49-F238E27FC236}">
                  <a16:creationId xmlns:a16="http://schemas.microsoft.com/office/drawing/2014/main" id="{254531A2-938F-FD2A-ADC5-8178459A548F}"/>
                </a:ext>
              </a:extLst>
            </p:cNvPr>
            <p:cNvSpPr/>
            <p:nvPr/>
          </p:nvSpPr>
          <p:spPr>
            <a:xfrm>
              <a:off x="7583428" y="517883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2" name="Rectangle 81">
              <a:extLst>
                <a:ext uri="{FF2B5EF4-FFF2-40B4-BE49-F238E27FC236}">
                  <a16:creationId xmlns:a16="http://schemas.microsoft.com/office/drawing/2014/main" id="{61B38DEF-FA72-16A8-1E2B-E21465C71D7C}"/>
                </a:ext>
              </a:extLst>
            </p:cNvPr>
            <p:cNvSpPr/>
            <p:nvPr/>
          </p:nvSpPr>
          <p:spPr>
            <a:xfrm>
              <a:off x="7583428" y="509748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3" name="Rectangle 82">
              <a:extLst>
                <a:ext uri="{FF2B5EF4-FFF2-40B4-BE49-F238E27FC236}">
                  <a16:creationId xmlns:a16="http://schemas.microsoft.com/office/drawing/2014/main" id="{7DB4D0E7-E06D-8CDB-F27C-CBB45D0BA2A1}"/>
                </a:ext>
              </a:extLst>
            </p:cNvPr>
            <p:cNvSpPr/>
            <p:nvPr/>
          </p:nvSpPr>
          <p:spPr>
            <a:xfrm>
              <a:off x="7583428" y="5004183"/>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84" name="Rectangle 83">
              <a:extLst>
                <a:ext uri="{FF2B5EF4-FFF2-40B4-BE49-F238E27FC236}">
                  <a16:creationId xmlns:a16="http://schemas.microsoft.com/office/drawing/2014/main" id="{4FCC507B-CF63-68F4-34CD-5A887043E047}"/>
                </a:ext>
              </a:extLst>
            </p:cNvPr>
            <p:cNvSpPr/>
            <p:nvPr/>
          </p:nvSpPr>
          <p:spPr>
            <a:xfrm>
              <a:off x="7583428" y="491556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85" name="Rectangle 84">
              <a:extLst>
                <a:ext uri="{FF2B5EF4-FFF2-40B4-BE49-F238E27FC236}">
                  <a16:creationId xmlns:a16="http://schemas.microsoft.com/office/drawing/2014/main" id="{7C8749E1-9AFB-2BBE-434D-B47E792BCE18}"/>
                </a:ext>
              </a:extLst>
            </p:cNvPr>
            <p:cNvSpPr/>
            <p:nvPr/>
          </p:nvSpPr>
          <p:spPr>
            <a:xfrm>
              <a:off x="794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6" name="Rectangle 85">
              <a:extLst>
                <a:ext uri="{FF2B5EF4-FFF2-40B4-BE49-F238E27FC236}">
                  <a16:creationId xmlns:a16="http://schemas.microsoft.com/office/drawing/2014/main" id="{A8825B15-0E84-79E2-CB9F-EFAC7A547271}"/>
                </a:ext>
              </a:extLst>
            </p:cNvPr>
            <p:cNvSpPr/>
            <p:nvPr/>
          </p:nvSpPr>
          <p:spPr>
            <a:xfrm>
              <a:off x="794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7" name="Rectangle 86">
              <a:extLst>
                <a:ext uri="{FF2B5EF4-FFF2-40B4-BE49-F238E27FC236}">
                  <a16:creationId xmlns:a16="http://schemas.microsoft.com/office/drawing/2014/main" id="{BBF64EE7-D7F8-98D8-8CD4-DE271D885B94}"/>
                </a:ext>
              </a:extLst>
            </p:cNvPr>
            <p:cNvSpPr/>
            <p:nvPr/>
          </p:nvSpPr>
          <p:spPr>
            <a:xfrm>
              <a:off x="7943428" y="5003996"/>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88" name="Rectangle 87">
              <a:extLst>
                <a:ext uri="{FF2B5EF4-FFF2-40B4-BE49-F238E27FC236}">
                  <a16:creationId xmlns:a16="http://schemas.microsoft.com/office/drawing/2014/main" id="{324F4984-211F-5C46-6B43-E851DF2BC7F8}"/>
                </a:ext>
              </a:extLst>
            </p:cNvPr>
            <p:cNvSpPr/>
            <p:nvPr/>
          </p:nvSpPr>
          <p:spPr>
            <a:xfrm>
              <a:off x="794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89" name="Rectangle 88">
              <a:extLst>
                <a:ext uri="{FF2B5EF4-FFF2-40B4-BE49-F238E27FC236}">
                  <a16:creationId xmlns:a16="http://schemas.microsoft.com/office/drawing/2014/main" id="{79EFA177-31C8-5587-2D72-749276039C98}"/>
                </a:ext>
              </a:extLst>
            </p:cNvPr>
            <p:cNvSpPr/>
            <p:nvPr/>
          </p:nvSpPr>
          <p:spPr>
            <a:xfrm>
              <a:off x="8303428" y="5176440"/>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0" name="Rectangle 89">
              <a:extLst>
                <a:ext uri="{FF2B5EF4-FFF2-40B4-BE49-F238E27FC236}">
                  <a16:creationId xmlns:a16="http://schemas.microsoft.com/office/drawing/2014/main" id="{6F1DEA65-033C-2913-3482-7529322C8972}"/>
                </a:ext>
              </a:extLst>
            </p:cNvPr>
            <p:cNvSpPr/>
            <p:nvPr/>
          </p:nvSpPr>
          <p:spPr>
            <a:xfrm>
              <a:off x="8303428" y="5095087"/>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1" name="Rectangle 90">
              <a:extLst>
                <a:ext uri="{FF2B5EF4-FFF2-40B4-BE49-F238E27FC236}">
                  <a16:creationId xmlns:a16="http://schemas.microsoft.com/office/drawing/2014/main" id="{940B2A5A-4F94-9B1D-92BC-68AD1A66F7AF}"/>
                </a:ext>
              </a:extLst>
            </p:cNvPr>
            <p:cNvSpPr/>
            <p:nvPr/>
          </p:nvSpPr>
          <p:spPr>
            <a:xfrm>
              <a:off x="8303428" y="5001787"/>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2" name="Rectangle 91">
              <a:extLst>
                <a:ext uri="{FF2B5EF4-FFF2-40B4-BE49-F238E27FC236}">
                  <a16:creationId xmlns:a16="http://schemas.microsoft.com/office/drawing/2014/main" id="{9626159E-3162-7774-E72B-9C6B9089E247}"/>
                </a:ext>
              </a:extLst>
            </p:cNvPr>
            <p:cNvSpPr/>
            <p:nvPr/>
          </p:nvSpPr>
          <p:spPr>
            <a:xfrm>
              <a:off x="8303428" y="4913172"/>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93" name="Rectangle 92">
              <a:extLst>
                <a:ext uri="{FF2B5EF4-FFF2-40B4-BE49-F238E27FC236}">
                  <a16:creationId xmlns:a16="http://schemas.microsoft.com/office/drawing/2014/main" id="{504457CE-9797-AFDF-1BDD-614064256CBD}"/>
                </a:ext>
              </a:extLst>
            </p:cNvPr>
            <p:cNvSpPr/>
            <p:nvPr/>
          </p:nvSpPr>
          <p:spPr>
            <a:xfrm>
              <a:off x="866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4" name="Rectangle 93">
              <a:extLst>
                <a:ext uri="{FF2B5EF4-FFF2-40B4-BE49-F238E27FC236}">
                  <a16:creationId xmlns:a16="http://schemas.microsoft.com/office/drawing/2014/main" id="{BE5B60EC-FE7E-BB88-0E8F-C03A6614EB2F}"/>
                </a:ext>
              </a:extLst>
            </p:cNvPr>
            <p:cNvSpPr/>
            <p:nvPr/>
          </p:nvSpPr>
          <p:spPr>
            <a:xfrm>
              <a:off x="866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5" name="Rectangle 94">
              <a:extLst>
                <a:ext uri="{FF2B5EF4-FFF2-40B4-BE49-F238E27FC236}">
                  <a16:creationId xmlns:a16="http://schemas.microsoft.com/office/drawing/2014/main" id="{D34F786C-4F7D-9DA1-5354-30FFDE3747A2}"/>
                </a:ext>
              </a:extLst>
            </p:cNvPr>
            <p:cNvSpPr/>
            <p:nvPr/>
          </p:nvSpPr>
          <p:spPr>
            <a:xfrm>
              <a:off x="8663428" y="5001600"/>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6" name="Rectangle 95">
              <a:extLst>
                <a:ext uri="{FF2B5EF4-FFF2-40B4-BE49-F238E27FC236}">
                  <a16:creationId xmlns:a16="http://schemas.microsoft.com/office/drawing/2014/main" id="{59C08D83-C23B-5498-B1B3-70BB4C5E175B}"/>
                </a:ext>
              </a:extLst>
            </p:cNvPr>
            <p:cNvSpPr/>
            <p:nvPr/>
          </p:nvSpPr>
          <p:spPr>
            <a:xfrm>
              <a:off x="866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97" name="Rectangle 96">
              <a:extLst>
                <a:ext uri="{FF2B5EF4-FFF2-40B4-BE49-F238E27FC236}">
                  <a16:creationId xmlns:a16="http://schemas.microsoft.com/office/drawing/2014/main" id="{19C88C5E-C076-477B-B10E-E2066EDDED69}"/>
                </a:ext>
              </a:extLst>
            </p:cNvPr>
            <p:cNvSpPr/>
            <p:nvPr/>
          </p:nvSpPr>
          <p:spPr>
            <a:xfrm>
              <a:off x="902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8" name="Rectangle 97">
              <a:extLst>
                <a:ext uri="{FF2B5EF4-FFF2-40B4-BE49-F238E27FC236}">
                  <a16:creationId xmlns:a16="http://schemas.microsoft.com/office/drawing/2014/main" id="{DF64073C-C0A0-78A7-09F6-AF840C24B9EB}"/>
                </a:ext>
              </a:extLst>
            </p:cNvPr>
            <p:cNvSpPr/>
            <p:nvPr/>
          </p:nvSpPr>
          <p:spPr>
            <a:xfrm>
              <a:off x="902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9" name="Rectangle 98">
              <a:extLst>
                <a:ext uri="{FF2B5EF4-FFF2-40B4-BE49-F238E27FC236}">
                  <a16:creationId xmlns:a16="http://schemas.microsoft.com/office/drawing/2014/main" id="{DA6C8CCF-39FC-BCCC-DEA3-F123F4C979E6}"/>
                </a:ext>
              </a:extLst>
            </p:cNvPr>
            <p:cNvSpPr/>
            <p:nvPr/>
          </p:nvSpPr>
          <p:spPr>
            <a:xfrm>
              <a:off x="9023428" y="5003996"/>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00" name="Rectangle 99">
              <a:extLst>
                <a:ext uri="{FF2B5EF4-FFF2-40B4-BE49-F238E27FC236}">
                  <a16:creationId xmlns:a16="http://schemas.microsoft.com/office/drawing/2014/main" id="{E0CEA1E5-0EE2-25E0-91CA-47737DF25FE9}"/>
                </a:ext>
              </a:extLst>
            </p:cNvPr>
            <p:cNvSpPr/>
            <p:nvPr/>
          </p:nvSpPr>
          <p:spPr>
            <a:xfrm>
              <a:off x="902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01" name="Rectangle 100">
              <a:extLst>
                <a:ext uri="{FF2B5EF4-FFF2-40B4-BE49-F238E27FC236}">
                  <a16:creationId xmlns:a16="http://schemas.microsoft.com/office/drawing/2014/main" id="{E34038E1-F04C-BDB3-0D1A-36FAF092EE3D}"/>
                </a:ext>
              </a:extLst>
            </p:cNvPr>
            <p:cNvSpPr/>
            <p:nvPr/>
          </p:nvSpPr>
          <p:spPr>
            <a:xfrm>
              <a:off x="9383428" y="5178462"/>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2" name="Rectangle 101">
              <a:extLst>
                <a:ext uri="{FF2B5EF4-FFF2-40B4-BE49-F238E27FC236}">
                  <a16:creationId xmlns:a16="http://schemas.microsoft.com/office/drawing/2014/main" id="{5ED1C11F-2C79-690B-088E-3EFBE9044B1A}"/>
                </a:ext>
              </a:extLst>
            </p:cNvPr>
            <p:cNvSpPr/>
            <p:nvPr/>
          </p:nvSpPr>
          <p:spPr>
            <a:xfrm>
              <a:off x="9383428" y="5097109"/>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03" name="Rectangle 102">
              <a:extLst>
                <a:ext uri="{FF2B5EF4-FFF2-40B4-BE49-F238E27FC236}">
                  <a16:creationId xmlns:a16="http://schemas.microsoft.com/office/drawing/2014/main" id="{824EE6E9-1AB2-84B0-60FF-96F852D68ADC}"/>
                </a:ext>
              </a:extLst>
            </p:cNvPr>
            <p:cNvSpPr/>
            <p:nvPr/>
          </p:nvSpPr>
          <p:spPr>
            <a:xfrm>
              <a:off x="9383428" y="5003809"/>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04" name="Rectangle 103">
              <a:extLst>
                <a:ext uri="{FF2B5EF4-FFF2-40B4-BE49-F238E27FC236}">
                  <a16:creationId xmlns:a16="http://schemas.microsoft.com/office/drawing/2014/main" id="{00E6AE9B-17F4-66CE-75A4-C5D89920E8FC}"/>
                </a:ext>
              </a:extLst>
            </p:cNvPr>
            <p:cNvSpPr/>
            <p:nvPr/>
          </p:nvSpPr>
          <p:spPr>
            <a:xfrm>
              <a:off x="9383428" y="4915194"/>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05" name="Rectangle 104">
              <a:extLst>
                <a:ext uri="{FF2B5EF4-FFF2-40B4-BE49-F238E27FC236}">
                  <a16:creationId xmlns:a16="http://schemas.microsoft.com/office/drawing/2014/main" id="{30EC1FB8-5321-76B2-0C48-B6CA4BD5AED0}"/>
                </a:ext>
              </a:extLst>
            </p:cNvPr>
            <p:cNvSpPr/>
            <p:nvPr/>
          </p:nvSpPr>
          <p:spPr>
            <a:xfrm>
              <a:off x="974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6" name="Rectangle 105">
              <a:extLst>
                <a:ext uri="{FF2B5EF4-FFF2-40B4-BE49-F238E27FC236}">
                  <a16:creationId xmlns:a16="http://schemas.microsoft.com/office/drawing/2014/main" id="{8CE40420-B7BC-00DF-F841-CE1EB45749F9}"/>
                </a:ext>
              </a:extLst>
            </p:cNvPr>
            <p:cNvSpPr/>
            <p:nvPr/>
          </p:nvSpPr>
          <p:spPr>
            <a:xfrm>
              <a:off x="974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07" name="Rectangle 106">
              <a:extLst>
                <a:ext uri="{FF2B5EF4-FFF2-40B4-BE49-F238E27FC236}">
                  <a16:creationId xmlns:a16="http://schemas.microsoft.com/office/drawing/2014/main" id="{8A496C5C-D0AD-E754-7EB4-3FC865CC9DA7}"/>
                </a:ext>
              </a:extLst>
            </p:cNvPr>
            <p:cNvSpPr/>
            <p:nvPr/>
          </p:nvSpPr>
          <p:spPr>
            <a:xfrm>
              <a:off x="9743428" y="5001600"/>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08" name="Rectangle 107">
              <a:extLst>
                <a:ext uri="{FF2B5EF4-FFF2-40B4-BE49-F238E27FC236}">
                  <a16:creationId xmlns:a16="http://schemas.microsoft.com/office/drawing/2014/main" id="{6CF89E63-7CAD-D923-B299-7693E6CB4BA7}"/>
                </a:ext>
              </a:extLst>
            </p:cNvPr>
            <p:cNvSpPr/>
            <p:nvPr/>
          </p:nvSpPr>
          <p:spPr>
            <a:xfrm>
              <a:off x="974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09" name="Rectangle 108">
              <a:extLst>
                <a:ext uri="{FF2B5EF4-FFF2-40B4-BE49-F238E27FC236}">
                  <a16:creationId xmlns:a16="http://schemas.microsoft.com/office/drawing/2014/main" id="{7695091F-3D4D-C827-5431-ADF75089DBE4}"/>
                </a:ext>
              </a:extLst>
            </p:cNvPr>
            <p:cNvSpPr/>
            <p:nvPr/>
          </p:nvSpPr>
          <p:spPr>
            <a:xfrm>
              <a:off x="10103428" y="517606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10" name="Rectangle 109">
              <a:extLst>
                <a:ext uri="{FF2B5EF4-FFF2-40B4-BE49-F238E27FC236}">
                  <a16:creationId xmlns:a16="http://schemas.microsoft.com/office/drawing/2014/main" id="{59F1603D-0DA7-3FC1-85AD-6441006E058D}"/>
                </a:ext>
              </a:extLst>
            </p:cNvPr>
            <p:cNvSpPr/>
            <p:nvPr/>
          </p:nvSpPr>
          <p:spPr>
            <a:xfrm>
              <a:off x="10103428" y="509471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11" name="Rectangle 110">
              <a:extLst>
                <a:ext uri="{FF2B5EF4-FFF2-40B4-BE49-F238E27FC236}">
                  <a16:creationId xmlns:a16="http://schemas.microsoft.com/office/drawing/2014/main" id="{1CABC345-8067-1F18-AD46-7B36832CABD6}"/>
                </a:ext>
              </a:extLst>
            </p:cNvPr>
            <p:cNvSpPr/>
            <p:nvPr/>
          </p:nvSpPr>
          <p:spPr>
            <a:xfrm>
              <a:off x="10103428" y="5001413"/>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12" name="Rectangle 111">
              <a:extLst>
                <a:ext uri="{FF2B5EF4-FFF2-40B4-BE49-F238E27FC236}">
                  <a16:creationId xmlns:a16="http://schemas.microsoft.com/office/drawing/2014/main" id="{E7268178-2C5D-6D01-3FBF-645B98954708}"/>
                </a:ext>
              </a:extLst>
            </p:cNvPr>
            <p:cNvSpPr/>
            <p:nvPr/>
          </p:nvSpPr>
          <p:spPr>
            <a:xfrm>
              <a:off x="10103428" y="491279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grpSp>
      <p:sp>
        <p:nvSpPr>
          <p:cNvPr id="113" name="TextBox 112">
            <a:extLst>
              <a:ext uri="{FF2B5EF4-FFF2-40B4-BE49-F238E27FC236}">
                <a16:creationId xmlns:a16="http://schemas.microsoft.com/office/drawing/2014/main" id="{651A6723-F28B-3CDB-2739-6A0A43D1A39A}"/>
              </a:ext>
            </a:extLst>
          </p:cNvPr>
          <p:cNvSpPr txBox="1"/>
          <p:nvPr/>
        </p:nvSpPr>
        <p:spPr>
          <a:xfrm>
            <a:off x="1700545" y="5285400"/>
            <a:ext cx="1476686" cy="369332"/>
          </a:xfrm>
          <a:prstGeom prst="rect">
            <a:avLst/>
          </a:prstGeom>
          <a:noFill/>
        </p:spPr>
        <p:txBody>
          <a:bodyPr wrap="none" rtlCol="0">
            <a:spAutoFit/>
          </a:bodyPr>
          <a:lstStyle/>
          <a:p>
            <a:r>
              <a:rPr lang="sl-SI" dirty="0"/>
              <a:t>Accumulator</a:t>
            </a:r>
          </a:p>
        </p:txBody>
      </p:sp>
      <p:sp>
        <p:nvSpPr>
          <p:cNvPr id="114" name="TextBox 113">
            <a:extLst>
              <a:ext uri="{FF2B5EF4-FFF2-40B4-BE49-F238E27FC236}">
                <a16:creationId xmlns:a16="http://schemas.microsoft.com/office/drawing/2014/main" id="{E6EF327F-9687-E853-3E15-1AA6BE1D4EBF}"/>
              </a:ext>
            </a:extLst>
          </p:cNvPr>
          <p:cNvSpPr txBox="1"/>
          <p:nvPr/>
        </p:nvSpPr>
        <p:spPr>
          <a:xfrm>
            <a:off x="8712664" y="979776"/>
            <a:ext cx="2475421" cy="369332"/>
          </a:xfrm>
          <a:prstGeom prst="rect">
            <a:avLst/>
          </a:prstGeom>
          <a:noFill/>
        </p:spPr>
        <p:txBody>
          <a:bodyPr wrap="none" rtlCol="0">
            <a:spAutoFit/>
          </a:bodyPr>
          <a:lstStyle/>
          <a:p>
            <a:r>
              <a:rPr lang="sl-SI" dirty="0"/>
              <a:t>Input vector in memory</a:t>
            </a:r>
          </a:p>
        </p:txBody>
      </p:sp>
    </p:spTree>
    <p:extLst>
      <p:ext uri="{BB962C8B-B14F-4D97-AF65-F5344CB8AC3E}">
        <p14:creationId xmlns:p14="http://schemas.microsoft.com/office/powerpoint/2010/main" val="241588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C3554-1A2A-A503-285D-D3B8016391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E5F4C-E31D-718A-3C6D-7188E81082E5}"/>
              </a:ext>
            </a:extLst>
          </p:cNvPr>
          <p:cNvSpPr>
            <a:spLocks noGrp="1"/>
          </p:cNvSpPr>
          <p:nvPr>
            <p:ph type="title"/>
          </p:nvPr>
        </p:nvSpPr>
        <p:spPr>
          <a:xfrm>
            <a:off x="940912" y="130317"/>
            <a:ext cx="8639178" cy="708694"/>
          </a:xfrm>
        </p:spPr>
        <p:txBody>
          <a:bodyPr/>
          <a:lstStyle/>
          <a:p>
            <a:r>
              <a:rPr lang="sl-SI" dirty="0"/>
              <a:t>SpMV with ELL, Vector length = 8 </a:t>
            </a:r>
          </a:p>
        </p:txBody>
      </p:sp>
      <p:sp>
        <p:nvSpPr>
          <p:cNvPr id="3" name="TextBox 2">
            <a:extLst>
              <a:ext uri="{FF2B5EF4-FFF2-40B4-BE49-F238E27FC236}">
                <a16:creationId xmlns:a16="http://schemas.microsoft.com/office/drawing/2014/main" id="{57DF555B-85BD-EBE0-53DE-0E399C4292B8}"/>
              </a:ext>
            </a:extLst>
          </p:cNvPr>
          <p:cNvSpPr txBox="1"/>
          <p:nvPr/>
        </p:nvSpPr>
        <p:spPr>
          <a:xfrm>
            <a:off x="940912" y="1044699"/>
            <a:ext cx="1839927" cy="369332"/>
          </a:xfrm>
          <a:prstGeom prst="rect">
            <a:avLst/>
          </a:prstGeom>
          <a:noFill/>
        </p:spPr>
        <p:txBody>
          <a:bodyPr wrap="none" rtlCol="0">
            <a:spAutoFit/>
          </a:bodyPr>
          <a:lstStyle/>
          <a:p>
            <a:r>
              <a:rPr lang="sl-SI" dirty="0"/>
              <a:t>Columns (VREG)</a:t>
            </a:r>
          </a:p>
        </p:txBody>
      </p:sp>
      <p:sp>
        <p:nvSpPr>
          <p:cNvPr id="4" name="Rectangle 3">
            <a:extLst>
              <a:ext uri="{FF2B5EF4-FFF2-40B4-BE49-F238E27FC236}">
                <a16:creationId xmlns:a16="http://schemas.microsoft.com/office/drawing/2014/main" id="{4634C6C4-1724-2FF3-6924-A6C6E7DB3180}"/>
              </a:ext>
            </a:extLst>
          </p:cNvPr>
          <p:cNvSpPr/>
          <p:nvPr/>
        </p:nvSpPr>
        <p:spPr>
          <a:xfrm>
            <a:off x="3533139"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6</a:t>
            </a:r>
          </a:p>
        </p:txBody>
      </p:sp>
      <p:cxnSp>
        <p:nvCxnSpPr>
          <p:cNvPr id="5" name="Straight Arrow Connector 4">
            <a:extLst>
              <a:ext uri="{FF2B5EF4-FFF2-40B4-BE49-F238E27FC236}">
                <a16:creationId xmlns:a16="http://schemas.microsoft.com/office/drawing/2014/main" id="{0BAFCF4C-1F53-02F5-1EBF-F22B38136F50}"/>
              </a:ext>
            </a:extLst>
          </p:cNvPr>
          <p:cNvCxnSpPr>
            <a:cxnSpLocks/>
          </p:cNvCxnSpPr>
          <p:nvPr/>
        </p:nvCxnSpPr>
        <p:spPr>
          <a:xfrm>
            <a:off x="1361297" y="1643414"/>
            <a:ext cx="1164002" cy="0"/>
          </a:xfrm>
          <a:prstGeom prst="straightConnector1">
            <a:avLst/>
          </a:prstGeom>
          <a:ln>
            <a:tailEnd type="triangle"/>
          </a:ln>
        </p:spPr>
        <p:style>
          <a:lnRef idx="2">
            <a:schemeClr val="accent5">
              <a:shade val="15000"/>
            </a:schemeClr>
          </a:lnRef>
          <a:fillRef idx="1">
            <a:schemeClr val="accent5"/>
          </a:fillRef>
          <a:effectRef idx="0">
            <a:schemeClr val="accent5"/>
          </a:effectRef>
          <a:fontRef idx="minor">
            <a:schemeClr val="lt1"/>
          </a:fontRef>
        </p:style>
      </p:cxnSp>
      <p:sp>
        <p:nvSpPr>
          <p:cNvPr id="6" name="Rectangle 5">
            <a:extLst>
              <a:ext uri="{FF2B5EF4-FFF2-40B4-BE49-F238E27FC236}">
                <a16:creationId xmlns:a16="http://schemas.microsoft.com/office/drawing/2014/main" id="{F1232884-6EC6-8AE5-C414-02F1DC351912}"/>
              </a:ext>
            </a:extLst>
          </p:cNvPr>
          <p:cNvSpPr/>
          <p:nvPr/>
        </p:nvSpPr>
        <p:spPr>
          <a:xfrm>
            <a:off x="5679940" y="1349108"/>
            <a:ext cx="1961831" cy="632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Memory Scatter/Gather</a:t>
            </a:r>
          </a:p>
        </p:txBody>
      </p:sp>
      <p:sp>
        <p:nvSpPr>
          <p:cNvPr id="7" name="Rectangle 6">
            <a:extLst>
              <a:ext uri="{FF2B5EF4-FFF2-40B4-BE49-F238E27FC236}">
                <a16:creationId xmlns:a16="http://schemas.microsoft.com/office/drawing/2014/main" id="{AE6C523F-0B1B-7A11-2724-A2E23BADF0BC}"/>
              </a:ext>
            </a:extLst>
          </p:cNvPr>
          <p:cNvSpPr/>
          <p:nvPr/>
        </p:nvSpPr>
        <p:spPr>
          <a:xfrm>
            <a:off x="8532664"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8" name="Rectangle 7">
            <a:extLst>
              <a:ext uri="{FF2B5EF4-FFF2-40B4-BE49-F238E27FC236}">
                <a16:creationId xmlns:a16="http://schemas.microsoft.com/office/drawing/2014/main" id="{C6C3DA1D-D91B-1B16-44F1-598873475CF0}"/>
              </a:ext>
            </a:extLst>
          </p:cNvPr>
          <p:cNvSpPr/>
          <p:nvPr/>
        </p:nvSpPr>
        <p:spPr>
          <a:xfrm>
            <a:off x="888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9" name="Rectangle 8">
            <a:extLst>
              <a:ext uri="{FF2B5EF4-FFF2-40B4-BE49-F238E27FC236}">
                <a16:creationId xmlns:a16="http://schemas.microsoft.com/office/drawing/2014/main" id="{73A522AD-0C80-025B-527D-3FB480BD82C7}"/>
              </a:ext>
            </a:extLst>
          </p:cNvPr>
          <p:cNvSpPr/>
          <p:nvPr/>
        </p:nvSpPr>
        <p:spPr>
          <a:xfrm>
            <a:off x="924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10" name="Rectangle 9">
            <a:extLst>
              <a:ext uri="{FF2B5EF4-FFF2-40B4-BE49-F238E27FC236}">
                <a16:creationId xmlns:a16="http://schemas.microsoft.com/office/drawing/2014/main" id="{D1CF7C6F-EA2E-FFBB-B0FB-B4855B515788}"/>
              </a:ext>
            </a:extLst>
          </p:cNvPr>
          <p:cNvSpPr/>
          <p:nvPr/>
        </p:nvSpPr>
        <p:spPr>
          <a:xfrm>
            <a:off x="960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11" name="Rectangle 10">
            <a:extLst>
              <a:ext uri="{FF2B5EF4-FFF2-40B4-BE49-F238E27FC236}">
                <a16:creationId xmlns:a16="http://schemas.microsoft.com/office/drawing/2014/main" id="{CA7B46C7-E344-FF5A-09BA-DE9F82D62875}"/>
              </a:ext>
            </a:extLst>
          </p:cNvPr>
          <p:cNvSpPr/>
          <p:nvPr/>
        </p:nvSpPr>
        <p:spPr>
          <a:xfrm>
            <a:off x="996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2" name="Rectangle 11">
            <a:extLst>
              <a:ext uri="{FF2B5EF4-FFF2-40B4-BE49-F238E27FC236}">
                <a16:creationId xmlns:a16="http://schemas.microsoft.com/office/drawing/2014/main" id="{D2250C9A-52CC-5DB2-C31A-ECFF06990081}"/>
              </a:ext>
            </a:extLst>
          </p:cNvPr>
          <p:cNvSpPr/>
          <p:nvPr/>
        </p:nvSpPr>
        <p:spPr>
          <a:xfrm>
            <a:off x="1032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13" name="Rectangle 12">
            <a:extLst>
              <a:ext uri="{FF2B5EF4-FFF2-40B4-BE49-F238E27FC236}">
                <a16:creationId xmlns:a16="http://schemas.microsoft.com/office/drawing/2014/main" id="{7CD5091A-61FE-3712-3A8A-31F4836FA84A}"/>
              </a:ext>
            </a:extLst>
          </p:cNvPr>
          <p:cNvSpPr/>
          <p:nvPr/>
        </p:nvSpPr>
        <p:spPr>
          <a:xfrm>
            <a:off x="1068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14" name="Rectangle 13">
            <a:extLst>
              <a:ext uri="{FF2B5EF4-FFF2-40B4-BE49-F238E27FC236}">
                <a16:creationId xmlns:a16="http://schemas.microsoft.com/office/drawing/2014/main" id="{F1F76065-718B-987F-2D49-D6F14A0D2ED1}"/>
              </a:ext>
            </a:extLst>
          </p:cNvPr>
          <p:cNvSpPr/>
          <p:nvPr/>
        </p:nvSpPr>
        <p:spPr>
          <a:xfrm>
            <a:off x="11036296"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cxnSp>
        <p:nvCxnSpPr>
          <p:cNvPr id="15" name="Elbow Connector 14">
            <a:extLst>
              <a:ext uri="{FF2B5EF4-FFF2-40B4-BE49-F238E27FC236}">
                <a16:creationId xmlns:a16="http://schemas.microsoft.com/office/drawing/2014/main" id="{68D1186B-4E78-234E-0BB2-2AFA28949155}"/>
              </a:ext>
            </a:extLst>
          </p:cNvPr>
          <p:cNvCxnSpPr>
            <a:cxnSpLocks/>
            <a:stCxn id="6" idx="2"/>
          </p:cNvCxnSpPr>
          <p:nvPr/>
        </p:nvCxnSpPr>
        <p:spPr>
          <a:xfrm rot="5400000">
            <a:off x="4991081" y="1290811"/>
            <a:ext cx="979324" cy="23602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90807A5-91F5-18F5-5122-BD40D5C8FF72}"/>
              </a:ext>
            </a:extLst>
          </p:cNvPr>
          <p:cNvSpPr/>
          <p:nvPr/>
        </p:nvSpPr>
        <p:spPr>
          <a:xfrm>
            <a:off x="103182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7" name="Rectangle 16">
            <a:extLst>
              <a:ext uri="{FF2B5EF4-FFF2-40B4-BE49-F238E27FC236}">
                <a16:creationId xmlns:a16="http://schemas.microsoft.com/office/drawing/2014/main" id="{B68FA212-5356-C1BB-D9A0-0A26A35023DA}"/>
              </a:ext>
            </a:extLst>
          </p:cNvPr>
          <p:cNvSpPr/>
          <p:nvPr/>
        </p:nvSpPr>
        <p:spPr>
          <a:xfrm>
            <a:off x="138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18" name="Rectangle 17">
            <a:extLst>
              <a:ext uri="{FF2B5EF4-FFF2-40B4-BE49-F238E27FC236}">
                <a16:creationId xmlns:a16="http://schemas.microsoft.com/office/drawing/2014/main" id="{A00D1C1C-37A7-ADD3-32B2-EE7CFAD606A3}"/>
              </a:ext>
            </a:extLst>
          </p:cNvPr>
          <p:cNvSpPr/>
          <p:nvPr/>
        </p:nvSpPr>
        <p:spPr>
          <a:xfrm>
            <a:off x="174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19" name="Rectangle 18">
            <a:extLst>
              <a:ext uri="{FF2B5EF4-FFF2-40B4-BE49-F238E27FC236}">
                <a16:creationId xmlns:a16="http://schemas.microsoft.com/office/drawing/2014/main" id="{5A427F98-08AC-D5C1-DE7F-BB8BF1FD4980}"/>
              </a:ext>
            </a:extLst>
          </p:cNvPr>
          <p:cNvSpPr/>
          <p:nvPr/>
        </p:nvSpPr>
        <p:spPr>
          <a:xfrm>
            <a:off x="209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20" name="Rectangle 19">
            <a:extLst>
              <a:ext uri="{FF2B5EF4-FFF2-40B4-BE49-F238E27FC236}">
                <a16:creationId xmlns:a16="http://schemas.microsoft.com/office/drawing/2014/main" id="{166F0A4D-BC74-4A05-B1FC-EAF0013696A5}"/>
              </a:ext>
            </a:extLst>
          </p:cNvPr>
          <p:cNvSpPr/>
          <p:nvPr/>
        </p:nvSpPr>
        <p:spPr>
          <a:xfrm>
            <a:off x="245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1" name="Rectangle 20">
            <a:extLst>
              <a:ext uri="{FF2B5EF4-FFF2-40B4-BE49-F238E27FC236}">
                <a16:creationId xmlns:a16="http://schemas.microsoft.com/office/drawing/2014/main" id="{A63E7356-C842-BF29-C1F2-4302D999A0C3}"/>
              </a:ext>
            </a:extLst>
          </p:cNvPr>
          <p:cNvSpPr/>
          <p:nvPr/>
        </p:nvSpPr>
        <p:spPr>
          <a:xfrm>
            <a:off x="281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2" name="Rectangle 21">
            <a:extLst>
              <a:ext uri="{FF2B5EF4-FFF2-40B4-BE49-F238E27FC236}">
                <a16:creationId xmlns:a16="http://schemas.microsoft.com/office/drawing/2014/main" id="{31AEF519-A5E7-921A-BDF9-267276273247}"/>
              </a:ext>
            </a:extLst>
          </p:cNvPr>
          <p:cNvSpPr/>
          <p:nvPr/>
        </p:nvSpPr>
        <p:spPr>
          <a:xfrm>
            <a:off x="317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3" name="Rectangle 22">
            <a:extLst>
              <a:ext uri="{FF2B5EF4-FFF2-40B4-BE49-F238E27FC236}">
                <a16:creationId xmlns:a16="http://schemas.microsoft.com/office/drawing/2014/main" id="{820217AC-9A41-902B-2722-11B127A000A8}"/>
              </a:ext>
            </a:extLst>
          </p:cNvPr>
          <p:cNvSpPr/>
          <p:nvPr/>
        </p:nvSpPr>
        <p:spPr>
          <a:xfrm>
            <a:off x="3535457"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4" name="Rectangle 23">
            <a:extLst>
              <a:ext uri="{FF2B5EF4-FFF2-40B4-BE49-F238E27FC236}">
                <a16:creationId xmlns:a16="http://schemas.microsoft.com/office/drawing/2014/main" id="{906F8063-477E-A074-BBCD-2487B8C4CA10}"/>
              </a:ext>
            </a:extLst>
          </p:cNvPr>
          <p:cNvSpPr/>
          <p:nvPr/>
        </p:nvSpPr>
        <p:spPr>
          <a:xfrm>
            <a:off x="1035917"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25" name="Rectangle 24">
            <a:extLst>
              <a:ext uri="{FF2B5EF4-FFF2-40B4-BE49-F238E27FC236}">
                <a16:creationId xmlns:a16="http://schemas.microsoft.com/office/drawing/2014/main" id="{7B2889A1-35DE-E6D7-8E59-AA8D3A93ECB1}"/>
              </a:ext>
            </a:extLst>
          </p:cNvPr>
          <p:cNvSpPr/>
          <p:nvPr/>
        </p:nvSpPr>
        <p:spPr>
          <a:xfrm>
            <a:off x="1395917"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26" name="Rectangle 25">
            <a:extLst>
              <a:ext uri="{FF2B5EF4-FFF2-40B4-BE49-F238E27FC236}">
                <a16:creationId xmlns:a16="http://schemas.microsoft.com/office/drawing/2014/main" id="{7BC8FF44-A7BE-348D-B79B-B6EF48E0A6B6}"/>
              </a:ext>
            </a:extLst>
          </p:cNvPr>
          <p:cNvSpPr/>
          <p:nvPr/>
        </p:nvSpPr>
        <p:spPr>
          <a:xfrm>
            <a:off x="1755917"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27" name="Rectangle 26">
            <a:extLst>
              <a:ext uri="{FF2B5EF4-FFF2-40B4-BE49-F238E27FC236}">
                <a16:creationId xmlns:a16="http://schemas.microsoft.com/office/drawing/2014/main" id="{DE7BA62E-D285-1439-FB87-7B4159EDF42D}"/>
              </a:ext>
            </a:extLst>
          </p:cNvPr>
          <p:cNvSpPr/>
          <p:nvPr/>
        </p:nvSpPr>
        <p:spPr>
          <a:xfrm>
            <a:off x="2115917"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28" name="Rectangle 27">
            <a:extLst>
              <a:ext uri="{FF2B5EF4-FFF2-40B4-BE49-F238E27FC236}">
                <a16:creationId xmlns:a16="http://schemas.microsoft.com/office/drawing/2014/main" id="{A1E12CE6-8B43-ED59-02F7-5A308056570B}"/>
              </a:ext>
            </a:extLst>
          </p:cNvPr>
          <p:cNvSpPr/>
          <p:nvPr/>
        </p:nvSpPr>
        <p:spPr>
          <a:xfrm>
            <a:off x="2457231"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29" name="Rectangle 28">
            <a:extLst>
              <a:ext uri="{FF2B5EF4-FFF2-40B4-BE49-F238E27FC236}">
                <a16:creationId xmlns:a16="http://schemas.microsoft.com/office/drawing/2014/main" id="{2AC5DF82-C8E1-F2A8-E971-C19A2196BE64}"/>
              </a:ext>
            </a:extLst>
          </p:cNvPr>
          <p:cNvSpPr/>
          <p:nvPr/>
        </p:nvSpPr>
        <p:spPr>
          <a:xfrm>
            <a:off x="2817231"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30" name="Rectangle 29">
            <a:extLst>
              <a:ext uri="{FF2B5EF4-FFF2-40B4-BE49-F238E27FC236}">
                <a16:creationId xmlns:a16="http://schemas.microsoft.com/office/drawing/2014/main" id="{4DB1C250-4D50-73A9-9718-07F0BC3300E5}"/>
              </a:ext>
            </a:extLst>
          </p:cNvPr>
          <p:cNvSpPr/>
          <p:nvPr/>
        </p:nvSpPr>
        <p:spPr>
          <a:xfrm>
            <a:off x="3177231"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31" name="Rectangle 30">
            <a:extLst>
              <a:ext uri="{FF2B5EF4-FFF2-40B4-BE49-F238E27FC236}">
                <a16:creationId xmlns:a16="http://schemas.microsoft.com/office/drawing/2014/main" id="{6F8D90E9-A5E7-D1A1-F52C-CD0F4727362E}"/>
              </a:ext>
            </a:extLst>
          </p:cNvPr>
          <p:cNvSpPr/>
          <p:nvPr/>
        </p:nvSpPr>
        <p:spPr>
          <a:xfrm>
            <a:off x="3537231" y="3846786"/>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32" name="TextBox 31">
            <a:extLst>
              <a:ext uri="{FF2B5EF4-FFF2-40B4-BE49-F238E27FC236}">
                <a16:creationId xmlns:a16="http://schemas.microsoft.com/office/drawing/2014/main" id="{059F7102-A171-0470-ADEC-BE68D67872A0}"/>
              </a:ext>
            </a:extLst>
          </p:cNvPr>
          <p:cNvSpPr txBox="1"/>
          <p:nvPr/>
        </p:nvSpPr>
        <p:spPr>
          <a:xfrm>
            <a:off x="4096921" y="3842120"/>
            <a:ext cx="1407116" cy="369332"/>
          </a:xfrm>
          <a:prstGeom prst="rect">
            <a:avLst/>
          </a:prstGeom>
          <a:noFill/>
        </p:spPr>
        <p:txBody>
          <a:bodyPr wrap="none" rtlCol="0">
            <a:spAutoFit/>
          </a:bodyPr>
          <a:lstStyle/>
          <a:p>
            <a:r>
              <a:rPr lang="sl-SI" dirty="0"/>
              <a:t>Data (VREG)</a:t>
            </a:r>
          </a:p>
        </p:txBody>
      </p:sp>
      <p:sp>
        <p:nvSpPr>
          <p:cNvPr id="33" name="TextBox 32">
            <a:extLst>
              <a:ext uri="{FF2B5EF4-FFF2-40B4-BE49-F238E27FC236}">
                <a16:creationId xmlns:a16="http://schemas.microsoft.com/office/drawing/2014/main" id="{A7F4FB4A-348E-3903-13E3-4766FB4C35B9}"/>
              </a:ext>
            </a:extLst>
          </p:cNvPr>
          <p:cNvSpPr txBox="1"/>
          <p:nvPr/>
        </p:nvSpPr>
        <p:spPr>
          <a:xfrm>
            <a:off x="54061" y="3830672"/>
            <a:ext cx="794000" cy="369332"/>
          </a:xfrm>
          <a:prstGeom prst="rect">
            <a:avLst/>
          </a:prstGeom>
          <a:noFill/>
        </p:spPr>
        <p:txBody>
          <a:bodyPr wrap="none" rtlCol="0">
            <a:spAutoFit/>
          </a:bodyPr>
          <a:lstStyle/>
          <a:p>
            <a:r>
              <a:rPr lang="sl-SI" dirty="0"/>
              <a:t>VMAC</a:t>
            </a:r>
          </a:p>
        </p:txBody>
      </p:sp>
      <p:cxnSp>
        <p:nvCxnSpPr>
          <p:cNvPr id="34" name="Straight Arrow Connector 33">
            <a:extLst>
              <a:ext uri="{FF2B5EF4-FFF2-40B4-BE49-F238E27FC236}">
                <a16:creationId xmlns:a16="http://schemas.microsoft.com/office/drawing/2014/main" id="{3FDA2D1D-D95C-D878-EC98-ABF3E1B52435}"/>
              </a:ext>
            </a:extLst>
          </p:cNvPr>
          <p:cNvCxnSpPr>
            <a:cxnSpLocks/>
          </p:cNvCxnSpPr>
          <p:nvPr/>
        </p:nvCxnSpPr>
        <p:spPr>
          <a:xfrm>
            <a:off x="4670588" y="5092985"/>
            <a:ext cx="2568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EA5B2A24-4B09-AAD4-5305-8ED174004AB1}"/>
              </a:ext>
            </a:extLst>
          </p:cNvPr>
          <p:cNvSpPr/>
          <p:nvPr/>
        </p:nvSpPr>
        <p:spPr>
          <a:xfrm>
            <a:off x="1035917"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4</a:t>
            </a:r>
          </a:p>
        </p:txBody>
      </p:sp>
      <p:sp>
        <p:nvSpPr>
          <p:cNvPr id="36" name="Rectangle 35">
            <a:extLst>
              <a:ext uri="{FF2B5EF4-FFF2-40B4-BE49-F238E27FC236}">
                <a16:creationId xmlns:a16="http://schemas.microsoft.com/office/drawing/2014/main" id="{2267B897-F55B-D04C-9FC8-5A74A41F2BA2}"/>
              </a:ext>
            </a:extLst>
          </p:cNvPr>
          <p:cNvSpPr/>
          <p:nvPr/>
        </p:nvSpPr>
        <p:spPr>
          <a:xfrm>
            <a:off x="1395917"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2</a:t>
            </a:r>
          </a:p>
        </p:txBody>
      </p:sp>
      <p:sp>
        <p:nvSpPr>
          <p:cNvPr id="37" name="Rectangle 36">
            <a:extLst>
              <a:ext uri="{FF2B5EF4-FFF2-40B4-BE49-F238E27FC236}">
                <a16:creationId xmlns:a16="http://schemas.microsoft.com/office/drawing/2014/main" id="{7ED9FD5C-4541-72E3-A56D-0202C827ED2B}"/>
              </a:ext>
            </a:extLst>
          </p:cNvPr>
          <p:cNvSpPr/>
          <p:nvPr/>
        </p:nvSpPr>
        <p:spPr>
          <a:xfrm>
            <a:off x="1755917"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5</a:t>
            </a:r>
          </a:p>
        </p:txBody>
      </p:sp>
      <p:sp>
        <p:nvSpPr>
          <p:cNvPr id="38" name="Rectangle 37">
            <a:extLst>
              <a:ext uri="{FF2B5EF4-FFF2-40B4-BE49-F238E27FC236}">
                <a16:creationId xmlns:a16="http://schemas.microsoft.com/office/drawing/2014/main" id="{B44A02CE-A231-054F-614E-C0CC2A6DC594}"/>
              </a:ext>
            </a:extLst>
          </p:cNvPr>
          <p:cNvSpPr/>
          <p:nvPr/>
        </p:nvSpPr>
        <p:spPr>
          <a:xfrm>
            <a:off x="2115917"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9</a:t>
            </a:r>
          </a:p>
        </p:txBody>
      </p:sp>
      <p:sp>
        <p:nvSpPr>
          <p:cNvPr id="39" name="Rectangle 38">
            <a:extLst>
              <a:ext uri="{FF2B5EF4-FFF2-40B4-BE49-F238E27FC236}">
                <a16:creationId xmlns:a16="http://schemas.microsoft.com/office/drawing/2014/main" id="{11A9F7D9-8038-C7CF-BBC1-A39F978E3A0C}"/>
              </a:ext>
            </a:extLst>
          </p:cNvPr>
          <p:cNvSpPr/>
          <p:nvPr/>
        </p:nvSpPr>
        <p:spPr>
          <a:xfrm>
            <a:off x="245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40" name="Rectangle 39">
            <a:extLst>
              <a:ext uri="{FF2B5EF4-FFF2-40B4-BE49-F238E27FC236}">
                <a16:creationId xmlns:a16="http://schemas.microsoft.com/office/drawing/2014/main" id="{79D5EC43-A9BD-9114-4BE9-EEF45E1A668A}"/>
              </a:ext>
            </a:extLst>
          </p:cNvPr>
          <p:cNvSpPr/>
          <p:nvPr/>
        </p:nvSpPr>
        <p:spPr>
          <a:xfrm>
            <a:off x="281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41" name="Rectangle 40">
            <a:extLst>
              <a:ext uri="{FF2B5EF4-FFF2-40B4-BE49-F238E27FC236}">
                <a16:creationId xmlns:a16="http://schemas.microsoft.com/office/drawing/2014/main" id="{0938BFF6-096D-E5B5-52E8-ACF642A412C6}"/>
              </a:ext>
            </a:extLst>
          </p:cNvPr>
          <p:cNvSpPr/>
          <p:nvPr/>
        </p:nvSpPr>
        <p:spPr>
          <a:xfrm>
            <a:off x="317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42" name="Rectangle 41">
            <a:extLst>
              <a:ext uri="{FF2B5EF4-FFF2-40B4-BE49-F238E27FC236}">
                <a16:creationId xmlns:a16="http://schemas.microsoft.com/office/drawing/2014/main" id="{CC3033BD-1C3E-B794-EB96-4F9867FC009C}"/>
              </a:ext>
            </a:extLst>
          </p:cNvPr>
          <p:cNvSpPr/>
          <p:nvPr/>
        </p:nvSpPr>
        <p:spPr>
          <a:xfrm>
            <a:off x="353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44" name="TextBox 43">
            <a:extLst>
              <a:ext uri="{FF2B5EF4-FFF2-40B4-BE49-F238E27FC236}">
                <a16:creationId xmlns:a16="http://schemas.microsoft.com/office/drawing/2014/main" id="{FCFBDE6B-F285-6B01-C207-1143FBAB9BD4}"/>
              </a:ext>
            </a:extLst>
          </p:cNvPr>
          <p:cNvSpPr txBox="1"/>
          <p:nvPr/>
        </p:nvSpPr>
        <p:spPr>
          <a:xfrm>
            <a:off x="2294979" y="3307452"/>
            <a:ext cx="348172" cy="523220"/>
          </a:xfrm>
          <a:prstGeom prst="rect">
            <a:avLst/>
          </a:prstGeom>
          <a:noFill/>
        </p:spPr>
        <p:txBody>
          <a:bodyPr wrap="none" rtlCol="0">
            <a:spAutoFit/>
          </a:bodyPr>
          <a:lstStyle/>
          <a:p>
            <a:r>
              <a:rPr lang="sl-SI" sz="2800" dirty="0"/>
              <a:t>*</a:t>
            </a:r>
            <a:endParaRPr lang="sl-SI" dirty="0"/>
          </a:p>
        </p:txBody>
      </p:sp>
      <p:sp>
        <p:nvSpPr>
          <p:cNvPr id="45" name="TextBox 44">
            <a:extLst>
              <a:ext uri="{FF2B5EF4-FFF2-40B4-BE49-F238E27FC236}">
                <a16:creationId xmlns:a16="http://schemas.microsoft.com/office/drawing/2014/main" id="{EA040A15-DB36-AA46-1463-0AFAD8A2FA14}"/>
              </a:ext>
            </a:extLst>
          </p:cNvPr>
          <p:cNvSpPr txBox="1"/>
          <p:nvPr/>
        </p:nvSpPr>
        <p:spPr>
          <a:xfrm>
            <a:off x="2272755" y="4377350"/>
            <a:ext cx="377026" cy="523220"/>
          </a:xfrm>
          <a:prstGeom prst="rect">
            <a:avLst/>
          </a:prstGeom>
          <a:noFill/>
        </p:spPr>
        <p:txBody>
          <a:bodyPr wrap="none" rtlCol="0">
            <a:spAutoFit/>
          </a:bodyPr>
          <a:lstStyle/>
          <a:p>
            <a:r>
              <a:rPr lang="sl-SI" sz="2800" dirty="0"/>
              <a:t>+</a:t>
            </a:r>
          </a:p>
        </p:txBody>
      </p:sp>
      <p:sp>
        <p:nvSpPr>
          <p:cNvPr id="46" name="Rectangle 45">
            <a:extLst>
              <a:ext uri="{FF2B5EF4-FFF2-40B4-BE49-F238E27FC236}">
                <a16:creationId xmlns:a16="http://schemas.microsoft.com/office/drawing/2014/main" id="{5542F776-0FFF-29C0-A79B-292DA2E6F882}"/>
              </a:ext>
            </a:extLst>
          </p:cNvPr>
          <p:cNvSpPr/>
          <p:nvPr/>
        </p:nvSpPr>
        <p:spPr>
          <a:xfrm>
            <a:off x="7583428" y="517883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47" name="Rectangle 46">
            <a:extLst>
              <a:ext uri="{FF2B5EF4-FFF2-40B4-BE49-F238E27FC236}">
                <a16:creationId xmlns:a16="http://schemas.microsoft.com/office/drawing/2014/main" id="{946D5A3E-AACF-FD64-CB5D-899DEF5D48C7}"/>
              </a:ext>
            </a:extLst>
          </p:cNvPr>
          <p:cNvSpPr/>
          <p:nvPr/>
        </p:nvSpPr>
        <p:spPr>
          <a:xfrm>
            <a:off x="7583428" y="509748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48" name="Rectangle 47">
            <a:extLst>
              <a:ext uri="{FF2B5EF4-FFF2-40B4-BE49-F238E27FC236}">
                <a16:creationId xmlns:a16="http://schemas.microsoft.com/office/drawing/2014/main" id="{B7F99B72-9FB9-8A7C-48EA-48ABBFD6D953}"/>
              </a:ext>
            </a:extLst>
          </p:cNvPr>
          <p:cNvSpPr/>
          <p:nvPr/>
        </p:nvSpPr>
        <p:spPr>
          <a:xfrm>
            <a:off x="7583428" y="5004183"/>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49" name="Rectangle 48">
            <a:extLst>
              <a:ext uri="{FF2B5EF4-FFF2-40B4-BE49-F238E27FC236}">
                <a16:creationId xmlns:a16="http://schemas.microsoft.com/office/drawing/2014/main" id="{3C7AE3EF-78F7-9F77-D0D8-B0F29AB6F263}"/>
              </a:ext>
            </a:extLst>
          </p:cNvPr>
          <p:cNvSpPr/>
          <p:nvPr/>
        </p:nvSpPr>
        <p:spPr>
          <a:xfrm>
            <a:off x="7583428" y="4915568"/>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50" name="Rectangle 49">
            <a:extLst>
              <a:ext uri="{FF2B5EF4-FFF2-40B4-BE49-F238E27FC236}">
                <a16:creationId xmlns:a16="http://schemas.microsoft.com/office/drawing/2014/main" id="{30C395FA-6185-269D-21BE-47F522917A77}"/>
              </a:ext>
            </a:extLst>
          </p:cNvPr>
          <p:cNvSpPr/>
          <p:nvPr/>
        </p:nvSpPr>
        <p:spPr>
          <a:xfrm>
            <a:off x="794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51" name="Rectangle 50">
            <a:extLst>
              <a:ext uri="{FF2B5EF4-FFF2-40B4-BE49-F238E27FC236}">
                <a16:creationId xmlns:a16="http://schemas.microsoft.com/office/drawing/2014/main" id="{83A199DF-AF20-5048-4E8D-20E8EB68D74A}"/>
              </a:ext>
            </a:extLst>
          </p:cNvPr>
          <p:cNvSpPr/>
          <p:nvPr/>
        </p:nvSpPr>
        <p:spPr>
          <a:xfrm>
            <a:off x="794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52" name="Rectangle 51">
            <a:extLst>
              <a:ext uri="{FF2B5EF4-FFF2-40B4-BE49-F238E27FC236}">
                <a16:creationId xmlns:a16="http://schemas.microsoft.com/office/drawing/2014/main" id="{46F0A02A-109A-F392-A620-4A1BE9E71604}"/>
              </a:ext>
            </a:extLst>
          </p:cNvPr>
          <p:cNvSpPr/>
          <p:nvPr/>
        </p:nvSpPr>
        <p:spPr>
          <a:xfrm>
            <a:off x="7943428" y="5003996"/>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53" name="Rectangle 52">
            <a:extLst>
              <a:ext uri="{FF2B5EF4-FFF2-40B4-BE49-F238E27FC236}">
                <a16:creationId xmlns:a16="http://schemas.microsoft.com/office/drawing/2014/main" id="{78798D93-DFA0-5FC9-A101-67D3BCE03A30}"/>
              </a:ext>
            </a:extLst>
          </p:cNvPr>
          <p:cNvSpPr/>
          <p:nvPr/>
        </p:nvSpPr>
        <p:spPr>
          <a:xfrm>
            <a:off x="7943428" y="4915381"/>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54" name="Rectangle 53">
            <a:extLst>
              <a:ext uri="{FF2B5EF4-FFF2-40B4-BE49-F238E27FC236}">
                <a16:creationId xmlns:a16="http://schemas.microsoft.com/office/drawing/2014/main" id="{60AD4C47-5B28-5B04-8716-5EEBCBF54307}"/>
              </a:ext>
            </a:extLst>
          </p:cNvPr>
          <p:cNvSpPr/>
          <p:nvPr/>
        </p:nvSpPr>
        <p:spPr>
          <a:xfrm>
            <a:off x="8303428" y="5176440"/>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55" name="Rectangle 54">
            <a:extLst>
              <a:ext uri="{FF2B5EF4-FFF2-40B4-BE49-F238E27FC236}">
                <a16:creationId xmlns:a16="http://schemas.microsoft.com/office/drawing/2014/main" id="{A4A264A6-B762-712D-C277-52797F03EAB2}"/>
              </a:ext>
            </a:extLst>
          </p:cNvPr>
          <p:cNvSpPr/>
          <p:nvPr/>
        </p:nvSpPr>
        <p:spPr>
          <a:xfrm>
            <a:off x="8303428" y="5095087"/>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56" name="Rectangle 55">
            <a:extLst>
              <a:ext uri="{FF2B5EF4-FFF2-40B4-BE49-F238E27FC236}">
                <a16:creationId xmlns:a16="http://schemas.microsoft.com/office/drawing/2014/main" id="{69844539-52E4-EDB1-5C40-9F2E440D560A}"/>
              </a:ext>
            </a:extLst>
          </p:cNvPr>
          <p:cNvSpPr/>
          <p:nvPr/>
        </p:nvSpPr>
        <p:spPr>
          <a:xfrm>
            <a:off x="8303428" y="5001787"/>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57" name="Rectangle 56">
            <a:extLst>
              <a:ext uri="{FF2B5EF4-FFF2-40B4-BE49-F238E27FC236}">
                <a16:creationId xmlns:a16="http://schemas.microsoft.com/office/drawing/2014/main" id="{3CB32567-63B2-6183-355B-2D53E76F107A}"/>
              </a:ext>
            </a:extLst>
          </p:cNvPr>
          <p:cNvSpPr/>
          <p:nvPr/>
        </p:nvSpPr>
        <p:spPr>
          <a:xfrm>
            <a:off x="8303428" y="4913172"/>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58" name="Rectangle 57">
            <a:extLst>
              <a:ext uri="{FF2B5EF4-FFF2-40B4-BE49-F238E27FC236}">
                <a16:creationId xmlns:a16="http://schemas.microsoft.com/office/drawing/2014/main" id="{92EADBA9-C7B4-6ABA-67BC-4D9E91A00EBA}"/>
              </a:ext>
            </a:extLst>
          </p:cNvPr>
          <p:cNvSpPr/>
          <p:nvPr/>
        </p:nvSpPr>
        <p:spPr>
          <a:xfrm>
            <a:off x="866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59" name="Rectangle 58">
            <a:extLst>
              <a:ext uri="{FF2B5EF4-FFF2-40B4-BE49-F238E27FC236}">
                <a16:creationId xmlns:a16="http://schemas.microsoft.com/office/drawing/2014/main" id="{6B615FA2-4DCF-C449-AACE-5AED1F0B41B7}"/>
              </a:ext>
            </a:extLst>
          </p:cNvPr>
          <p:cNvSpPr/>
          <p:nvPr/>
        </p:nvSpPr>
        <p:spPr>
          <a:xfrm>
            <a:off x="866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60" name="Rectangle 59">
            <a:extLst>
              <a:ext uri="{FF2B5EF4-FFF2-40B4-BE49-F238E27FC236}">
                <a16:creationId xmlns:a16="http://schemas.microsoft.com/office/drawing/2014/main" id="{EB40122A-A171-4D16-0C7E-BF8B36CB1A1F}"/>
              </a:ext>
            </a:extLst>
          </p:cNvPr>
          <p:cNvSpPr/>
          <p:nvPr/>
        </p:nvSpPr>
        <p:spPr>
          <a:xfrm>
            <a:off x="8663428" y="5001600"/>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61" name="Rectangle 60">
            <a:extLst>
              <a:ext uri="{FF2B5EF4-FFF2-40B4-BE49-F238E27FC236}">
                <a16:creationId xmlns:a16="http://schemas.microsoft.com/office/drawing/2014/main" id="{A32F4864-1E17-53D8-BC55-98DEDB7B83A1}"/>
              </a:ext>
            </a:extLst>
          </p:cNvPr>
          <p:cNvSpPr/>
          <p:nvPr/>
        </p:nvSpPr>
        <p:spPr>
          <a:xfrm>
            <a:off x="8663428" y="4912985"/>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62" name="Rectangle 61">
            <a:extLst>
              <a:ext uri="{FF2B5EF4-FFF2-40B4-BE49-F238E27FC236}">
                <a16:creationId xmlns:a16="http://schemas.microsoft.com/office/drawing/2014/main" id="{A2733871-6C3C-2A62-D721-B89377349686}"/>
              </a:ext>
            </a:extLst>
          </p:cNvPr>
          <p:cNvSpPr/>
          <p:nvPr/>
        </p:nvSpPr>
        <p:spPr>
          <a:xfrm>
            <a:off x="902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63" name="Rectangle 62">
            <a:extLst>
              <a:ext uri="{FF2B5EF4-FFF2-40B4-BE49-F238E27FC236}">
                <a16:creationId xmlns:a16="http://schemas.microsoft.com/office/drawing/2014/main" id="{091E61A6-F148-EE36-A051-4676708F8B26}"/>
              </a:ext>
            </a:extLst>
          </p:cNvPr>
          <p:cNvSpPr/>
          <p:nvPr/>
        </p:nvSpPr>
        <p:spPr>
          <a:xfrm>
            <a:off x="902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64" name="Rectangle 63">
            <a:extLst>
              <a:ext uri="{FF2B5EF4-FFF2-40B4-BE49-F238E27FC236}">
                <a16:creationId xmlns:a16="http://schemas.microsoft.com/office/drawing/2014/main" id="{BE7DF57D-6FF1-AFA2-6FAF-CE43C3DD6EBF}"/>
              </a:ext>
            </a:extLst>
          </p:cNvPr>
          <p:cNvSpPr/>
          <p:nvPr/>
        </p:nvSpPr>
        <p:spPr>
          <a:xfrm>
            <a:off x="9023428" y="5003996"/>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65" name="Rectangle 64">
            <a:extLst>
              <a:ext uri="{FF2B5EF4-FFF2-40B4-BE49-F238E27FC236}">
                <a16:creationId xmlns:a16="http://schemas.microsoft.com/office/drawing/2014/main" id="{69126B60-C26C-A265-686E-C44E6B26A384}"/>
              </a:ext>
            </a:extLst>
          </p:cNvPr>
          <p:cNvSpPr/>
          <p:nvPr/>
        </p:nvSpPr>
        <p:spPr>
          <a:xfrm>
            <a:off x="9023428" y="4915381"/>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66" name="Rectangle 65">
            <a:extLst>
              <a:ext uri="{FF2B5EF4-FFF2-40B4-BE49-F238E27FC236}">
                <a16:creationId xmlns:a16="http://schemas.microsoft.com/office/drawing/2014/main" id="{3887FE6E-7500-4739-8494-A2EA7DEBE4F2}"/>
              </a:ext>
            </a:extLst>
          </p:cNvPr>
          <p:cNvSpPr/>
          <p:nvPr/>
        </p:nvSpPr>
        <p:spPr>
          <a:xfrm>
            <a:off x="9383428" y="5178462"/>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67" name="Rectangle 66">
            <a:extLst>
              <a:ext uri="{FF2B5EF4-FFF2-40B4-BE49-F238E27FC236}">
                <a16:creationId xmlns:a16="http://schemas.microsoft.com/office/drawing/2014/main" id="{22BB88D5-C8E5-D063-F67C-2BC5074F45F3}"/>
              </a:ext>
            </a:extLst>
          </p:cNvPr>
          <p:cNvSpPr/>
          <p:nvPr/>
        </p:nvSpPr>
        <p:spPr>
          <a:xfrm>
            <a:off x="9383428" y="5097109"/>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68" name="Rectangle 67">
            <a:extLst>
              <a:ext uri="{FF2B5EF4-FFF2-40B4-BE49-F238E27FC236}">
                <a16:creationId xmlns:a16="http://schemas.microsoft.com/office/drawing/2014/main" id="{72566024-F6F3-68B7-0A75-979D6C2EF5B5}"/>
              </a:ext>
            </a:extLst>
          </p:cNvPr>
          <p:cNvSpPr/>
          <p:nvPr/>
        </p:nvSpPr>
        <p:spPr>
          <a:xfrm>
            <a:off x="9383428" y="5003809"/>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69" name="Rectangle 68">
            <a:extLst>
              <a:ext uri="{FF2B5EF4-FFF2-40B4-BE49-F238E27FC236}">
                <a16:creationId xmlns:a16="http://schemas.microsoft.com/office/drawing/2014/main" id="{A18610C5-B9AE-D669-E709-9AC52817D26A}"/>
              </a:ext>
            </a:extLst>
          </p:cNvPr>
          <p:cNvSpPr/>
          <p:nvPr/>
        </p:nvSpPr>
        <p:spPr>
          <a:xfrm>
            <a:off x="9383428" y="4915194"/>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70" name="Rectangle 69">
            <a:extLst>
              <a:ext uri="{FF2B5EF4-FFF2-40B4-BE49-F238E27FC236}">
                <a16:creationId xmlns:a16="http://schemas.microsoft.com/office/drawing/2014/main" id="{D86EA85E-D1FE-0DF2-7C84-67C1A302AD0E}"/>
              </a:ext>
            </a:extLst>
          </p:cNvPr>
          <p:cNvSpPr/>
          <p:nvPr/>
        </p:nvSpPr>
        <p:spPr>
          <a:xfrm>
            <a:off x="974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71" name="Rectangle 70">
            <a:extLst>
              <a:ext uri="{FF2B5EF4-FFF2-40B4-BE49-F238E27FC236}">
                <a16:creationId xmlns:a16="http://schemas.microsoft.com/office/drawing/2014/main" id="{3890742B-EE6B-84E3-1260-80C71DCC4946}"/>
              </a:ext>
            </a:extLst>
          </p:cNvPr>
          <p:cNvSpPr/>
          <p:nvPr/>
        </p:nvSpPr>
        <p:spPr>
          <a:xfrm>
            <a:off x="974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72" name="Rectangle 71">
            <a:extLst>
              <a:ext uri="{FF2B5EF4-FFF2-40B4-BE49-F238E27FC236}">
                <a16:creationId xmlns:a16="http://schemas.microsoft.com/office/drawing/2014/main" id="{D035171E-4DE1-36C4-1BC1-BFB037312CF1}"/>
              </a:ext>
            </a:extLst>
          </p:cNvPr>
          <p:cNvSpPr/>
          <p:nvPr/>
        </p:nvSpPr>
        <p:spPr>
          <a:xfrm>
            <a:off x="9743428" y="5001600"/>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73" name="Rectangle 72">
            <a:extLst>
              <a:ext uri="{FF2B5EF4-FFF2-40B4-BE49-F238E27FC236}">
                <a16:creationId xmlns:a16="http://schemas.microsoft.com/office/drawing/2014/main" id="{F676D7DE-73B1-6FF1-C331-249211BC1395}"/>
              </a:ext>
            </a:extLst>
          </p:cNvPr>
          <p:cNvSpPr/>
          <p:nvPr/>
        </p:nvSpPr>
        <p:spPr>
          <a:xfrm>
            <a:off x="9743428" y="4912985"/>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74" name="Rectangle 73">
            <a:extLst>
              <a:ext uri="{FF2B5EF4-FFF2-40B4-BE49-F238E27FC236}">
                <a16:creationId xmlns:a16="http://schemas.microsoft.com/office/drawing/2014/main" id="{C543C6EE-9B1F-BF7D-8C49-AFCD1DF012CC}"/>
              </a:ext>
            </a:extLst>
          </p:cNvPr>
          <p:cNvSpPr/>
          <p:nvPr/>
        </p:nvSpPr>
        <p:spPr>
          <a:xfrm>
            <a:off x="10103428" y="517606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75" name="Rectangle 74">
            <a:extLst>
              <a:ext uri="{FF2B5EF4-FFF2-40B4-BE49-F238E27FC236}">
                <a16:creationId xmlns:a16="http://schemas.microsoft.com/office/drawing/2014/main" id="{334FA03C-4BB0-90E3-6FD3-48C1B98B2D70}"/>
              </a:ext>
            </a:extLst>
          </p:cNvPr>
          <p:cNvSpPr/>
          <p:nvPr/>
        </p:nvSpPr>
        <p:spPr>
          <a:xfrm>
            <a:off x="10103428" y="509471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76" name="Rectangle 75">
            <a:extLst>
              <a:ext uri="{FF2B5EF4-FFF2-40B4-BE49-F238E27FC236}">
                <a16:creationId xmlns:a16="http://schemas.microsoft.com/office/drawing/2014/main" id="{A05C53D1-5598-5B27-C0E9-549005072C6A}"/>
              </a:ext>
            </a:extLst>
          </p:cNvPr>
          <p:cNvSpPr/>
          <p:nvPr/>
        </p:nvSpPr>
        <p:spPr>
          <a:xfrm>
            <a:off x="10103428" y="5001413"/>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77" name="Rectangle 76">
            <a:extLst>
              <a:ext uri="{FF2B5EF4-FFF2-40B4-BE49-F238E27FC236}">
                <a16:creationId xmlns:a16="http://schemas.microsoft.com/office/drawing/2014/main" id="{DBCEEC7E-0727-4855-EAA7-66EC4A553C16}"/>
              </a:ext>
            </a:extLst>
          </p:cNvPr>
          <p:cNvSpPr/>
          <p:nvPr/>
        </p:nvSpPr>
        <p:spPr>
          <a:xfrm>
            <a:off x="10103428" y="4912798"/>
            <a:ext cx="360000" cy="888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78" name="TextBox 77">
            <a:extLst>
              <a:ext uri="{FF2B5EF4-FFF2-40B4-BE49-F238E27FC236}">
                <a16:creationId xmlns:a16="http://schemas.microsoft.com/office/drawing/2014/main" id="{FB46A080-D034-9B2D-9F45-419C735E1323}"/>
              </a:ext>
            </a:extLst>
          </p:cNvPr>
          <p:cNvSpPr txBox="1"/>
          <p:nvPr/>
        </p:nvSpPr>
        <p:spPr>
          <a:xfrm>
            <a:off x="8658042" y="5388770"/>
            <a:ext cx="821059" cy="369332"/>
          </a:xfrm>
          <a:prstGeom prst="rect">
            <a:avLst/>
          </a:prstGeom>
          <a:noFill/>
        </p:spPr>
        <p:txBody>
          <a:bodyPr wrap="none" rtlCol="0">
            <a:spAutoFit/>
          </a:bodyPr>
          <a:lstStyle/>
          <a:p>
            <a:r>
              <a:rPr lang="sl-SI" dirty="0"/>
              <a:t>Result</a:t>
            </a:r>
          </a:p>
        </p:txBody>
      </p:sp>
      <p:cxnSp>
        <p:nvCxnSpPr>
          <p:cNvPr id="79" name="Straight Arrow Connector 78">
            <a:extLst>
              <a:ext uri="{FF2B5EF4-FFF2-40B4-BE49-F238E27FC236}">
                <a16:creationId xmlns:a16="http://schemas.microsoft.com/office/drawing/2014/main" id="{E5D0DCEE-619D-A3F7-426F-6F8245D0980C}"/>
              </a:ext>
            </a:extLst>
          </p:cNvPr>
          <p:cNvCxnSpPr>
            <a:cxnSpLocks/>
          </p:cNvCxnSpPr>
          <p:nvPr/>
        </p:nvCxnSpPr>
        <p:spPr>
          <a:xfrm>
            <a:off x="430062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80" name="Group 79">
            <a:extLst>
              <a:ext uri="{FF2B5EF4-FFF2-40B4-BE49-F238E27FC236}">
                <a16:creationId xmlns:a16="http://schemas.microsoft.com/office/drawing/2014/main" id="{CC976AD0-1C3B-5CAD-477F-827B68ECA9AB}"/>
              </a:ext>
            </a:extLst>
          </p:cNvPr>
          <p:cNvGrpSpPr/>
          <p:nvPr/>
        </p:nvGrpSpPr>
        <p:grpSpPr>
          <a:xfrm>
            <a:off x="1015457" y="4910028"/>
            <a:ext cx="2880000" cy="354840"/>
            <a:chOff x="7583428" y="4912798"/>
            <a:chExt cx="2880000" cy="354840"/>
          </a:xfrm>
        </p:grpSpPr>
        <p:sp>
          <p:nvSpPr>
            <p:cNvPr id="81" name="Rectangle 80">
              <a:extLst>
                <a:ext uri="{FF2B5EF4-FFF2-40B4-BE49-F238E27FC236}">
                  <a16:creationId xmlns:a16="http://schemas.microsoft.com/office/drawing/2014/main" id="{5D3D2BA8-0097-8E8F-120D-CF27D39B4683}"/>
                </a:ext>
              </a:extLst>
            </p:cNvPr>
            <p:cNvSpPr/>
            <p:nvPr/>
          </p:nvSpPr>
          <p:spPr>
            <a:xfrm>
              <a:off x="7583428" y="517883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2" name="Rectangle 81">
              <a:extLst>
                <a:ext uri="{FF2B5EF4-FFF2-40B4-BE49-F238E27FC236}">
                  <a16:creationId xmlns:a16="http://schemas.microsoft.com/office/drawing/2014/main" id="{20BDEC43-3352-F8F6-4947-D6FB6CB684E6}"/>
                </a:ext>
              </a:extLst>
            </p:cNvPr>
            <p:cNvSpPr/>
            <p:nvPr/>
          </p:nvSpPr>
          <p:spPr>
            <a:xfrm>
              <a:off x="7583428" y="509748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3" name="Rectangle 82">
              <a:extLst>
                <a:ext uri="{FF2B5EF4-FFF2-40B4-BE49-F238E27FC236}">
                  <a16:creationId xmlns:a16="http://schemas.microsoft.com/office/drawing/2014/main" id="{EB520BF3-777C-DC37-35B5-E729E8B5776E}"/>
                </a:ext>
              </a:extLst>
            </p:cNvPr>
            <p:cNvSpPr/>
            <p:nvPr/>
          </p:nvSpPr>
          <p:spPr>
            <a:xfrm>
              <a:off x="7583428" y="5004183"/>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84" name="Rectangle 83">
              <a:extLst>
                <a:ext uri="{FF2B5EF4-FFF2-40B4-BE49-F238E27FC236}">
                  <a16:creationId xmlns:a16="http://schemas.microsoft.com/office/drawing/2014/main" id="{C82BA136-5EBE-B875-2D1D-E1DEC77413FD}"/>
                </a:ext>
              </a:extLst>
            </p:cNvPr>
            <p:cNvSpPr/>
            <p:nvPr/>
          </p:nvSpPr>
          <p:spPr>
            <a:xfrm>
              <a:off x="7583428" y="491556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85" name="Rectangle 84">
              <a:extLst>
                <a:ext uri="{FF2B5EF4-FFF2-40B4-BE49-F238E27FC236}">
                  <a16:creationId xmlns:a16="http://schemas.microsoft.com/office/drawing/2014/main" id="{06C042AE-FE00-699D-DD82-FA25CE4BDA76}"/>
                </a:ext>
              </a:extLst>
            </p:cNvPr>
            <p:cNvSpPr/>
            <p:nvPr/>
          </p:nvSpPr>
          <p:spPr>
            <a:xfrm>
              <a:off x="794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6" name="Rectangle 85">
              <a:extLst>
                <a:ext uri="{FF2B5EF4-FFF2-40B4-BE49-F238E27FC236}">
                  <a16:creationId xmlns:a16="http://schemas.microsoft.com/office/drawing/2014/main" id="{A7FF446F-394A-1DDC-A598-05CA016F8D5A}"/>
                </a:ext>
              </a:extLst>
            </p:cNvPr>
            <p:cNvSpPr/>
            <p:nvPr/>
          </p:nvSpPr>
          <p:spPr>
            <a:xfrm>
              <a:off x="794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87" name="Rectangle 86">
              <a:extLst>
                <a:ext uri="{FF2B5EF4-FFF2-40B4-BE49-F238E27FC236}">
                  <a16:creationId xmlns:a16="http://schemas.microsoft.com/office/drawing/2014/main" id="{376AB460-2958-A369-3F20-C91EC1365F80}"/>
                </a:ext>
              </a:extLst>
            </p:cNvPr>
            <p:cNvSpPr/>
            <p:nvPr/>
          </p:nvSpPr>
          <p:spPr>
            <a:xfrm>
              <a:off x="7943428" y="5003996"/>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88" name="Rectangle 87">
              <a:extLst>
                <a:ext uri="{FF2B5EF4-FFF2-40B4-BE49-F238E27FC236}">
                  <a16:creationId xmlns:a16="http://schemas.microsoft.com/office/drawing/2014/main" id="{714F03BE-4C4B-DE95-F57E-CF29B62E8C98}"/>
                </a:ext>
              </a:extLst>
            </p:cNvPr>
            <p:cNvSpPr/>
            <p:nvPr/>
          </p:nvSpPr>
          <p:spPr>
            <a:xfrm>
              <a:off x="794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89" name="Rectangle 88">
              <a:extLst>
                <a:ext uri="{FF2B5EF4-FFF2-40B4-BE49-F238E27FC236}">
                  <a16:creationId xmlns:a16="http://schemas.microsoft.com/office/drawing/2014/main" id="{3E56A5C0-CC2E-6071-D6C1-80655983E19C}"/>
                </a:ext>
              </a:extLst>
            </p:cNvPr>
            <p:cNvSpPr/>
            <p:nvPr/>
          </p:nvSpPr>
          <p:spPr>
            <a:xfrm>
              <a:off x="8303428" y="5176440"/>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0" name="Rectangle 89">
              <a:extLst>
                <a:ext uri="{FF2B5EF4-FFF2-40B4-BE49-F238E27FC236}">
                  <a16:creationId xmlns:a16="http://schemas.microsoft.com/office/drawing/2014/main" id="{4CB71719-280A-58EB-B521-6DD9DC1176B6}"/>
                </a:ext>
              </a:extLst>
            </p:cNvPr>
            <p:cNvSpPr/>
            <p:nvPr/>
          </p:nvSpPr>
          <p:spPr>
            <a:xfrm>
              <a:off x="8303428" y="5095087"/>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1" name="Rectangle 90">
              <a:extLst>
                <a:ext uri="{FF2B5EF4-FFF2-40B4-BE49-F238E27FC236}">
                  <a16:creationId xmlns:a16="http://schemas.microsoft.com/office/drawing/2014/main" id="{281B5B96-DCF4-6AD6-983F-D434147F1BD6}"/>
                </a:ext>
              </a:extLst>
            </p:cNvPr>
            <p:cNvSpPr/>
            <p:nvPr/>
          </p:nvSpPr>
          <p:spPr>
            <a:xfrm>
              <a:off x="8303428" y="5001787"/>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2" name="Rectangle 91">
              <a:extLst>
                <a:ext uri="{FF2B5EF4-FFF2-40B4-BE49-F238E27FC236}">
                  <a16:creationId xmlns:a16="http://schemas.microsoft.com/office/drawing/2014/main" id="{AEBD8B17-F027-67FB-4FC6-F0B838043D95}"/>
                </a:ext>
              </a:extLst>
            </p:cNvPr>
            <p:cNvSpPr/>
            <p:nvPr/>
          </p:nvSpPr>
          <p:spPr>
            <a:xfrm>
              <a:off x="8303428" y="4913172"/>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93" name="Rectangle 92">
              <a:extLst>
                <a:ext uri="{FF2B5EF4-FFF2-40B4-BE49-F238E27FC236}">
                  <a16:creationId xmlns:a16="http://schemas.microsoft.com/office/drawing/2014/main" id="{29CFDC5F-4A11-0CA0-04B1-7D715F68DB6F}"/>
                </a:ext>
              </a:extLst>
            </p:cNvPr>
            <p:cNvSpPr/>
            <p:nvPr/>
          </p:nvSpPr>
          <p:spPr>
            <a:xfrm>
              <a:off x="866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4" name="Rectangle 93">
              <a:extLst>
                <a:ext uri="{FF2B5EF4-FFF2-40B4-BE49-F238E27FC236}">
                  <a16:creationId xmlns:a16="http://schemas.microsoft.com/office/drawing/2014/main" id="{88CA515C-3DEF-B6CE-1194-53568F4A5A1E}"/>
                </a:ext>
              </a:extLst>
            </p:cNvPr>
            <p:cNvSpPr/>
            <p:nvPr/>
          </p:nvSpPr>
          <p:spPr>
            <a:xfrm>
              <a:off x="866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5" name="Rectangle 94">
              <a:extLst>
                <a:ext uri="{FF2B5EF4-FFF2-40B4-BE49-F238E27FC236}">
                  <a16:creationId xmlns:a16="http://schemas.microsoft.com/office/drawing/2014/main" id="{64FEDEC5-7079-5C4C-E285-8EE342394437}"/>
                </a:ext>
              </a:extLst>
            </p:cNvPr>
            <p:cNvSpPr/>
            <p:nvPr/>
          </p:nvSpPr>
          <p:spPr>
            <a:xfrm>
              <a:off x="8663428" y="5001600"/>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6" name="Rectangle 95">
              <a:extLst>
                <a:ext uri="{FF2B5EF4-FFF2-40B4-BE49-F238E27FC236}">
                  <a16:creationId xmlns:a16="http://schemas.microsoft.com/office/drawing/2014/main" id="{52DE5FEA-A4C6-5B5A-22B4-7F3BB2F1089D}"/>
                </a:ext>
              </a:extLst>
            </p:cNvPr>
            <p:cNvSpPr/>
            <p:nvPr/>
          </p:nvSpPr>
          <p:spPr>
            <a:xfrm>
              <a:off x="866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97" name="Rectangle 96">
              <a:extLst>
                <a:ext uri="{FF2B5EF4-FFF2-40B4-BE49-F238E27FC236}">
                  <a16:creationId xmlns:a16="http://schemas.microsoft.com/office/drawing/2014/main" id="{B9CA3704-3B7A-B86D-777D-8E8E549A0DB2}"/>
                </a:ext>
              </a:extLst>
            </p:cNvPr>
            <p:cNvSpPr/>
            <p:nvPr/>
          </p:nvSpPr>
          <p:spPr>
            <a:xfrm>
              <a:off x="902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8" name="Rectangle 97">
              <a:extLst>
                <a:ext uri="{FF2B5EF4-FFF2-40B4-BE49-F238E27FC236}">
                  <a16:creationId xmlns:a16="http://schemas.microsoft.com/office/drawing/2014/main" id="{87F94558-AC4F-DA64-11D6-B78500ED2749}"/>
                </a:ext>
              </a:extLst>
            </p:cNvPr>
            <p:cNvSpPr/>
            <p:nvPr/>
          </p:nvSpPr>
          <p:spPr>
            <a:xfrm>
              <a:off x="9023428" y="5097296"/>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9" name="Rectangle 98">
              <a:extLst>
                <a:ext uri="{FF2B5EF4-FFF2-40B4-BE49-F238E27FC236}">
                  <a16:creationId xmlns:a16="http://schemas.microsoft.com/office/drawing/2014/main" id="{8606063B-8300-9DD7-FE34-DD06841D1123}"/>
                </a:ext>
              </a:extLst>
            </p:cNvPr>
            <p:cNvSpPr/>
            <p:nvPr/>
          </p:nvSpPr>
          <p:spPr>
            <a:xfrm>
              <a:off x="9023428" y="5003996"/>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00" name="Rectangle 99">
              <a:extLst>
                <a:ext uri="{FF2B5EF4-FFF2-40B4-BE49-F238E27FC236}">
                  <a16:creationId xmlns:a16="http://schemas.microsoft.com/office/drawing/2014/main" id="{BDA3A5CB-B611-1AB4-D391-11E11A15B383}"/>
                </a:ext>
              </a:extLst>
            </p:cNvPr>
            <p:cNvSpPr/>
            <p:nvPr/>
          </p:nvSpPr>
          <p:spPr>
            <a:xfrm>
              <a:off x="902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01" name="Rectangle 100">
              <a:extLst>
                <a:ext uri="{FF2B5EF4-FFF2-40B4-BE49-F238E27FC236}">
                  <a16:creationId xmlns:a16="http://schemas.microsoft.com/office/drawing/2014/main" id="{5FAA8ED7-F0ED-779D-C7D8-D56574EC4381}"/>
                </a:ext>
              </a:extLst>
            </p:cNvPr>
            <p:cNvSpPr/>
            <p:nvPr/>
          </p:nvSpPr>
          <p:spPr>
            <a:xfrm>
              <a:off x="9383428" y="5178462"/>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2" name="Rectangle 101">
              <a:extLst>
                <a:ext uri="{FF2B5EF4-FFF2-40B4-BE49-F238E27FC236}">
                  <a16:creationId xmlns:a16="http://schemas.microsoft.com/office/drawing/2014/main" id="{49817497-0B39-AB5E-F999-F385475DDAD0}"/>
                </a:ext>
              </a:extLst>
            </p:cNvPr>
            <p:cNvSpPr/>
            <p:nvPr/>
          </p:nvSpPr>
          <p:spPr>
            <a:xfrm>
              <a:off x="9383428" y="5097109"/>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03" name="Rectangle 102">
              <a:extLst>
                <a:ext uri="{FF2B5EF4-FFF2-40B4-BE49-F238E27FC236}">
                  <a16:creationId xmlns:a16="http://schemas.microsoft.com/office/drawing/2014/main" id="{E7DCB6AF-F75A-5C1F-F7B3-83CB008BC569}"/>
                </a:ext>
              </a:extLst>
            </p:cNvPr>
            <p:cNvSpPr/>
            <p:nvPr/>
          </p:nvSpPr>
          <p:spPr>
            <a:xfrm>
              <a:off x="9383428" y="5003809"/>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04" name="Rectangle 103">
              <a:extLst>
                <a:ext uri="{FF2B5EF4-FFF2-40B4-BE49-F238E27FC236}">
                  <a16:creationId xmlns:a16="http://schemas.microsoft.com/office/drawing/2014/main" id="{A93884F2-DB00-EA89-271D-E9D08E4C8705}"/>
                </a:ext>
              </a:extLst>
            </p:cNvPr>
            <p:cNvSpPr/>
            <p:nvPr/>
          </p:nvSpPr>
          <p:spPr>
            <a:xfrm>
              <a:off x="9383428" y="4915194"/>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05" name="Rectangle 104">
              <a:extLst>
                <a:ext uri="{FF2B5EF4-FFF2-40B4-BE49-F238E27FC236}">
                  <a16:creationId xmlns:a16="http://schemas.microsoft.com/office/drawing/2014/main" id="{CD0B5F5B-1499-A282-7AF5-0E960F58DAE0}"/>
                </a:ext>
              </a:extLst>
            </p:cNvPr>
            <p:cNvSpPr/>
            <p:nvPr/>
          </p:nvSpPr>
          <p:spPr>
            <a:xfrm>
              <a:off x="974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6" name="Rectangle 105">
              <a:extLst>
                <a:ext uri="{FF2B5EF4-FFF2-40B4-BE49-F238E27FC236}">
                  <a16:creationId xmlns:a16="http://schemas.microsoft.com/office/drawing/2014/main" id="{41798524-47B0-9C15-0187-6471212C84E1}"/>
                </a:ext>
              </a:extLst>
            </p:cNvPr>
            <p:cNvSpPr/>
            <p:nvPr/>
          </p:nvSpPr>
          <p:spPr>
            <a:xfrm>
              <a:off x="9743428" y="5094900"/>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07" name="Rectangle 106">
              <a:extLst>
                <a:ext uri="{FF2B5EF4-FFF2-40B4-BE49-F238E27FC236}">
                  <a16:creationId xmlns:a16="http://schemas.microsoft.com/office/drawing/2014/main" id="{0EDAF679-EB99-446B-F80D-329DA13361BA}"/>
                </a:ext>
              </a:extLst>
            </p:cNvPr>
            <p:cNvSpPr/>
            <p:nvPr/>
          </p:nvSpPr>
          <p:spPr>
            <a:xfrm>
              <a:off x="9743428" y="5001600"/>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08" name="Rectangle 107">
              <a:extLst>
                <a:ext uri="{FF2B5EF4-FFF2-40B4-BE49-F238E27FC236}">
                  <a16:creationId xmlns:a16="http://schemas.microsoft.com/office/drawing/2014/main" id="{684B3E52-6252-4016-FEA4-F9294975D479}"/>
                </a:ext>
              </a:extLst>
            </p:cNvPr>
            <p:cNvSpPr/>
            <p:nvPr/>
          </p:nvSpPr>
          <p:spPr>
            <a:xfrm>
              <a:off x="974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09" name="Rectangle 108">
              <a:extLst>
                <a:ext uri="{FF2B5EF4-FFF2-40B4-BE49-F238E27FC236}">
                  <a16:creationId xmlns:a16="http://schemas.microsoft.com/office/drawing/2014/main" id="{EA3196C0-422D-369C-800D-0399CB2A33CE}"/>
                </a:ext>
              </a:extLst>
            </p:cNvPr>
            <p:cNvSpPr/>
            <p:nvPr/>
          </p:nvSpPr>
          <p:spPr>
            <a:xfrm>
              <a:off x="10103428" y="517606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10" name="Rectangle 109">
              <a:extLst>
                <a:ext uri="{FF2B5EF4-FFF2-40B4-BE49-F238E27FC236}">
                  <a16:creationId xmlns:a16="http://schemas.microsoft.com/office/drawing/2014/main" id="{A3E1CC44-EFE8-681C-3897-F3BAFB0C0D26}"/>
                </a:ext>
              </a:extLst>
            </p:cNvPr>
            <p:cNvSpPr/>
            <p:nvPr/>
          </p:nvSpPr>
          <p:spPr>
            <a:xfrm>
              <a:off x="10103428" y="5094713"/>
              <a:ext cx="360000" cy="8880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11" name="Rectangle 110">
              <a:extLst>
                <a:ext uri="{FF2B5EF4-FFF2-40B4-BE49-F238E27FC236}">
                  <a16:creationId xmlns:a16="http://schemas.microsoft.com/office/drawing/2014/main" id="{77A84B24-E7E9-63D3-BCCB-4B7F8CFA90DB}"/>
                </a:ext>
              </a:extLst>
            </p:cNvPr>
            <p:cNvSpPr/>
            <p:nvPr/>
          </p:nvSpPr>
          <p:spPr>
            <a:xfrm>
              <a:off x="10103428" y="5001413"/>
              <a:ext cx="360000" cy="888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112" name="Rectangle 111">
              <a:extLst>
                <a:ext uri="{FF2B5EF4-FFF2-40B4-BE49-F238E27FC236}">
                  <a16:creationId xmlns:a16="http://schemas.microsoft.com/office/drawing/2014/main" id="{974B40AB-3BF0-FD32-2612-CE74B5456BB6}"/>
                </a:ext>
              </a:extLst>
            </p:cNvPr>
            <p:cNvSpPr/>
            <p:nvPr/>
          </p:nvSpPr>
          <p:spPr>
            <a:xfrm>
              <a:off x="10103428" y="491279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grpSp>
      <p:sp>
        <p:nvSpPr>
          <p:cNvPr id="113" name="TextBox 112">
            <a:extLst>
              <a:ext uri="{FF2B5EF4-FFF2-40B4-BE49-F238E27FC236}">
                <a16:creationId xmlns:a16="http://schemas.microsoft.com/office/drawing/2014/main" id="{B8034450-A1BB-01A2-F79D-288E2DD2F877}"/>
              </a:ext>
            </a:extLst>
          </p:cNvPr>
          <p:cNvSpPr txBox="1"/>
          <p:nvPr/>
        </p:nvSpPr>
        <p:spPr>
          <a:xfrm>
            <a:off x="1700545" y="5285400"/>
            <a:ext cx="1476686" cy="369332"/>
          </a:xfrm>
          <a:prstGeom prst="rect">
            <a:avLst/>
          </a:prstGeom>
          <a:noFill/>
        </p:spPr>
        <p:txBody>
          <a:bodyPr wrap="none" rtlCol="0">
            <a:spAutoFit/>
          </a:bodyPr>
          <a:lstStyle/>
          <a:p>
            <a:r>
              <a:rPr lang="sl-SI" dirty="0"/>
              <a:t>Accumulator</a:t>
            </a:r>
          </a:p>
        </p:txBody>
      </p:sp>
      <p:sp>
        <p:nvSpPr>
          <p:cNvPr id="43" name="TextBox 42">
            <a:extLst>
              <a:ext uri="{FF2B5EF4-FFF2-40B4-BE49-F238E27FC236}">
                <a16:creationId xmlns:a16="http://schemas.microsoft.com/office/drawing/2014/main" id="{58CC5DCB-8F23-E247-39DF-4A62E75E222C}"/>
              </a:ext>
            </a:extLst>
          </p:cNvPr>
          <p:cNvSpPr txBox="1"/>
          <p:nvPr/>
        </p:nvSpPr>
        <p:spPr>
          <a:xfrm>
            <a:off x="8712664" y="979776"/>
            <a:ext cx="2475421" cy="369332"/>
          </a:xfrm>
          <a:prstGeom prst="rect">
            <a:avLst/>
          </a:prstGeom>
          <a:noFill/>
        </p:spPr>
        <p:txBody>
          <a:bodyPr wrap="none" rtlCol="0">
            <a:spAutoFit/>
          </a:bodyPr>
          <a:lstStyle/>
          <a:p>
            <a:r>
              <a:rPr lang="sl-SI" dirty="0"/>
              <a:t>Input vector in memory</a:t>
            </a:r>
          </a:p>
        </p:txBody>
      </p:sp>
    </p:spTree>
    <p:extLst>
      <p:ext uri="{BB962C8B-B14F-4D97-AF65-F5344CB8AC3E}">
        <p14:creationId xmlns:p14="http://schemas.microsoft.com/office/powerpoint/2010/main" val="202475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5BADB692-C155-34F3-516A-7D893EF9BDF5}"/>
              </a:ext>
            </a:extLst>
          </p:cNvPr>
          <p:cNvPicPr>
            <a:picLocks noGrp="1" noChangeAspect="1"/>
          </p:cNvPicPr>
          <p:nvPr>
            <p:ph type="pic" idx="4294967295"/>
          </p:nvPr>
        </p:nvPicPr>
        <p:blipFill>
          <a:blip r:embed="rId3"/>
          <a:stretch>
            <a:fillRect/>
          </a:stretch>
        </p:blipFill>
        <p:spPr>
          <a:xfrm>
            <a:off x="4835684" y="1987219"/>
            <a:ext cx="7356316" cy="4369131"/>
          </a:xfrm>
        </p:spPr>
      </p:pic>
      <p:sp>
        <p:nvSpPr>
          <p:cNvPr id="3" name="Označba mesta številke diapozitiva 3">
            <a:extLst>
              <a:ext uri="{FF2B5EF4-FFF2-40B4-BE49-F238E27FC236}">
                <a16:creationId xmlns:a16="http://schemas.microsoft.com/office/drawing/2014/main" id="{D3F7052C-1D05-A299-8B38-247D228631FC}"/>
              </a:ext>
            </a:extLst>
          </p:cNvPr>
          <p:cNvSpPr txBox="1">
            <a:spLocks noGrp="1"/>
          </p:cNvSpPr>
          <p:nvPr>
            <p:ph type="sldNum" sz="quarter" idx="8"/>
          </p:nvPr>
        </p:nvSpPr>
        <p:spPr/>
        <p:txBody>
          <a:bodyPr/>
          <a:lstStyle/>
          <a:p>
            <a:pPr lvl="0"/>
            <a:fld id="{51D9F335-3235-1C42-A394-2E9A189FE8AB}" type="slidenum">
              <a:rPr lang="sl-SI"/>
              <a:t>2</a:t>
            </a:fld>
            <a:endParaRPr lang="sl-SI"/>
          </a:p>
        </p:txBody>
      </p:sp>
      <p:pic>
        <p:nvPicPr>
          <p:cNvPr id="4" name="Picture 5">
            <a:extLst>
              <a:ext uri="{FF2B5EF4-FFF2-40B4-BE49-F238E27FC236}">
                <a16:creationId xmlns:a16="http://schemas.microsoft.com/office/drawing/2014/main" id="{A61F7535-5AFE-55C1-F358-B301E54FB23A}"/>
              </a:ext>
            </a:extLst>
          </p:cNvPr>
          <p:cNvPicPr>
            <a:picLocks noChangeAspect="1"/>
          </p:cNvPicPr>
          <p:nvPr/>
        </p:nvPicPr>
        <p:blipFill>
          <a:blip r:embed="rId4"/>
          <a:stretch>
            <a:fillRect/>
          </a:stretch>
        </p:blipFill>
        <p:spPr>
          <a:xfrm>
            <a:off x="694071" y="2617338"/>
            <a:ext cx="3954157" cy="3108891"/>
          </a:xfrm>
          <a:prstGeom prst="rect">
            <a:avLst/>
          </a:prstGeom>
          <a:noFill/>
          <a:ln cap="flat">
            <a:noFill/>
          </a:ln>
        </p:spPr>
      </p:pic>
      <p:sp>
        <p:nvSpPr>
          <p:cNvPr id="6" name="Title 1">
            <a:extLst>
              <a:ext uri="{FF2B5EF4-FFF2-40B4-BE49-F238E27FC236}">
                <a16:creationId xmlns:a16="http://schemas.microsoft.com/office/drawing/2014/main" id="{9B8ED9F9-F5E6-728B-B101-493581867A2C}"/>
              </a:ext>
            </a:extLst>
          </p:cNvPr>
          <p:cNvSpPr>
            <a:spLocks noGrp="1"/>
          </p:cNvSpPr>
          <p:nvPr>
            <p:ph type="title"/>
          </p:nvPr>
        </p:nvSpPr>
        <p:spPr>
          <a:xfrm>
            <a:off x="694071" y="283197"/>
            <a:ext cx="10501983" cy="1205938"/>
          </a:xfrm>
        </p:spPr>
        <p:txBody>
          <a:bodyPr>
            <a:normAutofit fontScale="90000"/>
          </a:bodyPr>
          <a:lstStyle/>
          <a:p>
            <a:r>
              <a:rPr lang="sl-SI" sz="4800" dirty="0"/>
              <a:t>EPAC – European processor accelerator core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32432-5118-E2DA-A90C-A9F066BB8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0667A-4445-1FED-2924-FABE93C56AEF}"/>
              </a:ext>
            </a:extLst>
          </p:cNvPr>
          <p:cNvSpPr>
            <a:spLocks noGrp="1"/>
          </p:cNvSpPr>
          <p:nvPr>
            <p:ph type="title"/>
          </p:nvPr>
        </p:nvSpPr>
        <p:spPr>
          <a:xfrm>
            <a:off x="940912" y="130317"/>
            <a:ext cx="8639178" cy="708694"/>
          </a:xfrm>
        </p:spPr>
        <p:txBody>
          <a:bodyPr>
            <a:normAutofit/>
          </a:bodyPr>
          <a:lstStyle/>
          <a:p>
            <a:r>
              <a:rPr lang="sl-SI" dirty="0"/>
              <a:t>SpMV with ELL without Gather, Vector length = 8 </a:t>
            </a:r>
          </a:p>
        </p:txBody>
      </p:sp>
      <p:sp>
        <p:nvSpPr>
          <p:cNvPr id="114" name="TextBox 113">
            <a:extLst>
              <a:ext uri="{FF2B5EF4-FFF2-40B4-BE49-F238E27FC236}">
                <a16:creationId xmlns:a16="http://schemas.microsoft.com/office/drawing/2014/main" id="{1FF68014-EE16-9021-5BCE-F3D86E78AFEC}"/>
              </a:ext>
            </a:extLst>
          </p:cNvPr>
          <p:cNvSpPr txBox="1"/>
          <p:nvPr/>
        </p:nvSpPr>
        <p:spPr>
          <a:xfrm>
            <a:off x="940912" y="1044699"/>
            <a:ext cx="1839927" cy="369332"/>
          </a:xfrm>
          <a:prstGeom prst="rect">
            <a:avLst/>
          </a:prstGeom>
          <a:noFill/>
        </p:spPr>
        <p:txBody>
          <a:bodyPr wrap="none" rtlCol="0">
            <a:spAutoFit/>
          </a:bodyPr>
          <a:lstStyle/>
          <a:p>
            <a:r>
              <a:rPr lang="sl-SI" dirty="0"/>
              <a:t>Columns (VREG)</a:t>
            </a:r>
          </a:p>
        </p:txBody>
      </p:sp>
      <p:sp>
        <p:nvSpPr>
          <p:cNvPr id="115" name="Rectangle 114">
            <a:extLst>
              <a:ext uri="{FF2B5EF4-FFF2-40B4-BE49-F238E27FC236}">
                <a16:creationId xmlns:a16="http://schemas.microsoft.com/office/drawing/2014/main" id="{DF541751-2A57-EBC3-E568-4EC9C0DCF40E}"/>
              </a:ext>
            </a:extLst>
          </p:cNvPr>
          <p:cNvSpPr/>
          <p:nvPr/>
        </p:nvSpPr>
        <p:spPr>
          <a:xfrm>
            <a:off x="3533139"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6</a:t>
            </a:r>
          </a:p>
        </p:txBody>
      </p:sp>
      <p:cxnSp>
        <p:nvCxnSpPr>
          <p:cNvPr id="116" name="Straight Arrow Connector 115">
            <a:extLst>
              <a:ext uri="{FF2B5EF4-FFF2-40B4-BE49-F238E27FC236}">
                <a16:creationId xmlns:a16="http://schemas.microsoft.com/office/drawing/2014/main" id="{3C679A6A-221D-6EFD-FFA9-A363E5EDDFB6}"/>
              </a:ext>
            </a:extLst>
          </p:cNvPr>
          <p:cNvCxnSpPr>
            <a:cxnSpLocks/>
          </p:cNvCxnSpPr>
          <p:nvPr/>
        </p:nvCxnSpPr>
        <p:spPr>
          <a:xfrm>
            <a:off x="1361297" y="1643414"/>
            <a:ext cx="1164002" cy="0"/>
          </a:xfrm>
          <a:prstGeom prst="straightConnector1">
            <a:avLst/>
          </a:prstGeom>
          <a:ln>
            <a:tailEnd type="triangle"/>
          </a:ln>
        </p:spPr>
        <p:style>
          <a:lnRef idx="2">
            <a:schemeClr val="accent2">
              <a:shade val="15000"/>
            </a:schemeClr>
          </a:lnRef>
          <a:fillRef idx="1">
            <a:schemeClr val="accent2"/>
          </a:fillRef>
          <a:effectRef idx="0">
            <a:schemeClr val="accent2"/>
          </a:effectRef>
          <a:fontRef idx="minor">
            <a:schemeClr val="lt1"/>
          </a:fontRef>
        </p:style>
      </p:cxnSp>
      <p:cxnSp>
        <p:nvCxnSpPr>
          <p:cNvPr id="117" name="Elbow Connector 116">
            <a:extLst>
              <a:ext uri="{FF2B5EF4-FFF2-40B4-BE49-F238E27FC236}">
                <a16:creationId xmlns:a16="http://schemas.microsoft.com/office/drawing/2014/main" id="{8AA7EDBA-0D73-0804-8EDE-C7AA6FBE0BB5}"/>
              </a:ext>
            </a:extLst>
          </p:cNvPr>
          <p:cNvCxnSpPr>
            <a:cxnSpLocks/>
          </p:cNvCxnSpPr>
          <p:nvPr/>
        </p:nvCxnSpPr>
        <p:spPr>
          <a:xfrm rot="5400000">
            <a:off x="4991081" y="1290811"/>
            <a:ext cx="979324" cy="23602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18" name="Rectangle 117">
            <a:extLst>
              <a:ext uri="{FF2B5EF4-FFF2-40B4-BE49-F238E27FC236}">
                <a16:creationId xmlns:a16="http://schemas.microsoft.com/office/drawing/2014/main" id="{D721309B-2FF2-85FA-6DA3-EE05D3B603E3}"/>
              </a:ext>
            </a:extLst>
          </p:cNvPr>
          <p:cNvSpPr/>
          <p:nvPr/>
        </p:nvSpPr>
        <p:spPr>
          <a:xfrm>
            <a:off x="103182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119" name="Rectangle 118">
            <a:extLst>
              <a:ext uri="{FF2B5EF4-FFF2-40B4-BE49-F238E27FC236}">
                <a16:creationId xmlns:a16="http://schemas.microsoft.com/office/drawing/2014/main" id="{8A47C890-2E9C-5DB8-663B-793C6AE94646}"/>
              </a:ext>
            </a:extLst>
          </p:cNvPr>
          <p:cNvSpPr/>
          <p:nvPr/>
        </p:nvSpPr>
        <p:spPr>
          <a:xfrm>
            <a:off x="138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120" name="Rectangle 119">
            <a:extLst>
              <a:ext uri="{FF2B5EF4-FFF2-40B4-BE49-F238E27FC236}">
                <a16:creationId xmlns:a16="http://schemas.microsoft.com/office/drawing/2014/main" id="{568042D1-7153-EF38-51AA-544E21362743}"/>
              </a:ext>
            </a:extLst>
          </p:cNvPr>
          <p:cNvSpPr/>
          <p:nvPr/>
        </p:nvSpPr>
        <p:spPr>
          <a:xfrm>
            <a:off x="174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21" name="Rectangle 120">
            <a:extLst>
              <a:ext uri="{FF2B5EF4-FFF2-40B4-BE49-F238E27FC236}">
                <a16:creationId xmlns:a16="http://schemas.microsoft.com/office/drawing/2014/main" id="{0BF7523A-64C6-FE12-9291-DA996916B533}"/>
              </a:ext>
            </a:extLst>
          </p:cNvPr>
          <p:cNvSpPr/>
          <p:nvPr/>
        </p:nvSpPr>
        <p:spPr>
          <a:xfrm>
            <a:off x="209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122" name="Rectangle 121">
            <a:extLst>
              <a:ext uri="{FF2B5EF4-FFF2-40B4-BE49-F238E27FC236}">
                <a16:creationId xmlns:a16="http://schemas.microsoft.com/office/drawing/2014/main" id="{8115E31D-B26F-94ED-C3E1-191D82A2577E}"/>
              </a:ext>
            </a:extLst>
          </p:cNvPr>
          <p:cNvSpPr/>
          <p:nvPr/>
        </p:nvSpPr>
        <p:spPr>
          <a:xfrm>
            <a:off x="245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x8</a:t>
            </a:r>
          </a:p>
        </p:txBody>
      </p:sp>
      <p:sp>
        <p:nvSpPr>
          <p:cNvPr id="123" name="Rectangle 122">
            <a:extLst>
              <a:ext uri="{FF2B5EF4-FFF2-40B4-BE49-F238E27FC236}">
                <a16:creationId xmlns:a16="http://schemas.microsoft.com/office/drawing/2014/main" id="{E006AE26-F2D8-32C4-7E32-C1A44D88EDA8}"/>
              </a:ext>
            </a:extLst>
          </p:cNvPr>
          <p:cNvSpPr/>
          <p:nvPr/>
        </p:nvSpPr>
        <p:spPr>
          <a:xfrm>
            <a:off x="281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124" name="Rectangle 123">
            <a:extLst>
              <a:ext uri="{FF2B5EF4-FFF2-40B4-BE49-F238E27FC236}">
                <a16:creationId xmlns:a16="http://schemas.microsoft.com/office/drawing/2014/main" id="{95B16B6C-FA8D-8A69-B2EE-B4244EFCC928}"/>
              </a:ext>
            </a:extLst>
          </p:cNvPr>
          <p:cNvSpPr/>
          <p:nvPr/>
        </p:nvSpPr>
        <p:spPr>
          <a:xfrm>
            <a:off x="317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125" name="Rectangle 124">
            <a:extLst>
              <a:ext uri="{FF2B5EF4-FFF2-40B4-BE49-F238E27FC236}">
                <a16:creationId xmlns:a16="http://schemas.microsoft.com/office/drawing/2014/main" id="{4B6749BD-7D8C-1CDC-9D54-8C7CA61D1B3D}"/>
              </a:ext>
            </a:extLst>
          </p:cNvPr>
          <p:cNvSpPr/>
          <p:nvPr/>
        </p:nvSpPr>
        <p:spPr>
          <a:xfrm>
            <a:off x="3535457"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126" name="Rectangle 125">
            <a:extLst>
              <a:ext uri="{FF2B5EF4-FFF2-40B4-BE49-F238E27FC236}">
                <a16:creationId xmlns:a16="http://schemas.microsoft.com/office/drawing/2014/main" id="{26EADC79-7534-ED78-A8ED-533B74F08E6D}"/>
              </a:ext>
            </a:extLst>
          </p:cNvPr>
          <p:cNvSpPr/>
          <p:nvPr/>
        </p:nvSpPr>
        <p:spPr>
          <a:xfrm>
            <a:off x="1035917"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27" name="Rectangle 126">
            <a:extLst>
              <a:ext uri="{FF2B5EF4-FFF2-40B4-BE49-F238E27FC236}">
                <a16:creationId xmlns:a16="http://schemas.microsoft.com/office/drawing/2014/main" id="{72B33241-BB16-3B23-6F06-BE798A2FC7D4}"/>
              </a:ext>
            </a:extLst>
          </p:cNvPr>
          <p:cNvSpPr/>
          <p:nvPr/>
        </p:nvSpPr>
        <p:spPr>
          <a:xfrm>
            <a:off x="1395917"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28" name="Rectangle 127">
            <a:extLst>
              <a:ext uri="{FF2B5EF4-FFF2-40B4-BE49-F238E27FC236}">
                <a16:creationId xmlns:a16="http://schemas.microsoft.com/office/drawing/2014/main" id="{96F1F4BF-5EC4-AB01-1274-CD43CAB8632A}"/>
              </a:ext>
            </a:extLst>
          </p:cNvPr>
          <p:cNvSpPr/>
          <p:nvPr/>
        </p:nvSpPr>
        <p:spPr>
          <a:xfrm>
            <a:off x="1755917"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29" name="Rectangle 128">
            <a:extLst>
              <a:ext uri="{FF2B5EF4-FFF2-40B4-BE49-F238E27FC236}">
                <a16:creationId xmlns:a16="http://schemas.microsoft.com/office/drawing/2014/main" id="{1D7925D9-3B2C-46BE-6B1B-5AAC8E759CF3}"/>
              </a:ext>
            </a:extLst>
          </p:cNvPr>
          <p:cNvSpPr/>
          <p:nvPr/>
        </p:nvSpPr>
        <p:spPr>
          <a:xfrm>
            <a:off x="2115917"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30" name="Rectangle 129">
            <a:extLst>
              <a:ext uri="{FF2B5EF4-FFF2-40B4-BE49-F238E27FC236}">
                <a16:creationId xmlns:a16="http://schemas.microsoft.com/office/drawing/2014/main" id="{EF09AB76-6747-DD34-C05F-41ABF82402AD}"/>
              </a:ext>
            </a:extLst>
          </p:cNvPr>
          <p:cNvSpPr/>
          <p:nvPr/>
        </p:nvSpPr>
        <p:spPr>
          <a:xfrm>
            <a:off x="2457231"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31" name="Rectangle 130">
            <a:extLst>
              <a:ext uri="{FF2B5EF4-FFF2-40B4-BE49-F238E27FC236}">
                <a16:creationId xmlns:a16="http://schemas.microsoft.com/office/drawing/2014/main" id="{76E32D61-AA3F-ECB8-9A1B-F4760536B76A}"/>
              </a:ext>
            </a:extLst>
          </p:cNvPr>
          <p:cNvSpPr/>
          <p:nvPr/>
        </p:nvSpPr>
        <p:spPr>
          <a:xfrm>
            <a:off x="2817231"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32" name="Rectangle 131">
            <a:extLst>
              <a:ext uri="{FF2B5EF4-FFF2-40B4-BE49-F238E27FC236}">
                <a16:creationId xmlns:a16="http://schemas.microsoft.com/office/drawing/2014/main" id="{E174F467-D317-5271-DFC6-DF5D6DCFBB3D}"/>
              </a:ext>
            </a:extLst>
          </p:cNvPr>
          <p:cNvSpPr/>
          <p:nvPr/>
        </p:nvSpPr>
        <p:spPr>
          <a:xfrm>
            <a:off x="3177231"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33" name="Rectangle 132">
            <a:extLst>
              <a:ext uri="{FF2B5EF4-FFF2-40B4-BE49-F238E27FC236}">
                <a16:creationId xmlns:a16="http://schemas.microsoft.com/office/drawing/2014/main" id="{206243FE-F50D-6AE5-E217-440049F89580}"/>
              </a:ext>
            </a:extLst>
          </p:cNvPr>
          <p:cNvSpPr/>
          <p:nvPr/>
        </p:nvSpPr>
        <p:spPr>
          <a:xfrm>
            <a:off x="3537231" y="3846786"/>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34" name="TextBox 133">
            <a:extLst>
              <a:ext uri="{FF2B5EF4-FFF2-40B4-BE49-F238E27FC236}">
                <a16:creationId xmlns:a16="http://schemas.microsoft.com/office/drawing/2014/main" id="{C6E0F7BF-E395-65B6-48F3-A4E7A4FE909E}"/>
              </a:ext>
            </a:extLst>
          </p:cNvPr>
          <p:cNvSpPr txBox="1"/>
          <p:nvPr/>
        </p:nvSpPr>
        <p:spPr>
          <a:xfrm>
            <a:off x="4096921" y="3842120"/>
            <a:ext cx="1407116" cy="369332"/>
          </a:xfrm>
          <a:prstGeom prst="rect">
            <a:avLst/>
          </a:prstGeom>
          <a:noFill/>
        </p:spPr>
        <p:txBody>
          <a:bodyPr wrap="none" rtlCol="0">
            <a:spAutoFit/>
          </a:bodyPr>
          <a:lstStyle/>
          <a:p>
            <a:r>
              <a:rPr lang="sl-SI" dirty="0"/>
              <a:t>Data (VREG)</a:t>
            </a:r>
          </a:p>
        </p:txBody>
      </p:sp>
      <p:sp>
        <p:nvSpPr>
          <p:cNvPr id="135" name="TextBox 134">
            <a:extLst>
              <a:ext uri="{FF2B5EF4-FFF2-40B4-BE49-F238E27FC236}">
                <a16:creationId xmlns:a16="http://schemas.microsoft.com/office/drawing/2014/main" id="{8A8E1976-8597-0D8F-1BD2-77D5D9B3DD00}"/>
              </a:ext>
            </a:extLst>
          </p:cNvPr>
          <p:cNvSpPr txBox="1"/>
          <p:nvPr/>
        </p:nvSpPr>
        <p:spPr>
          <a:xfrm>
            <a:off x="54061" y="3830672"/>
            <a:ext cx="794000" cy="369332"/>
          </a:xfrm>
          <a:prstGeom prst="rect">
            <a:avLst/>
          </a:prstGeom>
          <a:noFill/>
        </p:spPr>
        <p:txBody>
          <a:bodyPr wrap="none" rtlCol="0">
            <a:spAutoFit/>
          </a:bodyPr>
          <a:lstStyle/>
          <a:p>
            <a:r>
              <a:rPr lang="sl-SI" dirty="0"/>
              <a:t>VMAC</a:t>
            </a:r>
          </a:p>
        </p:txBody>
      </p:sp>
      <p:sp>
        <p:nvSpPr>
          <p:cNvPr id="136" name="Rectangle 135">
            <a:extLst>
              <a:ext uri="{FF2B5EF4-FFF2-40B4-BE49-F238E27FC236}">
                <a16:creationId xmlns:a16="http://schemas.microsoft.com/office/drawing/2014/main" id="{9B04D2E1-0F23-F31F-06D2-A95803166A11}"/>
              </a:ext>
            </a:extLst>
          </p:cNvPr>
          <p:cNvSpPr/>
          <p:nvPr/>
        </p:nvSpPr>
        <p:spPr>
          <a:xfrm>
            <a:off x="1038235"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137" name="Rectangle 136">
            <a:extLst>
              <a:ext uri="{FF2B5EF4-FFF2-40B4-BE49-F238E27FC236}">
                <a16:creationId xmlns:a16="http://schemas.microsoft.com/office/drawing/2014/main" id="{9BF25084-AD7D-A40F-3307-36FB0546E984}"/>
              </a:ext>
            </a:extLst>
          </p:cNvPr>
          <p:cNvSpPr/>
          <p:nvPr/>
        </p:nvSpPr>
        <p:spPr>
          <a:xfrm>
            <a:off x="1398235"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138" name="Rectangle 137">
            <a:extLst>
              <a:ext uri="{FF2B5EF4-FFF2-40B4-BE49-F238E27FC236}">
                <a16:creationId xmlns:a16="http://schemas.microsoft.com/office/drawing/2014/main" id="{8D9B38A2-6C24-0638-31B0-6BA8C2A2E94A}"/>
              </a:ext>
            </a:extLst>
          </p:cNvPr>
          <p:cNvSpPr/>
          <p:nvPr/>
        </p:nvSpPr>
        <p:spPr>
          <a:xfrm>
            <a:off x="1758235"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139" name="Rectangle 138">
            <a:extLst>
              <a:ext uri="{FF2B5EF4-FFF2-40B4-BE49-F238E27FC236}">
                <a16:creationId xmlns:a16="http://schemas.microsoft.com/office/drawing/2014/main" id="{25915E8F-B2F6-4AC5-508A-ED9D9E717054}"/>
              </a:ext>
            </a:extLst>
          </p:cNvPr>
          <p:cNvSpPr/>
          <p:nvPr/>
        </p:nvSpPr>
        <p:spPr>
          <a:xfrm>
            <a:off x="2118235"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140" name="Rectangle 139">
            <a:extLst>
              <a:ext uri="{FF2B5EF4-FFF2-40B4-BE49-F238E27FC236}">
                <a16:creationId xmlns:a16="http://schemas.microsoft.com/office/drawing/2014/main" id="{CF917408-99F6-BA33-8E07-C511F8DBB7A1}"/>
              </a:ext>
            </a:extLst>
          </p:cNvPr>
          <p:cNvSpPr/>
          <p:nvPr/>
        </p:nvSpPr>
        <p:spPr>
          <a:xfrm>
            <a:off x="2459549"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141" name="Rectangle 140">
            <a:extLst>
              <a:ext uri="{FF2B5EF4-FFF2-40B4-BE49-F238E27FC236}">
                <a16:creationId xmlns:a16="http://schemas.microsoft.com/office/drawing/2014/main" id="{421CD8A7-FDC0-1F2F-9D3B-22345CDA0584}"/>
              </a:ext>
            </a:extLst>
          </p:cNvPr>
          <p:cNvSpPr/>
          <p:nvPr/>
        </p:nvSpPr>
        <p:spPr>
          <a:xfrm>
            <a:off x="2819549"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142" name="Rectangle 141">
            <a:extLst>
              <a:ext uri="{FF2B5EF4-FFF2-40B4-BE49-F238E27FC236}">
                <a16:creationId xmlns:a16="http://schemas.microsoft.com/office/drawing/2014/main" id="{211893B6-B809-76D7-EAD6-54921B26DE2C}"/>
              </a:ext>
            </a:extLst>
          </p:cNvPr>
          <p:cNvSpPr/>
          <p:nvPr/>
        </p:nvSpPr>
        <p:spPr>
          <a:xfrm>
            <a:off x="3179549"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sp>
        <p:nvSpPr>
          <p:cNvPr id="143" name="Rectangle 142">
            <a:extLst>
              <a:ext uri="{FF2B5EF4-FFF2-40B4-BE49-F238E27FC236}">
                <a16:creationId xmlns:a16="http://schemas.microsoft.com/office/drawing/2014/main" id="{D2D0C763-5E04-C29F-46CF-E9705F6E462A}"/>
              </a:ext>
            </a:extLst>
          </p:cNvPr>
          <p:cNvSpPr/>
          <p:nvPr/>
        </p:nvSpPr>
        <p:spPr>
          <a:xfrm>
            <a:off x="3539549" y="4912985"/>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0</a:t>
            </a:r>
          </a:p>
        </p:txBody>
      </p:sp>
      <p:cxnSp>
        <p:nvCxnSpPr>
          <p:cNvPr id="144" name="Straight Arrow Connector 143">
            <a:extLst>
              <a:ext uri="{FF2B5EF4-FFF2-40B4-BE49-F238E27FC236}">
                <a16:creationId xmlns:a16="http://schemas.microsoft.com/office/drawing/2014/main" id="{E10F9F7D-773D-0D1C-6561-DC0BAD3A23D9}"/>
              </a:ext>
            </a:extLst>
          </p:cNvPr>
          <p:cNvCxnSpPr>
            <a:cxnSpLocks/>
          </p:cNvCxnSpPr>
          <p:nvPr/>
        </p:nvCxnSpPr>
        <p:spPr>
          <a:xfrm>
            <a:off x="4670588" y="5092985"/>
            <a:ext cx="2568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5" name="Rectangle 144">
            <a:extLst>
              <a:ext uri="{FF2B5EF4-FFF2-40B4-BE49-F238E27FC236}">
                <a16:creationId xmlns:a16="http://schemas.microsoft.com/office/drawing/2014/main" id="{A4651B7D-566D-78C7-BE19-CE733C27303D}"/>
              </a:ext>
            </a:extLst>
          </p:cNvPr>
          <p:cNvSpPr/>
          <p:nvPr/>
        </p:nvSpPr>
        <p:spPr>
          <a:xfrm>
            <a:off x="1035917"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2</a:t>
            </a:r>
          </a:p>
        </p:txBody>
      </p:sp>
      <p:sp>
        <p:nvSpPr>
          <p:cNvPr id="146" name="Rectangle 145">
            <a:extLst>
              <a:ext uri="{FF2B5EF4-FFF2-40B4-BE49-F238E27FC236}">
                <a16:creationId xmlns:a16="http://schemas.microsoft.com/office/drawing/2014/main" id="{1DAB0643-931D-5D06-0B93-2029AA8206C2}"/>
              </a:ext>
            </a:extLst>
          </p:cNvPr>
          <p:cNvSpPr/>
          <p:nvPr/>
        </p:nvSpPr>
        <p:spPr>
          <a:xfrm>
            <a:off x="1395917"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3</a:t>
            </a:r>
          </a:p>
        </p:txBody>
      </p:sp>
      <p:sp>
        <p:nvSpPr>
          <p:cNvPr id="147" name="Rectangle 146">
            <a:extLst>
              <a:ext uri="{FF2B5EF4-FFF2-40B4-BE49-F238E27FC236}">
                <a16:creationId xmlns:a16="http://schemas.microsoft.com/office/drawing/2014/main" id="{78EEF37A-3D1D-82E9-0D72-40F90A2168A6}"/>
              </a:ext>
            </a:extLst>
          </p:cNvPr>
          <p:cNvSpPr/>
          <p:nvPr/>
        </p:nvSpPr>
        <p:spPr>
          <a:xfrm>
            <a:off x="1755917"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4</a:t>
            </a:r>
          </a:p>
        </p:txBody>
      </p:sp>
      <p:sp>
        <p:nvSpPr>
          <p:cNvPr id="148" name="Rectangle 147">
            <a:extLst>
              <a:ext uri="{FF2B5EF4-FFF2-40B4-BE49-F238E27FC236}">
                <a16:creationId xmlns:a16="http://schemas.microsoft.com/office/drawing/2014/main" id="{5EB98099-A932-F1AC-58B9-C572B1EEB528}"/>
              </a:ext>
            </a:extLst>
          </p:cNvPr>
          <p:cNvSpPr/>
          <p:nvPr/>
        </p:nvSpPr>
        <p:spPr>
          <a:xfrm>
            <a:off x="2115917"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7</a:t>
            </a:r>
          </a:p>
        </p:txBody>
      </p:sp>
      <p:sp>
        <p:nvSpPr>
          <p:cNvPr id="149" name="Rectangle 148">
            <a:extLst>
              <a:ext uri="{FF2B5EF4-FFF2-40B4-BE49-F238E27FC236}">
                <a16:creationId xmlns:a16="http://schemas.microsoft.com/office/drawing/2014/main" id="{28B209D8-87AF-69F3-1290-AEDCC99ACA82}"/>
              </a:ext>
            </a:extLst>
          </p:cNvPr>
          <p:cNvSpPr/>
          <p:nvPr/>
        </p:nvSpPr>
        <p:spPr>
          <a:xfrm>
            <a:off x="2457231"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8</a:t>
            </a:r>
          </a:p>
        </p:txBody>
      </p:sp>
      <p:sp>
        <p:nvSpPr>
          <p:cNvPr id="150" name="Rectangle 149">
            <a:extLst>
              <a:ext uri="{FF2B5EF4-FFF2-40B4-BE49-F238E27FC236}">
                <a16:creationId xmlns:a16="http://schemas.microsoft.com/office/drawing/2014/main" id="{57C593B0-D649-5CFD-230E-397A39F307DD}"/>
              </a:ext>
            </a:extLst>
          </p:cNvPr>
          <p:cNvSpPr/>
          <p:nvPr/>
        </p:nvSpPr>
        <p:spPr>
          <a:xfrm>
            <a:off x="2817231"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9</a:t>
            </a:r>
          </a:p>
        </p:txBody>
      </p:sp>
      <p:sp>
        <p:nvSpPr>
          <p:cNvPr id="151" name="Rectangle 150">
            <a:extLst>
              <a:ext uri="{FF2B5EF4-FFF2-40B4-BE49-F238E27FC236}">
                <a16:creationId xmlns:a16="http://schemas.microsoft.com/office/drawing/2014/main" id="{8B985CC5-2802-CDF0-E9C4-92A6A07F019D}"/>
              </a:ext>
            </a:extLst>
          </p:cNvPr>
          <p:cNvSpPr/>
          <p:nvPr/>
        </p:nvSpPr>
        <p:spPr>
          <a:xfrm>
            <a:off x="3177231"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5</a:t>
            </a:r>
          </a:p>
        </p:txBody>
      </p:sp>
      <p:sp>
        <p:nvSpPr>
          <p:cNvPr id="152" name="Rectangle 151">
            <a:extLst>
              <a:ext uri="{FF2B5EF4-FFF2-40B4-BE49-F238E27FC236}">
                <a16:creationId xmlns:a16="http://schemas.microsoft.com/office/drawing/2014/main" id="{039C6AB6-EFE3-96A0-156B-940EDDF02CBE}"/>
              </a:ext>
            </a:extLst>
          </p:cNvPr>
          <p:cNvSpPr/>
          <p:nvPr/>
        </p:nvSpPr>
        <p:spPr>
          <a:xfrm>
            <a:off x="3537231"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6</a:t>
            </a:r>
          </a:p>
        </p:txBody>
      </p:sp>
      <p:sp>
        <p:nvSpPr>
          <p:cNvPr id="153" name="TextBox 152">
            <a:extLst>
              <a:ext uri="{FF2B5EF4-FFF2-40B4-BE49-F238E27FC236}">
                <a16:creationId xmlns:a16="http://schemas.microsoft.com/office/drawing/2014/main" id="{16A78BA9-FBF1-CD90-3C6E-3A28E4B7EF45}"/>
              </a:ext>
            </a:extLst>
          </p:cNvPr>
          <p:cNvSpPr txBox="1"/>
          <p:nvPr/>
        </p:nvSpPr>
        <p:spPr>
          <a:xfrm>
            <a:off x="10245476" y="5717394"/>
            <a:ext cx="1229824" cy="369332"/>
          </a:xfrm>
          <a:prstGeom prst="rect">
            <a:avLst/>
          </a:prstGeom>
          <a:noFill/>
        </p:spPr>
        <p:txBody>
          <a:bodyPr wrap="none" rtlCol="0">
            <a:spAutoFit/>
          </a:bodyPr>
          <a:lstStyle/>
          <a:p>
            <a:r>
              <a:rPr lang="sl-SI" dirty="0"/>
              <a:t>And so on!</a:t>
            </a:r>
          </a:p>
        </p:txBody>
      </p:sp>
      <p:sp>
        <p:nvSpPr>
          <p:cNvPr id="154" name="TextBox 153">
            <a:extLst>
              <a:ext uri="{FF2B5EF4-FFF2-40B4-BE49-F238E27FC236}">
                <a16:creationId xmlns:a16="http://schemas.microsoft.com/office/drawing/2014/main" id="{503A2890-5C77-E6C1-FAF8-1E720EC0909C}"/>
              </a:ext>
            </a:extLst>
          </p:cNvPr>
          <p:cNvSpPr txBox="1"/>
          <p:nvPr/>
        </p:nvSpPr>
        <p:spPr>
          <a:xfrm>
            <a:off x="2294979" y="3307452"/>
            <a:ext cx="348172" cy="523220"/>
          </a:xfrm>
          <a:prstGeom prst="rect">
            <a:avLst/>
          </a:prstGeom>
          <a:noFill/>
        </p:spPr>
        <p:txBody>
          <a:bodyPr wrap="none" rtlCol="0">
            <a:spAutoFit/>
          </a:bodyPr>
          <a:lstStyle/>
          <a:p>
            <a:r>
              <a:rPr lang="sl-SI" sz="2800" dirty="0"/>
              <a:t>*</a:t>
            </a:r>
            <a:endParaRPr lang="sl-SI" dirty="0"/>
          </a:p>
        </p:txBody>
      </p:sp>
      <p:sp>
        <p:nvSpPr>
          <p:cNvPr id="155" name="TextBox 154">
            <a:extLst>
              <a:ext uri="{FF2B5EF4-FFF2-40B4-BE49-F238E27FC236}">
                <a16:creationId xmlns:a16="http://schemas.microsoft.com/office/drawing/2014/main" id="{922B8CD0-99BD-6489-F0FF-71347EB631AC}"/>
              </a:ext>
            </a:extLst>
          </p:cNvPr>
          <p:cNvSpPr txBox="1"/>
          <p:nvPr/>
        </p:nvSpPr>
        <p:spPr>
          <a:xfrm>
            <a:off x="2272755" y="4377350"/>
            <a:ext cx="377026" cy="523220"/>
          </a:xfrm>
          <a:prstGeom prst="rect">
            <a:avLst/>
          </a:prstGeom>
          <a:noFill/>
        </p:spPr>
        <p:txBody>
          <a:bodyPr wrap="none" rtlCol="0">
            <a:spAutoFit/>
          </a:bodyPr>
          <a:lstStyle/>
          <a:p>
            <a:r>
              <a:rPr lang="sl-SI" sz="2800" dirty="0"/>
              <a:t>+</a:t>
            </a:r>
          </a:p>
        </p:txBody>
      </p:sp>
      <p:sp>
        <p:nvSpPr>
          <p:cNvPr id="156" name="Rectangle 155">
            <a:extLst>
              <a:ext uri="{FF2B5EF4-FFF2-40B4-BE49-F238E27FC236}">
                <a16:creationId xmlns:a16="http://schemas.microsoft.com/office/drawing/2014/main" id="{698C4F77-CE37-8843-C91E-30790661614F}"/>
              </a:ext>
            </a:extLst>
          </p:cNvPr>
          <p:cNvSpPr/>
          <p:nvPr/>
        </p:nvSpPr>
        <p:spPr>
          <a:xfrm>
            <a:off x="7583428" y="517883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57" name="Rectangle 156">
            <a:extLst>
              <a:ext uri="{FF2B5EF4-FFF2-40B4-BE49-F238E27FC236}">
                <a16:creationId xmlns:a16="http://schemas.microsoft.com/office/drawing/2014/main" id="{5FFE6E62-E5A9-0830-DD6D-08557B09DBB4}"/>
              </a:ext>
            </a:extLst>
          </p:cNvPr>
          <p:cNvSpPr/>
          <p:nvPr/>
        </p:nvSpPr>
        <p:spPr>
          <a:xfrm>
            <a:off x="7583428" y="509748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58" name="Rectangle 157">
            <a:extLst>
              <a:ext uri="{FF2B5EF4-FFF2-40B4-BE49-F238E27FC236}">
                <a16:creationId xmlns:a16="http://schemas.microsoft.com/office/drawing/2014/main" id="{1DAFCF76-857B-51A0-FAC5-75DEF1F1F68A}"/>
              </a:ext>
            </a:extLst>
          </p:cNvPr>
          <p:cNvSpPr/>
          <p:nvPr/>
        </p:nvSpPr>
        <p:spPr>
          <a:xfrm>
            <a:off x="7583428" y="500418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59" name="Rectangle 158">
            <a:extLst>
              <a:ext uri="{FF2B5EF4-FFF2-40B4-BE49-F238E27FC236}">
                <a16:creationId xmlns:a16="http://schemas.microsoft.com/office/drawing/2014/main" id="{2913694A-7EC8-1627-517D-B39AC5EF390F}"/>
              </a:ext>
            </a:extLst>
          </p:cNvPr>
          <p:cNvSpPr/>
          <p:nvPr/>
        </p:nvSpPr>
        <p:spPr>
          <a:xfrm>
            <a:off x="7583428" y="491556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0" name="Rectangle 159">
            <a:extLst>
              <a:ext uri="{FF2B5EF4-FFF2-40B4-BE49-F238E27FC236}">
                <a16:creationId xmlns:a16="http://schemas.microsoft.com/office/drawing/2014/main" id="{B7E71AD3-05B8-BE4B-7666-5DDC974CB3F8}"/>
              </a:ext>
            </a:extLst>
          </p:cNvPr>
          <p:cNvSpPr/>
          <p:nvPr/>
        </p:nvSpPr>
        <p:spPr>
          <a:xfrm>
            <a:off x="794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61" name="Rectangle 160">
            <a:extLst>
              <a:ext uri="{FF2B5EF4-FFF2-40B4-BE49-F238E27FC236}">
                <a16:creationId xmlns:a16="http://schemas.microsoft.com/office/drawing/2014/main" id="{5FEE7B95-36CB-7C44-30C1-54B6757EACED}"/>
              </a:ext>
            </a:extLst>
          </p:cNvPr>
          <p:cNvSpPr/>
          <p:nvPr/>
        </p:nvSpPr>
        <p:spPr>
          <a:xfrm>
            <a:off x="7943428" y="50972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2" name="Rectangle 161">
            <a:extLst>
              <a:ext uri="{FF2B5EF4-FFF2-40B4-BE49-F238E27FC236}">
                <a16:creationId xmlns:a16="http://schemas.microsoft.com/office/drawing/2014/main" id="{89DDE255-F24A-FF50-3512-EC3C4A9C67AC}"/>
              </a:ext>
            </a:extLst>
          </p:cNvPr>
          <p:cNvSpPr/>
          <p:nvPr/>
        </p:nvSpPr>
        <p:spPr>
          <a:xfrm>
            <a:off x="7943428" y="50039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3" name="Rectangle 162">
            <a:extLst>
              <a:ext uri="{FF2B5EF4-FFF2-40B4-BE49-F238E27FC236}">
                <a16:creationId xmlns:a16="http://schemas.microsoft.com/office/drawing/2014/main" id="{0B325EDA-6FFD-64CB-4EEA-9FBC29BC1827}"/>
              </a:ext>
            </a:extLst>
          </p:cNvPr>
          <p:cNvSpPr/>
          <p:nvPr/>
        </p:nvSpPr>
        <p:spPr>
          <a:xfrm>
            <a:off x="794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4" name="Rectangle 163">
            <a:extLst>
              <a:ext uri="{FF2B5EF4-FFF2-40B4-BE49-F238E27FC236}">
                <a16:creationId xmlns:a16="http://schemas.microsoft.com/office/drawing/2014/main" id="{EE9B2662-87D8-E5FF-1792-AA6A53A7005A}"/>
              </a:ext>
            </a:extLst>
          </p:cNvPr>
          <p:cNvSpPr/>
          <p:nvPr/>
        </p:nvSpPr>
        <p:spPr>
          <a:xfrm>
            <a:off x="8303428" y="5176440"/>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65" name="Rectangle 164">
            <a:extLst>
              <a:ext uri="{FF2B5EF4-FFF2-40B4-BE49-F238E27FC236}">
                <a16:creationId xmlns:a16="http://schemas.microsoft.com/office/drawing/2014/main" id="{2A773BE1-C20E-A030-2B04-83B5B94DA478}"/>
              </a:ext>
            </a:extLst>
          </p:cNvPr>
          <p:cNvSpPr/>
          <p:nvPr/>
        </p:nvSpPr>
        <p:spPr>
          <a:xfrm>
            <a:off x="8303428" y="5095087"/>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6" name="Rectangle 165">
            <a:extLst>
              <a:ext uri="{FF2B5EF4-FFF2-40B4-BE49-F238E27FC236}">
                <a16:creationId xmlns:a16="http://schemas.microsoft.com/office/drawing/2014/main" id="{6111F120-BB84-90D1-35A1-6AE05AC5FDA3}"/>
              </a:ext>
            </a:extLst>
          </p:cNvPr>
          <p:cNvSpPr/>
          <p:nvPr/>
        </p:nvSpPr>
        <p:spPr>
          <a:xfrm>
            <a:off x="8303428" y="5001787"/>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7" name="Rectangle 166">
            <a:extLst>
              <a:ext uri="{FF2B5EF4-FFF2-40B4-BE49-F238E27FC236}">
                <a16:creationId xmlns:a16="http://schemas.microsoft.com/office/drawing/2014/main" id="{F96636E1-65B3-27D0-835A-77DE97D6E039}"/>
              </a:ext>
            </a:extLst>
          </p:cNvPr>
          <p:cNvSpPr/>
          <p:nvPr/>
        </p:nvSpPr>
        <p:spPr>
          <a:xfrm>
            <a:off x="8303428" y="4913172"/>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68" name="Rectangle 167">
            <a:extLst>
              <a:ext uri="{FF2B5EF4-FFF2-40B4-BE49-F238E27FC236}">
                <a16:creationId xmlns:a16="http://schemas.microsoft.com/office/drawing/2014/main" id="{571D851E-1E00-68F5-C52E-A5BBD2C97EB3}"/>
              </a:ext>
            </a:extLst>
          </p:cNvPr>
          <p:cNvSpPr/>
          <p:nvPr/>
        </p:nvSpPr>
        <p:spPr>
          <a:xfrm>
            <a:off x="866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69" name="Rectangle 168">
            <a:extLst>
              <a:ext uri="{FF2B5EF4-FFF2-40B4-BE49-F238E27FC236}">
                <a16:creationId xmlns:a16="http://schemas.microsoft.com/office/drawing/2014/main" id="{3336BA9F-54C0-CD47-E144-EA054706201D}"/>
              </a:ext>
            </a:extLst>
          </p:cNvPr>
          <p:cNvSpPr/>
          <p:nvPr/>
        </p:nvSpPr>
        <p:spPr>
          <a:xfrm>
            <a:off x="8663428" y="50949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70" name="Rectangle 169">
            <a:extLst>
              <a:ext uri="{FF2B5EF4-FFF2-40B4-BE49-F238E27FC236}">
                <a16:creationId xmlns:a16="http://schemas.microsoft.com/office/drawing/2014/main" id="{02CC2FE6-0822-B069-EC20-6C496B040803}"/>
              </a:ext>
            </a:extLst>
          </p:cNvPr>
          <p:cNvSpPr/>
          <p:nvPr/>
        </p:nvSpPr>
        <p:spPr>
          <a:xfrm>
            <a:off x="8663428" y="50016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71" name="Rectangle 170">
            <a:extLst>
              <a:ext uri="{FF2B5EF4-FFF2-40B4-BE49-F238E27FC236}">
                <a16:creationId xmlns:a16="http://schemas.microsoft.com/office/drawing/2014/main" id="{E38ADF05-FAC0-41CF-A586-225878E316CA}"/>
              </a:ext>
            </a:extLst>
          </p:cNvPr>
          <p:cNvSpPr/>
          <p:nvPr/>
        </p:nvSpPr>
        <p:spPr>
          <a:xfrm>
            <a:off x="866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72" name="Rectangle 171">
            <a:extLst>
              <a:ext uri="{FF2B5EF4-FFF2-40B4-BE49-F238E27FC236}">
                <a16:creationId xmlns:a16="http://schemas.microsoft.com/office/drawing/2014/main" id="{032ADC58-EE2D-A434-CBEC-1ED201311CAC}"/>
              </a:ext>
            </a:extLst>
          </p:cNvPr>
          <p:cNvSpPr/>
          <p:nvPr/>
        </p:nvSpPr>
        <p:spPr>
          <a:xfrm>
            <a:off x="9023428" y="5178649"/>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73" name="Rectangle 172">
            <a:extLst>
              <a:ext uri="{FF2B5EF4-FFF2-40B4-BE49-F238E27FC236}">
                <a16:creationId xmlns:a16="http://schemas.microsoft.com/office/drawing/2014/main" id="{3ACDB3E2-3796-7927-DBE7-7B7CD429D849}"/>
              </a:ext>
            </a:extLst>
          </p:cNvPr>
          <p:cNvSpPr/>
          <p:nvPr/>
        </p:nvSpPr>
        <p:spPr>
          <a:xfrm>
            <a:off x="9023428" y="50972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74" name="Rectangle 173">
            <a:extLst>
              <a:ext uri="{FF2B5EF4-FFF2-40B4-BE49-F238E27FC236}">
                <a16:creationId xmlns:a16="http://schemas.microsoft.com/office/drawing/2014/main" id="{4A003F18-3729-5E0D-B928-729023B1CA11}"/>
              </a:ext>
            </a:extLst>
          </p:cNvPr>
          <p:cNvSpPr/>
          <p:nvPr/>
        </p:nvSpPr>
        <p:spPr>
          <a:xfrm>
            <a:off x="9023428" y="5003996"/>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75" name="Rectangle 174">
            <a:extLst>
              <a:ext uri="{FF2B5EF4-FFF2-40B4-BE49-F238E27FC236}">
                <a16:creationId xmlns:a16="http://schemas.microsoft.com/office/drawing/2014/main" id="{79353ABB-7BEA-4EAC-40C9-07C6B4AD1466}"/>
              </a:ext>
            </a:extLst>
          </p:cNvPr>
          <p:cNvSpPr/>
          <p:nvPr/>
        </p:nvSpPr>
        <p:spPr>
          <a:xfrm>
            <a:off x="9023428" y="4915381"/>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76" name="Rectangle 175">
            <a:extLst>
              <a:ext uri="{FF2B5EF4-FFF2-40B4-BE49-F238E27FC236}">
                <a16:creationId xmlns:a16="http://schemas.microsoft.com/office/drawing/2014/main" id="{610BC6BB-7670-18F6-651A-AB5AAE8EEA65}"/>
              </a:ext>
            </a:extLst>
          </p:cNvPr>
          <p:cNvSpPr/>
          <p:nvPr/>
        </p:nvSpPr>
        <p:spPr>
          <a:xfrm>
            <a:off x="9383428" y="5178462"/>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77" name="Rectangle 176">
            <a:extLst>
              <a:ext uri="{FF2B5EF4-FFF2-40B4-BE49-F238E27FC236}">
                <a16:creationId xmlns:a16="http://schemas.microsoft.com/office/drawing/2014/main" id="{FBFA01F4-D15C-F601-30E0-400C56BFA7B3}"/>
              </a:ext>
            </a:extLst>
          </p:cNvPr>
          <p:cNvSpPr/>
          <p:nvPr/>
        </p:nvSpPr>
        <p:spPr>
          <a:xfrm>
            <a:off x="9383428" y="5097109"/>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78" name="Rectangle 177">
            <a:extLst>
              <a:ext uri="{FF2B5EF4-FFF2-40B4-BE49-F238E27FC236}">
                <a16:creationId xmlns:a16="http://schemas.microsoft.com/office/drawing/2014/main" id="{4FB9F840-FD10-682C-C89C-335851A4D6AD}"/>
              </a:ext>
            </a:extLst>
          </p:cNvPr>
          <p:cNvSpPr/>
          <p:nvPr/>
        </p:nvSpPr>
        <p:spPr>
          <a:xfrm>
            <a:off x="9383428" y="5003809"/>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79" name="Rectangle 178">
            <a:extLst>
              <a:ext uri="{FF2B5EF4-FFF2-40B4-BE49-F238E27FC236}">
                <a16:creationId xmlns:a16="http://schemas.microsoft.com/office/drawing/2014/main" id="{D7207A04-1587-5DB4-B1B0-86450C411A5C}"/>
              </a:ext>
            </a:extLst>
          </p:cNvPr>
          <p:cNvSpPr/>
          <p:nvPr/>
        </p:nvSpPr>
        <p:spPr>
          <a:xfrm>
            <a:off x="9383428" y="4915194"/>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80" name="Rectangle 179">
            <a:extLst>
              <a:ext uri="{FF2B5EF4-FFF2-40B4-BE49-F238E27FC236}">
                <a16:creationId xmlns:a16="http://schemas.microsoft.com/office/drawing/2014/main" id="{48DDA604-1E92-A39A-4395-6446EA81CCD8}"/>
              </a:ext>
            </a:extLst>
          </p:cNvPr>
          <p:cNvSpPr/>
          <p:nvPr/>
        </p:nvSpPr>
        <p:spPr>
          <a:xfrm>
            <a:off x="9743428" y="5176253"/>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81" name="Rectangle 180">
            <a:extLst>
              <a:ext uri="{FF2B5EF4-FFF2-40B4-BE49-F238E27FC236}">
                <a16:creationId xmlns:a16="http://schemas.microsoft.com/office/drawing/2014/main" id="{FF8B13C2-C715-88B5-A20A-A87735A1AF42}"/>
              </a:ext>
            </a:extLst>
          </p:cNvPr>
          <p:cNvSpPr/>
          <p:nvPr/>
        </p:nvSpPr>
        <p:spPr>
          <a:xfrm>
            <a:off x="9743428" y="50949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82" name="Rectangle 181">
            <a:extLst>
              <a:ext uri="{FF2B5EF4-FFF2-40B4-BE49-F238E27FC236}">
                <a16:creationId xmlns:a16="http://schemas.microsoft.com/office/drawing/2014/main" id="{885D4E4E-2F09-28D3-352C-14EF19483077}"/>
              </a:ext>
            </a:extLst>
          </p:cNvPr>
          <p:cNvSpPr/>
          <p:nvPr/>
        </p:nvSpPr>
        <p:spPr>
          <a:xfrm>
            <a:off x="9743428" y="5001600"/>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83" name="Rectangle 182">
            <a:extLst>
              <a:ext uri="{FF2B5EF4-FFF2-40B4-BE49-F238E27FC236}">
                <a16:creationId xmlns:a16="http://schemas.microsoft.com/office/drawing/2014/main" id="{0E69DC45-B96E-C041-E159-1274F065271B}"/>
              </a:ext>
            </a:extLst>
          </p:cNvPr>
          <p:cNvSpPr/>
          <p:nvPr/>
        </p:nvSpPr>
        <p:spPr>
          <a:xfrm>
            <a:off x="9743428" y="4912985"/>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84" name="Rectangle 183">
            <a:extLst>
              <a:ext uri="{FF2B5EF4-FFF2-40B4-BE49-F238E27FC236}">
                <a16:creationId xmlns:a16="http://schemas.microsoft.com/office/drawing/2014/main" id="{B9CC019D-44B8-08DD-47BC-24DD5D428ADE}"/>
              </a:ext>
            </a:extLst>
          </p:cNvPr>
          <p:cNvSpPr/>
          <p:nvPr/>
        </p:nvSpPr>
        <p:spPr>
          <a:xfrm>
            <a:off x="10103428" y="5176066"/>
            <a:ext cx="360000" cy="8880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85" name="Rectangle 184">
            <a:extLst>
              <a:ext uri="{FF2B5EF4-FFF2-40B4-BE49-F238E27FC236}">
                <a16:creationId xmlns:a16="http://schemas.microsoft.com/office/drawing/2014/main" id="{B76D0B5D-70D4-DD6F-19E7-D68BABA48BFE}"/>
              </a:ext>
            </a:extLst>
          </p:cNvPr>
          <p:cNvSpPr/>
          <p:nvPr/>
        </p:nvSpPr>
        <p:spPr>
          <a:xfrm>
            <a:off x="10103428" y="509471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86" name="Rectangle 185">
            <a:extLst>
              <a:ext uri="{FF2B5EF4-FFF2-40B4-BE49-F238E27FC236}">
                <a16:creationId xmlns:a16="http://schemas.microsoft.com/office/drawing/2014/main" id="{27C06436-AE9C-93C3-8DE6-1DAEA611F393}"/>
              </a:ext>
            </a:extLst>
          </p:cNvPr>
          <p:cNvSpPr/>
          <p:nvPr/>
        </p:nvSpPr>
        <p:spPr>
          <a:xfrm>
            <a:off x="10103428" y="5001413"/>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87" name="Rectangle 186">
            <a:extLst>
              <a:ext uri="{FF2B5EF4-FFF2-40B4-BE49-F238E27FC236}">
                <a16:creationId xmlns:a16="http://schemas.microsoft.com/office/drawing/2014/main" id="{007E06FE-307F-68C0-CD1B-AEB3D5A43C10}"/>
              </a:ext>
            </a:extLst>
          </p:cNvPr>
          <p:cNvSpPr/>
          <p:nvPr/>
        </p:nvSpPr>
        <p:spPr>
          <a:xfrm>
            <a:off x="10103428" y="4912798"/>
            <a:ext cx="360000" cy="8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188" name="TextBox 187">
            <a:extLst>
              <a:ext uri="{FF2B5EF4-FFF2-40B4-BE49-F238E27FC236}">
                <a16:creationId xmlns:a16="http://schemas.microsoft.com/office/drawing/2014/main" id="{443EFBF1-E49B-286C-D706-0F04E6B0F2E7}"/>
              </a:ext>
            </a:extLst>
          </p:cNvPr>
          <p:cNvSpPr txBox="1"/>
          <p:nvPr/>
        </p:nvSpPr>
        <p:spPr>
          <a:xfrm>
            <a:off x="8658042" y="5388770"/>
            <a:ext cx="821059" cy="369332"/>
          </a:xfrm>
          <a:prstGeom prst="rect">
            <a:avLst/>
          </a:prstGeom>
          <a:noFill/>
        </p:spPr>
        <p:txBody>
          <a:bodyPr wrap="none" rtlCol="0">
            <a:spAutoFit/>
          </a:bodyPr>
          <a:lstStyle/>
          <a:p>
            <a:r>
              <a:rPr lang="sl-SI" dirty="0"/>
              <a:t>Result</a:t>
            </a:r>
          </a:p>
        </p:txBody>
      </p:sp>
      <p:cxnSp>
        <p:nvCxnSpPr>
          <p:cNvPr id="189" name="Straight Arrow Connector 188">
            <a:extLst>
              <a:ext uri="{FF2B5EF4-FFF2-40B4-BE49-F238E27FC236}">
                <a16:creationId xmlns:a16="http://schemas.microsoft.com/office/drawing/2014/main" id="{51AB09BF-51D0-290D-4A6F-045C853E8921}"/>
              </a:ext>
            </a:extLst>
          </p:cNvPr>
          <p:cNvCxnSpPr>
            <a:cxnSpLocks/>
          </p:cNvCxnSpPr>
          <p:nvPr/>
        </p:nvCxnSpPr>
        <p:spPr>
          <a:xfrm>
            <a:off x="430062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0" name="Rectangle 189">
            <a:extLst>
              <a:ext uri="{FF2B5EF4-FFF2-40B4-BE49-F238E27FC236}">
                <a16:creationId xmlns:a16="http://schemas.microsoft.com/office/drawing/2014/main" id="{9F5A087D-A989-D2C1-A73C-37112DD16771}"/>
              </a:ext>
            </a:extLst>
          </p:cNvPr>
          <p:cNvSpPr/>
          <p:nvPr/>
        </p:nvSpPr>
        <p:spPr>
          <a:xfrm>
            <a:off x="5679940" y="1349108"/>
            <a:ext cx="1961831" cy="632154"/>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Vector permutation</a:t>
            </a:r>
          </a:p>
        </p:txBody>
      </p:sp>
      <p:sp>
        <p:nvSpPr>
          <p:cNvPr id="191" name="Rectangle 190">
            <a:extLst>
              <a:ext uri="{FF2B5EF4-FFF2-40B4-BE49-F238E27FC236}">
                <a16:creationId xmlns:a16="http://schemas.microsoft.com/office/drawing/2014/main" id="{940BED45-E5C5-6ECD-C3C3-242A71C316C3}"/>
              </a:ext>
            </a:extLst>
          </p:cNvPr>
          <p:cNvSpPr/>
          <p:nvPr/>
        </p:nvSpPr>
        <p:spPr>
          <a:xfrm>
            <a:off x="8532664"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192" name="Rectangle 191">
            <a:extLst>
              <a:ext uri="{FF2B5EF4-FFF2-40B4-BE49-F238E27FC236}">
                <a16:creationId xmlns:a16="http://schemas.microsoft.com/office/drawing/2014/main" id="{C8F656EB-A2B8-3930-78D6-510680B0BB5B}"/>
              </a:ext>
            </a:extLst>
          </p:cNvPr>
          <p:cNvSpPr/>
          <p:nvPr/>
        </p:nvSpPr>
        <p:spPr>
          <a:xfrm>
            <a:off x="888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193" name="Rectangle 192">
            <a:extLst>
              <a:ext uri="{FF2B5EF4-FFF2-40B4-BE49-F238E27FC236}">
                <a16:creationId xmlns:a16="http://schemas.microsoft.com/office/drawing/2014/main" id="{C4EAA61A-4881-3F30-A0B3-E954E63F09DA}"/>
              </a:ext>
            </a:extLst>
          </p:cNvPr>
          <p:cNvSpPr/>
          <p:nvPr/>
        </p:nvSpPr>
        <p:spPr>
          <a:xfrm>
            <a:off x="960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194" name="Rectangle 193">
            <a:extLst>
              <a:ext uri="{FF2B5EF4-FFF2-40B4-BE49-F238E27FC236}">
                <a16:creationId xmlns:a16="http://schemas.microsoft.com/office/drawing/2014/main" id="{ED9D8214-A614-D382-320A-56CB7267807A}"/>
              </a:ext>
            </a:extLst>
          </p:cNvPr>
          <p:cNvSpPr/>
          <p:nvPr/>
        </p:nvSpPr>
        <p:spPr>
          <a:xfrm>
            <a:off x="996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95" name="Rectangle 194">
            <a:extLst>
              <a:ext uri="{FF2B5EF4-FFF2-40B4-BE49-F238E27FC236}">
                <a16:creationId xmlns:a16="http://schemas.microsoft.com/office/drawing/2014/main" id="{3C5F5F59-D684-DCE5-71F9-31237BB22DDC}"/>
              </a:ext>
            </a:extLst>
          </p:cNvPr>
          <p:cNvSpPr/>
          <p:nvPr/>
        </p:nvSpPr>
        <p:spPr>
          <a:xfrm>
            <a:off x="1032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196" name="Rectangle 195">
            <a:extLst>
              <a:ext uri="{FF2B5EF4-FFF2-40B4-BE49-F238E27FC236}">
                <a16:creationId xmlns:a16="http://schemas.microsoft.com/office/drawing/2014/main" id="{8169A6CF-20E3-C066-FAB8-FE81677F1D7B}"/>
              </a:ext>
            </a:extLst>
          </p:cNvPr>
          <p:cNvSpPr/>
          <p:nvPr/>
        </p:nvSpPr>
        <p:spPr>
          <a:xfrm>
            <a:off x="1068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197" name="Rectangle 196">
            <a:extLst>
              <a:ext uri="{FF2B5EF4-FFF2-40B4-BE49-F238E27FC236}">
                <a16:creationId xmlns:a16="http://schemas.microsoft.com/office/drawing/2014/main" id="{6BD30DAA-AA6D-19F5-38E2-46CC9EABC669}"/>
              </a:ext>
            </a:extLst>
          </p:cNvPr>
          <p:cNvSpPr/>
          <p:nvPr/>
        </p:nvSpPr>
        <p:spPr>
          <a:xfrm>
            <a:off x="11036296"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198" name="TextBox 197">
            <a:extLst>
              <a:ext uri="{FF2B5EF4-FFF2-40B4-BE49-F238E27FC236}">
                <a16:creationId xmlns:a16="http://schemas.microsoft.com/office/drawing/2014/main" id="{859309EB-B353-68A3-C2B2-F6478646D6E2}"/>
              </a:ext>
            </a:extLst>
          </p:cNvPr>
          <p:cNvSpPr txBox="1"/>
          <p:nvPr/>
        </p:nvSpPr>
        <p:spPr>
          <a:xfrm>
            <a:off x="8858664" y="979776"/>
            <a:ext cx="2211631" cy="369332"/>
          </a:xfrm>
          <a:prstGeom prst="rect">
            <a:avLst/>
          </a:prstGeom>
          <a:solidFill>
            <a:srgbClr val="FF0000"/>
          </a:solidFill>
        </p:spPr>
        <p:txBody>
          <a:bodyPr wrap="none" rtlCol="0">
            <a:spAutoFit/>
          </a:bodyPr>
          <a:lstStyle/>
          <a:p>
            <a:r>
              <a:rPr lang="sl-SI" dirty="0"/>
              <a:t>Input vector in VREG</a:t>
            </a:r>
          </a:p>
        </p:txBody>
      </p:sp>
      <p:cxnSp>
        <p:nvCxnSpPr>
          <p:cNvPr id="199" name="Straight Arrow Connector 198">
            <a:extLst>
              <a:ext uri="{FF2B5EF4-FFF2-40B4-BE49-F238E27FC236}">
                <a16:creationId xmlns:a16="http://schemas.microsoft.com/office/drawing/2014/main" id="{4CC6BAA8-634D-D592-5A5B-2F1A1A78E3A2}"/>
              </a:ext>
            </a:extLst>
          </p:cNvPr>
          <p:cNvCxnSpPr>
            <a:cxnSpLocks/>
          </p:cNvCxnSpPr>
          <p:nvPr/>
        </p:nvCxnSpPr>
        <p:spPr>
          <a:xfrm flipH="1">
            <a:off x="7754895" y="1665185"/>
            <a:ext cx="65709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0" name="Rectangle 199">
            <a:extLst>
              <a:ext uri="{FF2B5EF4-FFF2-40B4-BE49-F238E27FC236}">
                <a16:creationId xmlns:a16="http://schemas.microsoft.com/office/drawing/2014/main" id="{5F090FDF-7500-B8D5-C0A8-7AD6248B2F42}"/>
              </a:ext>
            </a:extLst>
          </p:cNvPr>
          <p:cNvSpPr/>
          <p:nvPr/>
        </p:nvSpPr>
        <p:spPr>
          <a:xfrm>
            <a:off x="9246913"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201" name="TextBox 200">
            <a:extLst>
              <a:ext uri="{FF2B5EF4-FFF2-40B4-BE49-F238E27FC236}">
                <a16:creationId xmlns:a16="http://schemas.microsoft.com/office/drawing/2014/main" id="{3DEBA1D0-AEA5-D59C-A08F-B8FF1AB71635}"/>
              </a:ext>
            </a:extLst>
          </p:cNvPr>
          <p:cNvSpPr txBox="1"/>
          <p:nvPr/>
        </p:nvSpPr>
        <p:spPr>
          <a:xfrm>
            <a:off x="1700545" y="5285400"/>
            <a:ext cx="1476686" cy="369332"/>
          </a:xfrm>
          <a:prstGeom prst="rect">
            <a:avLst/>
          </a:prstGeom>
          <a:noFill/>
        </p:spPr>
        <p:txBody>
          <a:bodyPr wrap="none" rtlCol="0">
            <a:spAutoFit/>
          </a:bodyPr>
          <a:lstStyle/>
          <a:p>
            <a:r>
              <a:rPr lang="sl-SI" dirty="0"/>
              <a:t>Accumulator</a:t>
            </a:r>
          </a:p>
        </p:txBody>
      </p:sp>
      <p:sp>
        <p:nvSpPr>
          <p:cNvPr id="202" name="Rectangle 201">
            <a:extLst>
              <a:ext uri="{FF2B5EF4-FFF2-40B4-BE49-F238E27FC236}">
                <a16:creationId xmlns:a16="http://schemas.microsoft.com/office/drawing/2014/main" id="{80DA2DC4-7D8E-F04A-F90E-9BE48A832256}"/>
              </a:ext>
            </a:extLst>
          </p:cNvPr>
          <p:cNvSpPr/>
          <p:nvPr/>
        </p:nvSpPr>
        <p:spPr>
          <a:xfrm>
            <a:off x="5679940" y="1349108"/>
            <a:ext cx="1961831" cy="632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Memory Scatter/Gather</a:t>
            </a:r>
          </a:p>
        </p:txBody>
      </p:sp>
      <p:sp>
        <p:nvSpPr>
          <p:cNvPr id="203" name="TextBox 202">
            <a:extLst>
              <a:ext uri="{FF2B5EF4-FFF2-40B4-BE49-F238E27FC236}">
                <a16:creationId xmlns:a16="http://schemas.microsoft.com/office/drawing/2014/main" id="{1C76A16B-4ED8-02ED-1776-105E7B793D8E}"/>
              </a:ext>
            </a:extLst>
          </p:cNvPr>
          <p:cNvSpPr txBox="1"/>
          <p:nvPr/>
        </p:nvSpPr>
        <p:spPr>
          <a:xfrm>
            <a:off x="8712664" y="979776"/>
            <a:ext cx="2475421" cy="369332"/>
          </a:xfrm>
          <a:prstGeom prst="rect">
            <a:avLst/>
          </a:prstGeom>
          <a:noFill/>
        </p:spPr>
        <p:txBody>
          <a:bodyPr wrap="none" rtlCol="0">
            <a:spAutoFit/>
          </a:bodyPr>
          <a:lstStyle/>
          <a:p>
            <a:r>
              <a:rPr lang="sl-SI" dirty="0"/>
              <a:t>Input vector in memory</a:t>
            </a:r>
          </a:p>
        </p:txBody>
      </p:sp>
    </p:spTree>
    <p:extLst>
      <p:ext uri="{BB962C8B-B14F-4D97-AF65-F5344CB8AC3E}">
        <p14:creationId xmlns:p14="http://schemas.microsoft.com/office/powerpoint/2010/main" val="130130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8" grpId="0" animBg="1"/>
      <p:bldP spid="202" grpId="0" animBg="1"/>
      <p:bldP spid="2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500B1-2899-B29A-4403-90BABFBA5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F15B7-8B2A-16DF-DE51-C55A4387E185}"/>
              </a:ext>
            </a:extLst>
          </p:cNvPr>
          <p:cNvSpPr>
            <a:spLocks noGrp="1"/>
          </p:cNvSpPr>
          <p:nvPr>
            <p:ph type="title"/>
          </p:nvPr>
        </p:nvSpPr>
        <p:spPr>
          <a:xfrm>
            <a:off x="940912" y="130317"/>
            <a:ext cx="9253412" cy="708694"/>
          </a:xfrm>
        </p:spPr>
        <p:txBody>
          <a:bodyPr>
            <a:normAutofit/>
          </a:bodyPr>
          <a:lstStyle/>
          <a:p>
            <a:r>
              <a:rPr lang="sl-SI" dirty="0"/>
              <a:t>Results </a:t>
            </a:r>
          </a:p>
        </p:txBody>
      </p:sp>
      <p:pic>
        <p:nvPicPr>
          <p:cNvPr id="3" name="Picture 2" descr="Nonzero Pattern of HB/dwt_512">
            <a:extLst>
              <a:ext uri="{FF2B5EF4-FFF2-40B4-BE49-F238E27FC236}">
                <a16:creationId xmlns:a16="http://schemas.microsoft.com/office/drawing/2014/main" id="{10075E51-3922-E943-500C-FF500A501A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52" t="6875" r="15873" b="10626"/>
          <a:stretch/>
        </p:blipFill>
        <p:spPr bwMode="auto">
          <a:xfrm>
            <a:off x="1278218" y="2547460"/>
            <a:ext cx="2604638" cy="2503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BFDC3B-7B8E-448D-9987-1A615905148F}"/>
              </a:ext>
            </a:extLst>
          </p:cNvPr>
          <p:cNvSpPr txBox="1"/>
          <p:nvPr/>
        </p:nvSpPr>
        <p:spPr>
          <a:xfrm>
            <a:off x="1402746" y="5050947"/>
            <a:ext cx="2355581" cy="523220"/>
          </a:xfrm>
          <a:prstGeom prst="rect">
            <a:avLst/>
          </a:prstGeom>
          <a:noFill/>
        </p:spPr>
        <p:txBody>
          <a:bodyPr wrap="none" rtlCol="0">
            <a:spAutoFit/>
          </a:bodyPr>
          <a:lstStyle/>
          <a:p>
            <a:r>
              <a:rPr lang="sl-SI" sz="2800" dirty="0"/>
              <a:t>DWT_512.mtx</a:t>
            </a:r>
          </a:p>
        </p:txBody>
      </p:sp>
      <p:pic>
        <p:nvPicPr>
          <p:cNvPr id="6" name="Picture 5" descr="A graph of blue and orange bars&#10;&#10;AI-generated content may be incorrect.">
            <a:extLst>
              <a:ext uri="{FF2B5EF4-FFF2-40B4-BE49-F238E27FC236}">
                <a16:creationId xmlns:a16="http://schemas.microsoft.com/office/drawing/2014/main" id="{8B490B09-5D3D-0788-F75C-F892F2ED04ED}"/>
              </a:ext>
            </a:extLst>
          </p:cNvPr>
          <p:cNvPicPr>
            <a:picLocks noChangeAspect="1"/>
          </p:cNvPicPr>
          <p:nvPr/>
        </p:nvPicPr>
        <p:blipFill>
          <a:blip r:embed="rId4"/>
          <a:stretch>
            <a:fillRect/>
          </a:stretch>
        </p:blipFill>
        <p:spPr>
          <a:xfrm>
            <a:off x="4465800" y="1326875"/>
            <a:ext cx="6888000" cy="5166000"/>
          </a:xfrm>
          <a:prstGeom prst="rect">
            <a:avLst/>
          </a:prstGeom>
        </p:spPr>
      </p:pic>
    </p:spTree>
    <p:extLst>
      <p:ext uri="{BB962C8B-B14F-4D97-AF65-F5344CB8AC3E}">
        <p14:creationId xmlns:p14="http://schemas.microsoft.com/office/powerpoint/2010/main" val="3448299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3A0BA-FD4F-3083-F74F-157D9117E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1C4ED-CC42-3324-8621-FC9EBCAC6965}"/>
              </a:ext>
            </a:extLst>
          </p:cNvPr>
          <p:cNvSpPr>
            <a:spLocks noGrp="1"/>
          </p:cNvSpPr>
          <p:nvPr>
            <p:ph type="title"/>
          </p:nvPr>
        </p:nvSpPr>
        <p:spPr>
          <a:xfrm>
            <a:off x="940912" y="130317"/>
            <a:ext cx="9253412" cy="708694"/>
          </a:xfrm>
        </p:spPr>
        <p:txBody>
          <a:bodyPr>
            <a:normAutofit/>
          </a:bodyPr>
          <a:lstStyle/>
          <a:p>
            <a:r>
              <a:rPr lang="sl-SI" dirty="0"/>
              <a:t>Results </a:t>
            </a:r>
          </a:p>
        </p:txBody>
      </p:sp>
      <p:sp>
        <p:nvSpPr>
          <p:cNvPr id="5" name="TextBox 4">
            <a:extLst>
              <a:ext uri="{FF2B5EF4-FFF2-40B4-BE49-F238E27FC236}">
                <a16:creationId xmlns:a16="http://schemas.microsoft.com/office/drawing/2014/main" id="{F02EEF5D-BF7B-4159-3301-378A180A00A2}"/>
              </a:ext>
            </a:extLst>
          </p:cNvPr>
          <p:cNvSpPr txBox="1"/>
          <p:nvPr/>
        </p:nvSpPr>
        <p:spPr>
          <a:xfrm>
            <a:off x="1266759" y="5328975"/>
            <a:ext cx="2021579" cy="523220"/>
          </a:xfrm>
          <a:prstGeom prst="rect">
            <a:avLst/>
          </a:prstGeom>
          <a:noFill/>
        </p:spPr>
        <p:txBody>
          <a:bodyPr wrap="none" rtlCol="0">
            <a:spAutoFit/>
          </a:bodyPr>
          <a:lstStyle/>
          <a:p>
            <a:r>
              <a:rPr lang="sl-SI" sz="2800" dirty="0"/>
              <a:t>scircuit.mtx</a:t>
            </a:r>
          </a:p>
        </p:txBody>
      </p:sp>
      <p:pic>
        <p:nvPicPr>
          <p:cNvPr id="6" name="Picture 2" descr="Nonzero Pattern of Hamm/scircuit">
            <a:extLst>
              <a:ext uri="{FF2B5EF4-FFF2-40B4-BE49-F238E27FC236}">
                <a16:creationId xmlns:a16="http://schemas.microsoft.com/office/drawing/2014/main" id="{42949115-C2B6-2B8D-9EDE-88F396044C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45" t="6790" r="15964" b="9828"/>
          <a:stretch/>
        </p:blipFill>
        <p:spPr bwMode="auto">
          <a:xfrm>
            <a:off x="838200" y="2265831"/>
            <a:ext cx="3212700" cy="30631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aph of a graph with blue and orange bars&#10;&#10;AI-generated content may be incorrect.">
            <a:extLst>
              <a:ext uri="{FF2B5EF4-FFF2-40B4-BE49-F238E27FC236}">
                <a16:creationId xmlns:a16="http://schemas.microsoft.com/office/drawing/2014/main" id="{931FB3DB-9DFE-E315-C9C6-D8A25D5DADE2}"/>
              </a:ext>
            </a:extLst>
          </p:cNvPr>
          <p:cNvPicPr>
            <a:picLocks noChangeAspect="1"/>
          </p:cNvPicPr>
          <p:nvPr/>
        </p:nvPicPr>
        <p:blipFill>
          <a:blip r:embed="rId4"/>
          <a:stretch>
            <a:fillRect/>
          </a:stretch>
        </p:blipFill>
        <p:spPr>
          <a:xfrm>
            <a:off x="4465800" y="1214403"/>
            <a:ext cx="6888000" cy="5166000"/>
          </a:xfrm>
          <a:prstGeom prst="rect">
            <a:avLst/>
          </a:prstGeom>
        </p:spPr>
      </p:pic>
    </p:spTree>
    <p:extLst>
      <p:ext uri="{BB962C8B-B14F-4D97-AF65-F5344CB8AC3E}">
        <p14:creationId xmlns:p14="http://schemas.microsoft.com/office/powerpoint/2010/main" val="2839127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01AB6-541F-D5C2-2270-C3AE75E34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DB3D9-3870-CFAB-EB75-67D5DFDBC501}"/>
              </a:ext>
            </a:extLst>
          </p:cNvPr>
          <p:cNvSpPr>
            <a:spLocks noGrp="1"/>
          </p:cNvSpPr>
          <p:nvPr>
            <p:ph type="title"/>
          </p:nvPr>
        </p:nvSpPr>
        <p:spPr>
          <a:xfrm>
            <a:off x="940912" y="130317"/>
            <a:ext cx="9253412" cy="708694"/>
          </a:xfrm>
        </p:spPr>
        <p:txBody>
          <a:bodyPr>
            <a:normAutofit/>
          </a:bodyPr>
          <a:lstStyle/>
          <a:p>
            <a:r>
              <a:rPr lang="sl-SI" dirty="0"/>
              <a:t>Results </a:t>
            </a:r>
          </a:p>
        </p:txBody>
      </p:sp>
      <p:sp>
        <p:nvSpPr>
          <p:cNvPr id="5" name="TextBox 4">
            <a:extLst>
              <a:ext uri="{FF2B5EF4-FFF2-40B4-BE49-F238E27FC236}">
                <a16:creationId xmlns:a16="http://schemas.microsoft.com/office/drawing/2014/main" id="{A7BC1571-6BE7-AB7E-104B-0F55CC5E72A1}"/>
              </a:ext>
            </a:extLst>
          </p:cNvPr>
          <p:cNvSpPr txBox="1"/>
          <p:nvPr/>
        </p:nvSpPr>
        <p:spPr>
          <a:xfrm>
            <a:off x="1266759" y="5328975"/>
            <a:ext cx="2400465" cy="523220"/>
          </a:xfrm>
          <a:prstGeom prst="rect">
            <a:avLst/>
          </a:prstGeom>
          <a:noFill/>
        </p:spPr>
        <p:txBody>
          <a:bodyPr wrap="none" rtlCol="0">
            <a:spAutoFit/>
          </a:bodyPr>
          <a:lstStyle/>
          <a:p>
            <a:r>
              <a:rPr lang="sl-SI" sz="2800" dirty="0"/>
              <a:t>cop_20kA.mtx</a:t>
            </a:r>
          </a:p>
        </p:txBody>
      </p:sp>
      <p:pic>
        <p:nvPicPr>
          <p:cNvPr id="6" name="Picture 2" descr="Nonzero Pattern of Hamm/scircuit">
            <a:extLst>
              <a:ext uri="{FF2B5EF4-FFF2-40B4-BE49-F238E27FC236}">
                <a16:creationId xmlns:a16="http://schemas.microsoft.com/office/drawing/2014/main" id="{F9E8E829-3D51-983D-190D-26A6FCA4B0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45" t="6790" r="15964" b="9828"/>
          <a:stretch/>
        </p:blipFill>
        <p:spPr bwMode="auto">
          <a:xfrm>
            <a:off x="838200" y="2265831"/>
            <a:ext cx="3212700" cy="30631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onzero Pattern of Williams/cop20k_A">
            <a:extLst>
              <a:ext uri="{FF2B5EF4-FFF2-40B4-BE49-F238E27FC236}">
                <a16:creationId xmlns:a16="http://schemas.microsoft.com/office/drawing/2014/main" id="{A6B561CB-7A35-8BD9-3CC1-72B2ECDF57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12" t="7910" r="15312" b="7910"/>
          <a:stretch/>
        </p:blipFill>
        <p:spPr bwMode="auto">
          <a:xfrm>
            <a:off x="940912" y="2320489"/>
            <a:ext cx="3067604" cy="30084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aph of a graph with blue and orange bars&#10;&#10;AI-generated content may be incorrect.">
            <a:extLst>
              <a:ext uri="{FF2B5EF4-FFF2-40B4-BE49-F238E27FC236}">
                <a16:creationId xmlns:a16="http://schemas.microsoft.com/office/drawing/2014/main" id="{3B277E62-E9EB-A1FC-CCC0-158219D9693D}"/>
              </a:ext>
            </a:extLst>
          </p:cNvPr>
          <p:cNvPicPr>
            <a:picLocks noChangeAspect="1"/>
          </p:cNvPicPr>
          <p:nvPr/>
        </p:nvPicPr>
        <p:blipFill>
          <a:blip r:embed="rId5"/>
          <a:stretch>
            <a:fillRect/>
          </a:stretch>
        </p:blipFill>
        <p:spPr>
          <a:xfrm>
            <a:off x="4465801" y="1326875"/>
            <a:ext cx="6887999" cy="5166000"/>
          </a:xfrm>
          <a:prstGeom prst="rect">
            <a:avLst/>
          </a:prstGeom>
        </p:spPr>
      </p:pic>
    </p:spTree>
    <p:extLst>
      <p:ext uri="{BB962C8B-B14F-4D97-AF65-F5344CB8AC3E}">
        <p14:creationId xmlns:p14="http://schemas.microsoft.com/office/powerpoint/2010/main" val="2910265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B9745549-61D8-E5CB-7DB0-7C5709736CE2}"/>
              </a:ext>
            </a:extLst>
          </p:cNvPr>
          <p:cNvSpPr>
            <a:spLocks noGrp="1"/>
          </p:cNvSpPr>
          <p:nvPr>
            <p:ph type="chart" idx="4294967295"/>
          </p:nvPr>
        </p:nvSpPr>
        <p:spPr>
          <a:xfrm>
            <a:off x="838202" y="1035587"/>
            <a:ext cx="10412885" cy="4175240"/>
          </a:xfrm>
        </p:spPr>
        <p:txBody>
          <a:bodyPr>
            <a:normAutofit fontScale="92500" lnSpcReduction="10000"/>
          </a:bodyPr>
          <a:lstStyle/>
          <a:p>
            <a:r>
              <a:rPr lang="sl-SI" dirty="0"/>
              <a:t>joint collaboration with the University of Zagreb, Faculty of Electrical Engineering and Computing</a:t>
            </a:r>
          </a:p>
          <a:p>
            <a:pPr lvl="1"/>
            <a:endParaRPr lang="sl-SI" dirty="0"/>
          </a:p>
          <a:p>
            <a:pPr lvl="1"/>
            <a:endParaRPr lang="sl-SI" dirty="0"/>
          </a:p>
          <a:p>
            <a:pPr lvl="1"/>
            <a:endParaRPr lang="sl-SI" dirty="0"/>
          </a:p>
          <a:p>
            <a:pPr lvl="1"/>
            <a:endParaRPr lang="sl-SI" dirty="0"/>
          </a:p>
          <a:p>
            <a:pPr lvl="2"/>
            <a:endParaRPr lang="sl-SI" dirty="0"/>
          </a:p>
          <a:p>
            <a:pPr marL="914400" lvl="2" indent="0">
              <a:buNone/>
            </a:pPr>
            <a:endParaRPr lang="sl-SI" dirty="0"/>
          </a:p>
          <a:p>
            <a:r>
              <a:rPr lang="sl-SI" dirty="0"/>
              <a:t>European Processor Initiative project and Barcelona Supercomputing center</a:t>
            </a:r>
          </a:p>
          <a:p>
            <a:pPr marL="914400" lvl="2" indent="0">
              <a:buNone/>
            </a:pPr>
            <a:endParaRPr lang="sl-SI" dirty="0"/>
          </a:p>
          <a:p>
            <a:pPr marL="457200" lvl="1" indent="0">
              <a:buNone/>
            </a:pPr>
            <a:r>
              <a:rPr lang="sl-SI" dirty="0"/>
              <a:t> </a:t>
            </a:r>
          </a:p>
        </p:txBody>
      </p:sp>
      <p:sp>
        <p:nvSpPr>
          <p:cNvPr id="5" name="Title 1">
            <a:extLst>
              <a:ext uri="{FF2B5EF4-FFF2-40B4-BE49-F238E27FC236}">
                <a16:creationId xmlns:a16="http://schemas.microsoft.com/office/drawing/2014/main" id="{A942A29B-7F37-DC23-F368-0EC3D4BDE2B4}"/>
              </a:ext>
            </a:extLst>
          </p:cNvPr>
          <p:cNvSpPr txBox="1">
            <a:spLocks/>
          </p:cNvSpPr>
          <p:nvPr/>
        </p:nvSpPr>
        <p:spPr>
          <a:xfrm>
            <a:off x="940912" y="130317"/>
            <a:ext cx="9253412" cy="7086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rgbClr val="E03127"/>
                </a:solidFill>
                <a:latin typeface="+mj-lt"/>
                <a:ea typeface="+mj-ea"/>
                <a:cs typeface="+mj-cs"/>
              </a:defRPr>
            </a:lvl1pPr>
          </a:lstStyle>
          <a:p>
            <a:r>
              <a:rPr lang="sl-SI" dirty="0"/>
              <a:t>Acknowledgments </a:t>
            </a:r>
          </a:p>
        </p:txBody>
      </p:sp>
      <p:pic>
        <p:nvPicPr>
          <p:cNvPr id="13314" name="Picture 2" descr="Mario Kovac">
            <a:extLst>
              <a:ext uri="{FF2B5EF4-FFF2-40B4-BE49-F238E27FC236}">
                <a16:creationId xmlns:a16="http://schemas.microsoft.com/office/drawing/2014/main" id="{026A4B3C-1334-A8BC-D955-B4D11572F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200" y="2025573"/>
            <a:ext cx="1555827" cy="1555827"/>
          </a:xfrm>
          <a:prstGeom prst="ellipse">
            <a:avLst/>
          </a:prstGeom>
          <a:noFill/>
          <a:extLst>
            <a:ext uri="{909E8E84-426E-40DD-AFC4-6F175D3DCCD1}">
              <a14:hiddenFill xmlns:a14="http://schemas.microsoft.com/office/drawing/2010/main">
                <a:solidFill>
                  <a:srgbClr val="FFFFFF"/>
                </a:solidFill>
              </a14:hiddenFill>
            </a:ext>
          </a:extLst>
        </p:spPr>
      </p:pic>
      <p:sp>
        <p:nvSpPr>
          <p:cNvPr id="8" name="AutoShape 8" descr="Josip Knezović - Info stranice djelatnika">
            <a:extLst>
              <a:ext uri="{FF2B5EF4-FFF2-40B4-BE49-F238E27FC236}">
                <a16:creationId xmlns:a16="http://schemas.microsoft.com/office/drawing/2014/main" id="{E61CEA94-DA9E-D65A-1DA4-5A117F5BB3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1" name="Picture 10">
            <a:extLst>
              <a:ext uri="{FF2B5EF4-FFF2-40B4-BE49-F238E27FC236}">
                <a16:creationId xmlns:a16="http://schemas.microsoft.com/office/drawing/2014/main" id="{0FCDF84E-0979-C4BE-D9FB-515E368DB65D}"/>
              </a:ext>
            </a:extLst>
          </p:cNvPr>
          <p:cNvPicPr>
            <a:picLocks noChangeAspect="1"/>
          </p:cNvPicPr>
          <p:nvPr/>
        </p:nvPicPr>
        <p:blipFill rotWithShape="1">
          <a:blip r:embed="rId3"/>
          <a:srcRect t="199" r="11027" b="199"/>
          <a:stretch/>
        </p:blipFill>
        <p:spPr>
          <a:xfrm>
            <a:off x="5668824" y="2026200"/>
            <a:ext cx="1555200" cy="1555200"/>
          </a:xfrm>
          <a:prstGeom prst="ellipse">
            <a:avLst/>
          </a:prstGeom>
        </p:spPr>
      </p:pic>
      <p:pic>
        <p:nvPicPr>
          <p:cNvPr id="13326" name="Picture 14" descr="The European Processor Initiative (EPI) - EuroHPC JU">
            <a:extLst>
              <a:ext uri="{FF2B5EF4-FFF2-40B4-BE49-F238E27FC236}">
                <a16:creationId xmlns:a16="http://schemas.microsoft.com/office/drawing/2014/main" id="{DBF98AA2-8070-9981-B985-9A60D81CD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761" y="4571385"/>
            <a:ext cx="2380704" cy="13371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C559D72-2257-7A63-F7D7-CB1C821EF8A5}"/>
              </a:ext>
            </a:extLst>
          </p:cNvPr>
          <p:cNvSpPr txBox="1"/>
          <p:nvPr/>
        </p:nvSpPr>
        <p:spPr>
          <a:xfrm>
            <a:off x="940912" y="2618820"/>
            <a:ext cx="2198359" cy="369332"/>
          </a:xfrm>
          <a:prstGeom prst="rect">
            <a:avLst/>
          </a:prstGeom>
          <a:noFill/>
        </p:spPr>
        <p:txBody>
          <a:bodyPr wrap="none" rtlCol="0">
            <a:spAutoFit/>
          </a:bodyPr>
          <a:lstStyle/>
          <a:p>
            <a:r>
              <a:rPr lang="sl-SI" dirty="0"/>
              <a:t>prof. dr. Mario Kovač</a:t>
            </a:r>
          </a:p>
        </p:txBody>
      </p:sp>
      <p:sp>
        <p:nvSpPr>
          <p:cNvPr id="13" name="TextBox 12">
            <a:extLst>
              <a:ext uri="{FF2B5EF4-FFF2-40B4-BE49-F238E27FC236}">
                <a16:creationId xmlns:a16="http://schemas.microsoft.com/office/drawing/2014/main" id="{CE96F9EF-67D4-ACE2-A51B-18BAAB76D5C3}"/>
              </a:ext>
            </a:extLst>
          </p:cNvPr>
          <p:cNvSpPr txBox="1"/>
          <p:nvPr/>
        </p:nvSpPr>
        <p:spPr>
          <a:xfrm>
            <a:off x="7335986" y="2618820"/>
            <a:ext cx="2513094" cy="369332"/>
          </a:xfrm>
          <a:prstGeom prst="rect">
            <a:avLst/>
          </a:prstGeom>
          <a:noFill/>
        </p:spPr>
        <p:txBody>
          <a:bodyPr wrap="square" rtlCol="0">
            <a:spAutoFit/>
          </a:bodyPr>
          <a:lstStyle/>
          <a:p>
            <a:r>
              <a:rPr lang="sl-SI" dirty="0"/>
              <a:t>prof. dr. Josip Knezović</a:t>
            </a:r>
          </a:p>
        </p:txBody>
      </p:sp>
      <p:pic>
        <p:nvPicPr>
          <p:cNvPr id="1026" name="Picture 2" descr="Barcelona Supercomputing Centre (BSC) - weADAPT">
            <a:extLst>
              <a:ext uri="{FF2B5EF4-FFF2-40B4-BE49-F238E27FC236}">
                <a16:creationId xmlns:a16="http://schemas.microsoft.com/office/drawing/2014/main" id="{7AF7D059-0631-30B6-AFD8-9141A00ED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626" y="4571385"/>
            <a:ext cx="4915299" cy="122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85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CC4C2F-83A6-FE41-31EE-FA4C1D755A74}"/>
              </a:ext>
            </a:extLst>
          </p:cNvPr>
          <p:cNvSpPr txBox="1">
            <a:spLocks/>
          </p:cNvSpPr>
          <p:nvPr/>
        </p:nvSpPr>
        <p:spPr>
          <a:xfrm>
            <a:off x="940912" y="130317"/>
            <a:ext cx="9253412" cy="7086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rgbClr val="E03127"/>
                </a:solidFill>
                <a:latin typeface="+mj-lt"/>
                <a:ea typeface="+mj-ea"/>
                <a:cs typeface="+mj-cs"/>
              </a:defRPr>
            </a:lvl1pPr>
          </a:lstStyle>
          <a:p>
            <a:r>
              <a:rPr lang="sl-SI" dirty="0"/>
              <a:t>Open for questions! </a:t>
            </a:r>
          </a:p>
        </p:txBody>
      </p:sp>
      <p:sp>
        <p:nvSpPr>
          <p:cNvPr id="6" name="TextBox 5">
            <a:extLst>
              <a:ext uri="{FF2B5EF4-FFF2-40B4-BE49-F238E27FC236}">
                <a16:creationId xmlns:a16="http://schemas.microsoft.com/office/drawing/2014/main" id="{09CA6F2D-030F-C10C-A0E4-0EB1F4192EC8}"/>
              </a:ext>
            </a:extLst>
          </p:cNvPr>
          <p:cNvSpPr txBox="1"/>
          <p:nvPr/>
        </p:nvSpPr>
        <p:spPr>
          <a:xfrm>
            <a:off x="3944038" y="2110622"/>
            <a:ext cx="4753289"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sl-SI" dirty="0"/>
              <a:t>Dr. Davor Sluga</a:t>
            </a:r>
          </a:p>
          <a:p>
            <a:r>
              <a:rPr lang="sl-SI" dirty="0"/>
              <a:t>Faculty of Computer and Information Science,</a:t>
            </a:r>
          </a:p>
          <a:p>
            <a:r>
              <a:rPr lang="sl-SI" dirty="0"/>
              <a:t>University of Ljubljana, </a:t>
            </a:r>
          </a:p>
          <a:p>
            <a:r>
              <a:rPr lang="sl-SI" dirty="0"/>
              <a:t>mail: davor.sluga@fri.uni-lj.si</a:t>
            </a:r>
          </a:p>
        </p:txBody>
      </p:sp>
      <p:sp>
        <p:nvSpPr>
          <p:cNvPr id="8" name="TextBox 7">
            <a:extLst>
              <a:ext uri="{FF2B5EF4-FFF2-40B4-BE49-F238E27FC236}">
                <a16:creationId xmlns:a16="http://schemas.microsoft.com/office/drawing/2014/main" id="{A19436DB-91B8-EFC5-A51C-E245A1E82AB8}"/>
              </a:ext>
            </a:extLst>
          </p:cNvPr>
          <p:cNvSpPr txBox="1"/>
          <p:nvPr/>
        </p:nvSpPr>
        <p:spPr>
          <a:xfrm>
            <a:off x="3944038" y="4776264"/>
            <a:ext cx="4753289"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sl-SI" dirty="0"/>
              <a:t>Dr. Ratko Pilipović</a:t>
            </a:r>
          </a:p>
          <a:p>
            <a:r>
              <a:rPr lang="sl-SI" dirty="0"/>
              <a:t>Faculty of Computer and Information Science,</a:t>
            </a:r>
          </a:p>
          <a:p>
            <a:r>
              <a:rPr lang="sl-SI" dirty="0"/>
              <a:t>University of Ljubljana, </a:t>
            </a:r>
          </a:p>
          <a:p>
            <a:r>
              <a:rPr lang="sl-SI" dirty="0"/>
              <a:t>mail: ratko.pilipovic@fri.uni-lj.si</a:t>
            </a:r>
          </a:p>
        </p:txBody>
      </p:sp>
      <p:pic>
        <p:nvPicPr>
          <p:cNvPr id="9" name="Picture 8">
            <a:extLst>
              <a:ext uri="{FF2B5EF4-FFF2-40B4-BE49-F238E27FC236}">
                <a16:creationId xmlns:a16="http://schemas.microsoft.com/office/drawing/2014/main" id="{F8EECC5D-0814-C801-2FB2-4DAA7CE6A3B3}"/>
              </a:ext>
            </a:extLst>
          </p:cNvPr>
          <p:cNvPicPr>
            <a:picLocks noChangeAspect="1"/>
          </p:cNvPicPr>
          <p:nvPr/>
        </p:nvPicPr>
        <p:blipFill>
          <a:blip r:embed="rId2"/>
          <a:stretch>
            <a:fillRect/>
          </a:stretch>
        </p:blipFill>
        <p:spPr>
          <a:xfrm>
            <a:off x="1833675" y="1481570"/>
            <a:ext cx="1851467" cy="2458434"/>
          </a:xfrm>
          <a:prstGeom prst="rect">
            <a:avLst/>
          </a:prstGeom>
        </p:spPr>
      </p:pic>
      <p:pic>
        <p:nvPicPr>
          <p:cNvPr id="12" name="Picture 11">
            <a:extLst>
              <a:ext uri="{FF2B5EF4-FFF2-40B4-BE49-F238E27FC236}">
                <a16:creationId xmlns:a16="http://schemas.microsoft.com/office/drawing/2014/main" id="{B2067516-7B66-6249-7EA1-BDCD409A35C0}"/>
              </a:ext>
            </a:extLst>
          </p:cNvPr>
          <p:cNvPicPr>
            <a:picLocks noChangeAspect="1"/>
          </p:cNvPicPr>
          <p:nvPr/>
        </p:nvPicPr>
        <p:blipFill>
          <a:blip r:embed="rId3"/>
          <a:stretch>
            <a:fillRect/>
          </a:stretch>
        </p:blipFill>
        <p:spPr>
          <a:xfrm>
            <a:off x="1839604" y="4147212"/>
            <a:ext cx="1845538" cy="2458435"/>
          </a:xfrm>
          <a:prstGeom prst="rect">
            <a:avLst/>
          </a:prstGeom>
        </p:spPr>
      </p:pic>
    </p:spTree>
    <p:extLst>
      <p:ext uri="{BB962C8B-B14F-4D97-AF65-F5344CB8AC3E}">
        <p14:creationId xmlns:p14="http://schemas.microsoft.com/office/powerpoint/2010/main" val="287743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2">
            <a:extLst>
              <a:ext uri="{FF2B5EF4-FFF2-40B4-BE49-F238E27FC236}">
                <a16:creationId xmlns:a16="http://schemas.microsoft.com/office/drawing/2014/main" id="{F78C6501-24FC-444A-61FA-54BC119AAC0E}"/>
              </a:ext>
            </a:extLst>
          </p:cNvPr>
          <p:cNvSpPr txBox="1">
            <a:spLocks noGrp="1"/>
          </p:cNvSpPr>
          <p:nvPr>
            <p:ph type="sldNum" sz="quarter" idx="8"/>
          </p:nvPr>
        </p:nvSpPr>
        <p:spPr/>
        <p:txBody>
          <a:bodyPr/>
          <a:lstStyle/>
          <a:p>
            <a:pPr lvl="0"/>
            <a:fld id="{F9F918B3-FB60-1B4B-A21D-C591BC95960E}" type="slidenum">
              <a:rPr lang="sl-SI"/>
              <a:t>3</a:t>
            </a:fld>
            <a:endParaRPr lang="sl-SI"/>
          </a:p>
        </p:txBody>
      </p:sp>
      <p:pic>
        <p:nvPicPr>
          <p:cNvPr id="3" name="Picture 6">
            <a:extLst>
              <a:ext uri="{FF2B5EF4-FFF2-40B4-BE49-F238E27FC236}">
                <a16:creationId xmlns:a16="http://schemas.microsoft.com/office/drawing/2014/main" id="{0E884BAA-8274-254D-3CB8-99EFEEC836EF}"/>
              </a:ext>
            </a:extLst>
          </p:cNvPr>
          <p:cNvPicPr>
            <a:picLocks noChangeAspect="1"/>
          </p:cNvPicPr>
          <p:nvPr/>
        </p:nvPicPr>
        <p:blipFill>
          <a:blip r:embed="rId3"/>
          <a:stretch>
            <a:fillRect/>
          </a:stretch>
        </p:blipFill>
        <p:spPr>
          <a:xfrm>
            <a:off x="5945062" y="1772283"/>
            <a:ext cx="4802520" cy="4802520"/>
          </a:xfrm>
          <a:prstGeom prst="rect">
            <a:avLst/>
          </a:prstGeom>
          <a:noFill/>
          <a:ln cap="flat">
            <a:noFill/>
          </a:ln>
        </p:spPr>
      </p:pic>
      <p:sp>
        <p:nvSpPr>
          <p:cNvPr id="5" name="Title 1">
            <a:extLst>
              <a:ext uri="{FF2B5EF4-FFF2-40B4-BE49-F238E27FC236}">
                <a16:creationId xmlns:a16="http://schemas.microsoft.com/office/drawing/2014/main" id="{F90D16DC-620F-49DA-D128-C8580D722FE6}"/>
              </a:ext>
            </a:extLst>
          </p:cNvPr>
          <p:cNvSpPr>
            <a:spLocks noGrp="1"/>
          </p:cNvSpPr>
          <p:nvPr>
            <p:ph type="title"/>
          </p:nvPr>
        </p:nvSpPr>
        <p:spPr>
          <a:xfrm>
            <a:off x="694071" y="283197"/>
            <a:ext cx="10501983" cy="1205938"/>
          </a:xfrm>
        </p:spPr>
        <p:txBody>
          <a:bodyPr>
            <a:normAutofit/>
          </a:bodyPr>
          <a:lstStyle/>
          <a:p>
            <a:r>
              <a:rPr lang="sl-SI" sz="4800" dirty="0"/>
              <a:t>Sparse matrix</a:t>
            </a:r>
          </a:p>
        </p:txBody>
      </p:sp>
      <p:sp>
        <p:nvSpPr>
          <p:cNvPr id="6" name="Chart Placeholder 2">
            <a:extLst>
              <a:ext uri="{FF2B5EF4-FFF2-40B4-BE49-F238E27FC236}">
                <a16:creationId xmlns:a16="http://schemas.microsoft.com/office/drawing/2014/main" id="{1B968979-7D7F-43FC-AC52-3FCB6B7EE509}"/>
              </a:ext>
            </a:extLst>
          </p:cNvPr>
          <p:cNvSpPr>
            <a:spLocks noGrp="1"/>
          </p:cNvSpPr>
          <p:nvPr>
            <p:ph type="chart" idx="4294967295"/>
          </p:nvPr>
        </p:nvSpPr>
        <p:spPr>
          <a:xfrm>
            <a:off x="838203" y="2209803"/>
            <a:ext cx="5257797" cy="3917947"/>
          </a:xfrm>
        </p:spPr>
        <p:txBody>
          <a:bodyPr/>
          <a:lstStyle/>
          <a:p>
            <a:r>
              <a:rPr lang="sl-SI" dirty="0"/>
              <a:t>Matrices with the majority of elements zero</a:t>
            </a:r>
          </a:p>
          <a:p>
            <a:r>
              <a:rPr lang="sl-SI" dirty="0"/>
              <a:t>Compact representation</a:t>
            </a:r>
          </a:p>
          <a:p>
            <a:pPr lvl="1"/>
            <a:r>
              <a:rPr lang="sl-SI" dirty="0"/>
              <a:t>Storing in a format which avoids storing zeros</a:t>
            </a:r>
          </a:p>
          <a:p>
            <a:r>
              <a:rPr lang="sl-SI" dirty="0"/>
              <a:t>Irregularity is a drawback in parallel implementations</a:t>
            </a:r>
          </a:p>
          <a:p>
            <a:r>
              <a:rPr lang="sl-SI" dirty="0"/>
              <a:t>Different formats optimize storage or computation</a:t>
            </a:r>
          </a:p>
          <a:p>
            <a:endParaRPr lang="sl-SI" dirty="0"/>
          </a:p>
          <a:p>
            <a:pPr lvl="1"/>
            <a:endParaRPr lang="sl-S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CB92D-4EEC-6DFF-1AED-8ACF50F00556}"/>
            </a:ext>
          </a:extLst>
        </p:cNvPr>
        <p:cNvGrpSpPr/>
        <p:nvPr/>
      </p:nvGrpSpPr>
      <p:grpSpPr>
        <a:xfrm>
          <a:off x="0" y="0"/>
          <a:ext cx="0" cy="0"/>
          <a:chOff x="0" y="0"/>
          <a:chExt cx="0" cy="0"/>
        </a:xfrm>
      </p:grpSpPr>
      <p:sp>
        <p:nvSpPr>
          <p:cNvPr id="2" name="Označba mesta številke diapozitiva 2">
            <a:extLst>
              <a:ext uri="{FF2B5EF4-FFF2-40B4-BE49-F238E27FC236}">
                <a16:creationId xmlns:a16="http://schemas.microsoft.com/office/drawing/2014/main" id="{6CDFF20C-C80E-F32C-B462-1807A2712376}"/>
              </a:ext>
            </a:extLst>
          </p:cNvPr>
          <p:cNvSpPr txBox="1">
            <a:spLocks noGrp="1"/>
          </p:cNvSpPr>
          <p:nvPr>
            <p:ph type="sldNum" sz="quarter" idx="8"/>
          </p:nvPr>
        </p:nvSpPr>
        <p:spPr/>
        <p:txBody>
          <a:bodyPr/>
          <a:lstStyle/>
          <a:p>
            <a:pPr lvl="0"/>
            <a:fld id="{F9F918B3-FB60-1B4B-A21D-C591BC95960E}" type="slidenum">
              <a:rPr lang="sl-SI"/>
              <a:t>4</a:t>
            </a:fld>
            <a:endParaRPr lang="sl-SI"/>
          </a:p>
        </p:txBody>
      </p:sp>
      <p:sp>
        <p:nvSpPr>
          <p:cNvPr id="5" name="Title 1">
            <a:extLst>
              <a:ext uri="{FF2B5EF4-FFF2-40B4-BE49-F238E27FC236}">
                <a16:creationId xmlns:a16="http://schemas.microsoft.com/office/drawing/2014/main" id="{E8A23A8F-E859-C1E7-794B-DC44D0219261}"/>
              </a:ext>
            </a:extLst>
          </p:cNvPr>
          <p:cNvSpPr>
            <a:spLocks noGrp="1"/>
          </p:cNvSpPr>
          <p:nvPr>
            <p:ph type="title"/>
          </p:nvPr>
        </p:nvSpPr>
        <p:spPr>
          <a:xfrm>
            <a:off x="694071" y="283197"/>
            <a:ext cx="10501983" cy="1205938"/>
          </a:xfrm>
        </p:spPr>
        <p:txBody>
          <a:bodyPr>
            <a:normAutofit/>
          </a:bodyPr>
          <a:lstStyle/>
          <a:p>
            <a:r>
              <a:rPr lang="sl-SI" sz="4800" dirty="0"/>
              <a:t>Experimental setup</a:t>
            </a:r>
          </a:p>
        </p:txBody>
      </p:sp>
      <p:sp>
        <p:nvSpPr>
          <p:cNvPr id="6" name="Chart Placeholder 2">
            <a:extLst>
              <a:ext uri="{FF2B5EF4-FFF2-40B4-BE49-F238E27FC236}">
                <a16:creationId xmlns:a16="http://schemas.microsoft.com/office/drawing/2014/main" id="{5DF0AF1D-9F19-F2E5-D842-BDB20BA8C7CE}"/>
              </a:ext>
            </a:extLst>
          </p:cNvPr>
          <p:cNvSpPr>
            <a:spLocks noGrp="1"/>
          </p:cNvSpPr>
          <p:nvPr>
            <p:ph type="chart" idx="4294967295"/>
          </p:nvPr>
        </p:nvSpPr>
        <p:spPr>
          <a:xfrm>
            <a:off x="838203" y="2209803"/>
            <a:ext cx="5257797" cy="3917947"/>
          </a:xfrm>
        </p:spPr>
        <p:txBody>
          <a:bodyPr>
            <a:normAutofit/>
          </a:bodyPr>
          <a:lstStyle/>
          <a:p>
            <a:r>
              <a:rPr lang="sl-SI" dirty="0"/>
              <a:t>Experiments run on FPGA Software Development Vehicles (FPGA – SDV)</a:t>
            </a:r>
          </a:p>
          <a:p>
            <a:r>
              <a:rPr lang="sl-SI" dirty="0"/>
              <a:t>Implement Vitrivius architecture on FPGA fabric</a:t>
            </a:r>
          </a:p>
          <a:p>
            <a:r>
              <a:rPr lang="sl-SI" dirty="0"/>
              <a:t>Located at the HCA server at the Barcelona supercomputing centre</a:t>
            </a:r>
          </a:p>
          <a:p>
            <a:endParaRPr lang="sl-SI" dirty="0"/>
          </a:p>
          <a:p>
            <a:pPr lvl="1"/>
            <a:endParaRPr lang="sl-SI" dirty="0"/>
          </a:p>
        </p:txBody>
      </p:sp>
      <p:pic>
        <p:nvPicPr>
          <p:cNvPr id="4" name="Picture 3">
            <a:extLst>
              <a:ext uri="{FF2B5EF4-FFF2-40B4-BE49-F238E27FC236}">
                <a16:creationId xmlns:a16="http://schemas.microsoft.com/office/drawing/2014/main" id="{C2196BD4-B3DC-B4DB-2F65-CB9BCBF5C299}"/>
              </a:ext>
            </a:extLst>
          </p:cNvPr>
          <p:cNvPicPr>
            <a:picLocks noChangeAspect="1"/>
          </p:cNvPicPr>
          <p:nvPr/>
        </p:nvPicPr>
        <p:blipFill>
          <a:blip r:embed="rId3"/>
          <a:stretch>
            <a:fillRect/>
          </a:stretch>
        </p:blipFill>
        <p:spPr>
          <a:xfrm>
            <a:off x="6271381" y="2009777"/>
            <a:ext cx="5636049" cy="3282629"/>
          </a:xfrm>
          <a:prstGeom prst="rect">
            <a:avLst/>
          </a:prstGeom>
        </p:spPr>
      </p:pic>
    </p:spTree>
    <p:extLst>
      <p:ext uri="{BB962C8B-B14F-4D97-AF65-F5344CB8AC3E}">
        <p14:creationId xmlns:p14="http://schemas.microsoft.com/office/powerpoint/2010/main" val="174951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41B6-E7F7-A0DF-D7FA-2600DE8B18E8}"/>
              </a:ext>
            </a:extLst>
          </p:cNvPr>
          <p:cNvSpPr>
            <a:spLocks noGrp="1"/>
          </p:cNvSpPr>
          <p:nvPr>
            <p:ph type="title"/>
          </p:nvPr>
        </p:nvSpPr>
        <p:spPr>
          <a:xfrm>
            <a:off x="371962" y="726640"/>
            <a:ext cx="10501983" cy="1205938"/>
          </a:xfrm>
        </p:spPr>
        <p:txBody>
          <a:bodyPr>
            <a:normAutofit/>
          </a:bodyPr>
          <a:lstStyle/>
          <a:p>
            <a:r>
              <a:rPr lang="sl-SI" sz="4800" dirty="0"/>
              <a:t>Compressed Sparse Row (CSR) format</a:t>
            </a:r>
          </a:p>
        </p:txBody>
      </p:sp>
      <p:sp>
        <p:nvSpPr>
          <p:cNvPr id="4" name="Rectangle 3">
            <a:extLst>
              <a:ext uri="{FF2B5EF4-FFF2-40B4-BE49-F238E27FC236}">
                <a16:creationId xmlns:a16="http://schemas.microsoft.com/office/drawing/2014/main" id="{38FFAEC9-09D4-E41A-0A99-173AFF49C99A}"/>
              </a:ext>
            </a:extLst>
          </p:cNvPr>
          <p:cNvSpPr/>
          <p:nvPr/>
        </p:nvSpPr>
        <p:spPr>
          <a:xfrm>
            <a:off x="371963" y="2761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5" name="Rectangle 4">
            <a:extLst>
              <a:ext uri="{FF2B5EF4-FFF2-40B4-BE49-F238E27FC236}">
                <a16:creationId xmlns:a16="http://schemas.microsoft.com/office/drawing/2014/main" id="{D8F05F06-E16B-885A-099C-29A652223C03}"/>
              </a:ext>
            </a:extLst>
          </p:cNvPr>
          <p:cNvSpPr/>
          <p:nvPr/>
        </p:nvSpPr>
        <p:spPr>
          <a:xfrm>
            <a:off x="731963" y="2761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6" name="Rectangle 5">
            <a:extLst>
              <a:ext uri="{FF2B5EF4-FFF2-40B4-BE49-F238E27FC236}">
                <a16:creationId xmlns:a16="http://schemas.microsoft.com/office/drawing/2014/main" id="{360218E2-8C7A-95CB-18ED-CCCF8D90637C}"/>
              </a:ext>
            </a:extLst>
          </p:cNvPr>
          <p:cNvSpPr/>
          <p:nvPr/>
        </p:nvSpPr>
        <p:spPr>
          <a:xfrm>
            <a:off x="1091963" y="2761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7" name="Rectangle 6">
            <a:extLst>
              <a:ext uri="{FF2B5EF4-FFF2-40B4-BE49-F238E27FC236}">
                <a16:creationId xmlns:a16="http://schemas.microsoft.com/office/drawing/2014/main" id="{3C352DE1-AD4F-EEBC-739D-9D5FA96FA3C8}"/>
              </a:ext>
            </a:extLst>
          </p:cNvPr>
          <p:cNvSpPr/>
          <p:nvPr/>
        </p:nvSpPr>
        <p:spPr>
          <a:xfrm>
            <a:off x="1451963" y="2761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 name="Rectangle 7">
            <a:extLst>
              <a:ext uri="{FF2B5EF4-FFF2-40B4-BE49-F238E27FC236}">
                <a16:creationId xmlns:a16="http://schemas.microsoft.com/office/drawing/2014/main" id="{B6E8AAE2-C3D9-5DB1-63AC-A2AD09FFDE88}"/>
              </a:ext>
            </a:extLst>
          </p:cNvPr>
          <p:cNvSpPr/>
          <p:nvPr/>
        </p:nvSpPr>
        <p:spPr>
          <a:xfrm>
            <a:off x="1793277" y="2761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 name="Rectangle 8">
            <a:extLst>
              <a:ext uri="{FF2B5EF4-FFF2-40B4-BE49-F238E27FC236}">
                <a16:creationId xmlns:a16="http://schemas.microsoft.com/office/drawing/2014/main" id="{940A5BC5-AE02-E68B-C6D1-863C1E2AEA43}"/>
              </a:ext>
            </a:extLst>
          </p:cNvPr>
          <p:cNvSpPr/>
          <p:nvPr/>
        </p:nvSpPr>
        <p:spPr>
          <a:xfrm>
            <a:off x="2153277" y="2761298"/>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 name="Rectangle 9">
            <a:extLst>
              <a:ext uri="{FF2B5EF4-FFF2-40B4-BE49-F238E27FC236}">
                <a16:creationId xmlns:a16="http://schemas.microsoft.com/office/drawing/2014/main" id="{BBBA954A-4787-A3B8-5C7D-C8825160BC49}"/>
              </a:ext>
            </a:extLst>
          </p:cNvPr>
          <p:cNvSpPr/>
          <p:nvPr/>
        </p:nvSpPr>
        <p:spPr>
          <a:xfrm>
            <a:off x="2513277" y="2761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1" name="Rectangle 10">
            <a:extLst>
              <a:ext uri="{FF2B5EF4-FFF2-40B4-BE49-F238E27FC236}">
                <a16:creationId xmlns:a16="http://schemas.microsoft.com/office/drawing/2014/main" id="{47BC23DA-0E72-DB9F-017B-5424C841D92F}"/>
              </a:ext>
            </a:extLst>
          </p:cNvPr>
          <p:cNvSpPr/>
          <p:nvPr/>
        </p:nvSpPr>
        <p:spPr>
          <a:xfrm>
            <a:off x="2873277" y="2761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2" name="Rectangle 11">
            <a:extLst>
              <a:ext uri="{FF2B5EF4-FFF2-40B4-BE49-F238E27FC236}">
                <a16:creationId xmlns:a16="http://schemas.microsoft.com/office/drawing/2014/main" id="{EC0AD044-ADA1-1271-99B1-4A90C008308B}"/>
              </a:ext>
            </a:extLst>
          </p:cNvPr>
          <p:cNvSpPr/>
          <p:nvPr/>
        </p:nvSpPr>
        <p:spPr>
          <a:xfrm>
            <a:off x="3224020" y="2761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3" name="Rectangle 12">
            <a:extLst>
              <a:ext uri="{FF2B5EF4-FFF2-40B4-BE49-F238E27FC236}">
                <a16:creationId xmlns:a16="http://schemas.microsoft.com/office/drawing/2014/main" id="{E1700E18-8824-5BD6-9050-088722AFD1E6}"/>
              </a:ext>
            </a:extLst>
          </p:cNvPr>
          <p:cNvSpPr/>
          <p:nvPr/>
        </p:nvSpPr>
        <p:spPr>
          <a:xfrm>
            <a:off x="3584020" y="2761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4" name="Rectangle 13">
            <a:extLst>
              <a:ext uri="{FF2B5EF4-FFF2-40B4-BE49-F238E27FC236}">
                <a16:creationId xmlns:a16="http://schemas.microsoft.com/office/drawing/2014/main" id="{57073D36-E685-FE99-9273-CAE9085C34F9}"/>
              </a:ext>
            </a:extLst>
          </p:cNvPr>
          <p:cNvSpPr/>
          <p:nvPr/>
        </p:nvSpPr>
        <p:spPr>
          <a:xfrm>
            <a:off x="3944020" y="2761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5" name="Rectangle 14">
            <a:extLst>
              <a:ext uri="{FF2B5EF4-FFF2-40B4-BE49-F238E27FC236}">
                <a16:creationId xmlns:a16="http://schemas.microsoft.com/office/drawing/2014/main" id="{52CA1884-DF53-E6C7-7E03-D18A51C6ECBA}"/>
              </a:ext>
            </a:extLst>
          </p:cNvPr>
          <p:cNvSpPr/>
          <p:nvPr/>
        </p:nvSpPr>
        <p:spPr>
          <a:xfrm>
            <a:off x="4304020" y="2761298"/>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6" name="Rectangle 15">
            <a:extLst>
              <a:ext uri="{FF2B5EF4-FFF2-40B4-BE49-F238E27FC236}">
                <a16:creationId xmlns:a16="http://schemas.microsoft.com/office/drawing/2014/main" id="{7B38253A-4F62-3C2C-CAFF-A9A3CA19A5B6}"/>
              </a:ext>
            </a:extLst>
          </p:cNvPr>
          <p:cNvSpPr/>
          <p:nvPr/>
        </p:nvSpPr>
        <p:spPr>
          <a:xfrm>
            <a:off x="4645334" y="2761298"/>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17" name="Rectangle 16">
            <a:extLst>
              <a:ext uri="{FF2B5EF4-FFF2-40B4-BE49-F238E27FC236}">
                <a16:creationId xmlns:a16="http://schemas.microsoft.com/office/drawing/2014/main" id="{9812AD61-F012-E578-C414-ACA65569D6A7}"/>
              </a:ext>
            </a:extLst>
          </p:cNvPr>
          <p:cNvSpPr/>
          <p:nvPr/>
        </p:nvSpPr>
        <p:spPr>
          <a:xfrm>
            <a:off x="5005334" y="2761298"/>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18" name="Rectangle 17">
            <a:extLst>
              <a:ext uri="{FF2B5EF4-FFF2-40B4-BE49-F238E27FC236}">
                <a16:creationId xmlns:a16="http://schemas.microsoft.com/office/drawing/2014/main" id="{8164DB6E-5BB8-474F-2ABC-19DB7069EE94}"/>
              </a:ext>
            </a:extLst>
          </p:cNvPr>
          <p:cNvSpPr/>
          <p:nvPr/>
        </p:nvSpPr>
        <p:spPr>
          <a:xfrm>
            <a:off x="5365334" y="2761298"/>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19" name="Rectangle 18">
            <a:extLst>
              <a:ext uri="{FF2B5EF4-FFF2-40B4-BE49-F238E27FC236}">
                <a16:creationId xmlns:a16="http://schemas.microsoft.com/office/drawing/2014/main" id="{F8655DC9-C98F-DB00-5E41-0CD5F16FA36D}"/>
              </a:ext>
            </a:extLst>
          </p:cNvPr>
          <p:cNvSpPr/>
          <p:nvPr/>
        </p:nvSpPr>
        <p:spPr>
          <a:xfrm>
            <a:off x="5725334" y="2761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20" name="Rectangle 19">
            <a:extLst>
              <a:ext uri="{FF2B5EF4-FFF2-40B4-BE49-F238E27FC236}">
                <a16:creationId xmlns:a16="http://schemas.microsoft.com/office/drawing/2014/main" id="{FC436B0B-81C7-1EE5-6DAF-828C1EDEDBEF}"/>
              </a:ext>
            </a:extLst>
          </p:cNvPr>
          <p:cNvSpPr/>
          <p:nvPr/>
        </p:nvSpPr>
        <p:spPr>
          <a:xfrm>
            <a:off x="6085334" y="2761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21" name="Rectangle 20">
            <a:extLst>
              <a:ext uri="{FF2B5EF4-FFF2-40B4-BE49-F238E27FC236}">
                <a16:creationId xmlns:a16="http://schemas.microsoft.com/office/drawing/2014/main" id="{D6950611-459D-11E9-3DBE-B86532F5B3A6}"/>
              </a:ext>
            </a:extLst>
          </p:cNvPr>
          <p:cNvSpPr/>
          <p:nvPr/>
        </p:nvSpPr>
        <p:spPr>
          <a:xfrm>
            <a:off x="6445334" y="2761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22" name="Rectangle 21">
            <a:extLst>
              <a:ext uri="{FF2B5EF4-FFF2-40B4-BE49-F238E27FC236}">
                <a16:creationId xmlns:a16="http://schemas.microsoft.com/office/drawing/2014/main" id="{E770FCAB-FC6F-44DF-21A3-548A453D9D15}"/>
              </a:ext>
            </a:extLst>
          </p:cNvPr>
          <p:cNvSpPr/>
          <p:nvPr/>
        </p:nvSpPr>
        <p:spPr>
          <a:xfrm>
            <a:off x="6805334" y="2761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23" name="Rectangle 22">
            <a:extLst>
              <a:ext uri="{FF2B5EF4-FFF2-40B4-BE49-F238E27FC236}">
                <a16:creationId xmlns:a16="http://schemas.microsoft.com/office/drawing/2014/main" id="{5C475B13-97C2-268C-B8BE-B88E7AA01F09}"/>
              </a:ext>
            </a:extLst>
          </p:cNvPr>
          <p:cNvSpPr/>
          <p:nvPr/>
        </p:nvSpPr>
        <p:spPr>
          <a:xfrm>
            <a:off x="7165334" y="2761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24" name="Rectangle 23">
            <a:extLst>
              <a:ext uri="{FF2B5EF4-FFF2-40B4-BE49-F238E27FC236}">
                <a16:creationId xmlns:a16="http://schemas.microsoft.com/office/drawing/2014/main" id="{3E5FAF1B-4C54-E93D-563B-BC8559875822}"/>
              </a:ext>
            </a:extLst>
          </p:cNvPr>
          <p:cNvSpPr/>
          <p:nvPr/>
        </p:nvSpPr>
        <p:spPr>
          <a:xfrm>
            <a:off x="7506648" y="2761298"/>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25" name="Rectangle 24">
            <a:extLst>
              <a:ext uri="{FF2B5EF4-FFF2-40B4-BE49-F238E27FC236}">
                <a16:creationId xmlns:a16="http://schemas.microsoft.com/office/drawing/2014/main" id="{B1243018-6C2F-8E96-6F72-F9C4137169D4}"/>
              </a:ext>
            </a:extLst>
          </p:cNvPr>
          <p:cNvSpPr/>
          <p:nvPr/>
        </p:nvSpPr>
        <p:spPr>
          <a:xfrm>
            <a:off x="7866648" y="2761298"/>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26" name="Rectangle 25">
            <a:extLst>
              <a:ext uri="{FF2B5EF4-FFF2-40B4-BE49-F238E27FC236}">
                <a16:creationId xmlns:a16="http://schemas.microsoft.com/office/drawing/2014/main" id="{4760AF0E-E63D-9F8E-94A0-C8A246B836AF}"/>
              </a:ext>
            </a:extLst>
          </p:cNvPr>
          <p:cNvSpPr/>
          <p:nvPr/>
        </p:nvSpPr>
        <p:spPr>
          <a:xfrm>
            <a:off x="8226648" y="2761298"/>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27" name="Rectangle 26">
            <a:extLst>
              <a:ext uri="{FF2B5EF4-FFF2-40B4-BE49-F238E27FC236}">
                <a16:creationId xmlns:a16="http://schemas.microsoft.com/office/drawing/2014/main" id="{E003B157-671B-CD7F-7DDA-D1203B08C56A}"/>
              </a:ext>
            </a:extLst>
          </p:cNvPr>
          <p:cNvSpPr/>
          <p:nvPr/>
        </p:nvSpPr>
        <p:spPr>
          <a:xfrm>
            <a:off x="8586648" y="2761298"/>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28" name="Rectangle 27">
            <a:extLst>
              <a:ext uri="{FF2B5EF4-FFF2-40B4-BE49-F238E27FC236}">
                <a16:creationId xmlns:a16="http://schemas.microsoft.com/office/drawing/2014/main" id="{222CB38B-76FD-982F-2CE2-7D4DAC6FF5AE}"/>
              </a:ext>
            </a:extLst>
          </p:cNvPr>
          <p:cNvSpPr/>
          <p:nvPr/>
        </p:nvSpPr>
        <p:spPr>
          <a:xfrm>
            <a:off x="8937391" y="2761298"/>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29" name="Rectangle 28">
            <a:extLst>
              <a:ext uri="{FF2B5EF4-FFF2-40B4-BE49-F238E27FC236}">
                <a16:creationId xmlns:a16="http://schemas.microsoft.com/office/drawing/2014/main" id="{7412DBCA-DD0C-E0B1-51E9-B771571203E6}"/>
              </a:ext>
            </a:extLst>
          </p:cNvPr>
          <p:cNvSpPr/>
          <p:nvPr/>
        </p:nvSpPr>
        <p:spPr>
          <a:xfrm>
            <a:off x="9297391" y="2761298"/>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0" name="Rectangle 29">
            <a:extLst>
              <a:ext uri="{FF2B5EF4-FFF2-40B4-BE49-F238E27FC236}">
                <a16:creationId xmlns:a16="http://schemas.microsoft.com/office/drawing/2014/main" id="{7086B2DE-54E1-C29D-77C2-2D4209CF1B83}"/>
              </a:ext>
            </a:extLst>
          </p:cNvPr>
          <p:cNvSpPr/>
          <p:nvPr/>
        </p:nvSpPr>
        <p:spPr>
          <a:xfrm>
            <a:off x="9657391" y="2761298"/>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1" name="Rectangle 30">
            <a:extLst>
              <a:ext uri="{FF2B5EF4-FFF2-40B4-BE49-F238E27FC236}">
                <a16:creationId xmlns:a16="http://schemas.microsoft.com/office/drawing/2014/main" id="{54DE1E4B-4B10-08E9-6230-D5E5FCA8C7F0}"/>
              </a:ext>
            </a:extLst>
          </p:cNvPr>
          <p:cNvSpPr/>
          <p:nvPr/>
        </p:nvSpPr>
        <p:spPr>
          <a:xfrm>
            <a:off x="10017391" y="2761298"/>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2" name="Rectangle 31">
            <a:extLst>
              <a:ext uri="{FF2B5EF4-FFF2-40B4-BE49-F238E27FC236}">
                <a16:creationId xmlns:a16="http://schemas.microsoft.com/office/drawing/2014/main" id="{5FEF6016-732E-3000-9D46-E0D8CD621C93}"/>
              </a:ext>
            </a:extLst>
          </p:cNvPr>
          <p:cNvSpPr/>
          <p:nvPr/>
        </p:nvSpPr>
        <p:spPr>
          <a:xfrm>
            <a:off x="10358705" y="2761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33" name="Rectangle 32">
            <a:extLst>
              <a:ext uri="{FF2B5EF4-FFF2-40B4-BE49-F238E27FC236}">
                <a16:creationId xmlns:a16="http://schemas.microsoft.com/office/drawing/2014/main" id="{029579C2-081F-BBFD-27C4-76E62D93781D}"/>
              </a:ext>
            </a:extLst>
          </p:cNvPr>
          <p:cNvSpPr/>
          <p:nvPr/>
        </p:nvSpPr>
        <p:spPr>
          <a:xfrm>
            <a:off x="10718705" y="2761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34" name="Rectangle 33">
            <a:extLst>
              <a:ext uri="{FF2B5EF4-FFF2-40B4-BE49-F238E27FC236}">
                <a16:creationId xmlns:a16="http://schemas.microsoft.com/office/drawing/2014/main" id="{F2F408D9-A9D5-CE35-3E0C-A2A6A92DB6E8}"/>
              </a:ext>
            </a:extLst>
          </p:cNvPr>
          <p:cNvSpPr/>
          <p:nvPr/>
        </p:nvSpPr>
        <p:spPr>
          <a:xfrm>
            <a:off x="11078705" y="2761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35" name="Rectangle 34">
            <a:extLst>
              <a:ext uri="{FF2B5EF4-FFF2-40B4-BE49-F238E27FC236}">
                <a16:creationId xmlns:a16="http://schemas.microsoft.com/office/drawing/2014/main" id="{551F86C4-2248-3548-FBB3-D4E1B365E415}"/>
              </a:ext>
            </a:extLst>
          </p:cNvPr>
          <p:cNvSpPr/>
          <p:nvPr/>
        </p:nvSpPr>
        <p:spPr>
          <a:xfrm>
            <a:off x="11438705" y="2761298"/>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36" name="TextBox 35">
            <a:extLst>
              <a:ext uri="{FF2B5EF4-FFF2-40B4-BE49-F238E27FC236}">
                <a16:creationId xmlns:a16="http://schemas.microsoft.com/office/drawing/2014/main" id="{7B030AC5-9A2E-F2A7-2807-3EEE63042A57}"/>
              </a:ext>
            </a:extLst>
          </p:cNvPr>
          <p:cNvSpPr txBox="1"/>
          <p:nvPr/>
        </p:nvSpPr>
        <p:spPr>
          <a:xfrm>
            <a:off x="294387" y="2224965"/>
            <a:ext cx="7075335" cy="584775"/>
          </a:xfrm>
          <a:prstGeom prst="rect">
            <a:avLst/>
          </a:prstGeom>
          <a:noFill/>
        </p:spPr>
        <p:txBody>
          <a:bodyPr wrap="none" rtlCol="0">
            <a:spAutoFit/>
          </a:bodyPr>
          <a:lstStyle/>
          <a:p>
            <a:r>
              <a:rPr lang="sl-SI" sz="3200" dirty="0"/>
              <a:t>Data: Compressed non-zero elements  </a:t>
            </a:r>
          </a:p>
        </p:txBody>
      </p:sp>
      <p:sp>
        <p:nvSpPr>
          <p:cNvPr id="38" name="Rectangle 37">
            <a:extLst>
              <a:ext uri="{FF2B5EF4-FFF2-40B4-BE49-F238E27FC236}">
                <a16:creationId xmlns:a16="http://schemas.microsoft.com/office/drawing/2014/main" id="{40A0E7D6-800A-04CD-B4A5-4F12F9E44769}"/>
              </a:ext>
            </a:extLst>
          </p:cNvPr>
          <p:cNvSpPr/>
          <p:nvPr/>
        </p:nvSpPr>
        <p:spPr>
          <a:xfrm>
            <a:off x="371963" y="377444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2</a:t>
            </a:r>
          </a:p>
        </p:txBody>
      </p:sp>
      <p:sp>
        <p:nvSpPr>
          <p:cNvPr id="39" name="Rectangle 38">
            <a:extLst>
              <a:ext uri="{FF2B5EF4-FFF2-40B4-BE49-F238E27FC236}">
                <a16:creationId xmlns:a16="http://schemas.microsoft.com/office/drawing/2014/main" id="{09789C43-DC06-AF72-0EDB-C6EBF1E5087B}"/>
              </a:ext>
            </a:extLst>
          </p:cNvPr>
          <p:cNvSpPr/>
          <p:nvPr/>
        </p:nvSpPr>
        <p:spPr>
          <a:xfrm>
            <a:off x="731963" y="377444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3</a:t>
            </a:r>
          </a:p>
        </p:txBody>
      </p:sp>
      <p:sp>
        <p:nvSpPr>
          <p:cNvPr id="40" name="Rectangle 39">
            <a:extLst>
              <a:ext uri="{FF2B5EF4-FFF2-40B4-BE49-F238E27FC236}">
                <a16:creationId xmlns:a16="http://schemas.microsoft.com/office/drawing/2014/main" id="{0F088857-F27D-C4F9-079A-F55DF77585B0}"/>
              </a:ext>
            </a:extLst>
          </p:cNvPr>
          <p:cNvSpPr/>
          <p:nvPr/>
        </p:nvSpPr>
        <p:spPr>
          <a:xfrm>
            <a:off x="1091963" y="377444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4</a:t>
            </a:r>
          </a:p>
        </p:txBody>
      </p:sp>
      <p:sp>
        <p:nvSpPr>
          <p:cNvPr id="41" name="Rectangle 40">
            <a:extLst>
              <a:ext uri="{FF2B5EF4-FFF2-40B4-BE49-F238E27FC236}">
                <a16:creationId xmlns:a16="http://schemas.microsoft.com/office/drawing/2014/main" id="{337CFEB1-6FA2-AE13-5C93-EE4F6ADF0F6A}"/>
              </a:ext>
            </a:extLst>
          </p:cNvPr>
          <p:cNvSpPr/>
          <p:nvPr/>
        </p:nvSpPr>
        <p:spPr>
          <a:xfrm>
            <a:off x="1451963" y="377444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7</a:t>
            </a:r>
          </a:p>
        </p:txBody>
      </p:sp>
      <p:sp>
        <p:nvSpPr>
          <p:cNvPr id="42" name="Rectangle 41">
            <a:extLst>
              <a:ext uri="{FF2B5EF4-FFF2-40B4-BE49-F238E27FC236}">
                <a16:creationId xmlns:a16="http://schemas.microsoft.com/office/drawing/2014/main" id="{DF969B60-034F-4E08-F255-BA831900D253}"/>
              </a:ext>
            </a:extLst>
          </p:cNvPr>
          <p:cNvSpPr/>
          <p:nvPr/>
        </p:nvSpPr>
        <p:spPr>
          <a:xfrm>
            <a:off x="1793277" y="377444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8</a:t>
            </a:r>
          </a:p>
        </p:txBody>
      </p:sp>
      <p:sp>
        <p:nvSpPr>
          <p:cNvPr id="43" name="Rectangle 42">
            <a:extLst>
              <a:ext uri="{FF2B5EF4-FFF2-40B4-BE49-F238E27FC236}">
                <a16:creationId xmlns:a16="http://schemas.microsoft.com/office/drawing/2014/main" id="{1E763BA3-4B2F-7E8B-4EB0-9283FF3D8E67}"/>
              </a:ext>
            </a:extLst>
          </p:cNvPr>
          <p:cNvSpPr/>
          <p:nvPr/>
        </p:nvSpPr>
        <p:spPr>
          <a:xfrm>
            <a:off x="2153277" y="377444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9</a:t>
            </a:r>
          </a:p>
        </p:txBody>
      </p:sp>
      <p:sp>
        <p:nvSpPr>
          <p:cNvPr id="44" name="Rectangle 43">
            <a:extLst>
              <a:ext uri="{FF2B5EF4-FFF2-40B4-BE49-F238E27FC236}">
                <a16:creationId xmlns:a16="http://schemas.microsoft.com/office/drawing/2014/main" id="{D172EB4F-3791-D1C4-974A-B7F6C460B2DA}"/>
              </a:ext>
            </a:extLst>
          </p:cNvPr>
          <p:cNvSpPr/>
          <p:nvPr/>
        </p:nvSpPr>
        <p:spPr>
          <a:xfrm>
            <a:off x="2513277" y="377444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5</a:t>
            </a:r>
          </a:p>
        </p:txBody>
      </p:sp>
      <p:sp>
        <p:nvSpPr>
          <p:cNvPr id="45" name="Rectangle 44">
            <a:extLst>
              <a:ext uri="{FF2B5EF4-FFF2-40B4-BE49-F238E27FC236}">
                <a16:creationId xmlns:a16="http://schemas.microsoft.com/office/drawing/2014/main" id="{4233A588-8B3E-39B2-9454-0DF8AEBC8224}"/>
              </a:ext>
            </a:extLst>
          </p:cNvPr>
          <p:cNvSpPr/>
          <p:nvPr/>
        </p:nvSpPr>
        <p:spPr>
          <a:xfrm>
            <a:off x="2873277" y="377444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6</a:t>
            </a:r>
          </a:p>
        </p:txBody>
      </p:sp>
      <p:sp>
        <p:nvSpPr>
          <p:cNvPr id="46" name="Rectangle 45">
            <a:extLst>
              <a:ext uri="{FF2B5EF4-FFF2-40B4-BE49-F238E27FC236}">
                <a16:creationId xmlns:a16="http://schemas.microsoft.com/office/drawing/2014/main" id="{5CC9A66D-4BD5-7E01-D504-3C26DD325BF5}"/>
              </a:ext>
            </a:extLst>
          </p:cNvPr>
          <p:cNvSpPr/>
          <p:nvPr/>
        </p:nvSpPr>
        <p:spPr>
          <a:xfrm>
            <a:off x="3224020" y="377444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2</a:t>
            </a:r>
          </a:p>
        </p:txBody>
      </p:sp>
      <p:sp>
        <p:nvSpPr>
          <p:cNvPr id="47" name="Rectangle 46">
            <a:extLst>
              <a:ext uri="{FF2B5EF4-FFF2-40B4-BE49-F238E27FC236}">
                <a16:creationId xmlns:a16="http://schemas.microsoft.com/office/drawing/2014/main" id="{4C3DB78C-6105-0202-2CA0-C9F045851759}"/>
              </a:ext>
            </a:extLst>
          </p:cNvPr>
          <p:cNvSpPr/>
          <p:nvPr/>
        </p:nvSpPr>
        <p:spPr>
          <a:xfrm>
            <a:off x="3584020" y="377444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9</a:t>
            </a:r>
          </a:p>
        </p:txBody>
      </p:sp>
      <p:sp>
        <p:nvSpPr>
          <p:cNvPr id="48" name="Rectangle 47">
            <a:extLst>
              <a:ext uri="{FF2B5EF4-FFF2-40B4-BE49-F238E27FC236}">
                <a16:creationId xmlns:a16="http://schemas.microsoft.com/office/drawing/2014/main" id="{13A39F68-0708-7D5C-AB7A-0F03BAC72483}"/>
              </a:ext>
            </a:extLst>
          </p:cNvPr>
          <p:cNvSpPr/>
          <p:nvPr/>
        </p:nvSpPr>
        <p:spPr>
          <a:xfrm>
            <a:off x="3944020" y="377444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7</a:t>
            </a:r>
          </a:p>
        </p:txBody>
      </p:sp>
      <p:sp>
        <p:nvSpPr>
          <p:cNvPr id="49" name="Rectangle 48">
            <a:extLst>
              <a:ext uri="{FF2B5EF4-FFF2-40B4-BE49-F238E27FC236}">
                <a16:creationId xmlns:a16="http://schemas.microsoft.com/office/drawing/2014/main" id="{16C60194-3624-C646-2C2B-1E29182B14B9}"/>
              </a:ext>
            </a:extLst>
          </p:cNvPr>
          <p:cNvSpPr/>
          <p:nvPr/>
        </p:nvSpPr>
        <p:spPr>
          <a:xfrm>
            <a:off x="4304020" y="377444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1</a:t>
            </a:r>
          </a:p>
        </p:txBody>
      </p:sp>
      <p:sp>
        <p:nvSpPr>
          <p:cNvPr id="50" name="Rectangle 49">
            <a:extLst>
              <a:ext uri="{FF2B5EF4-FFF2-40B4-BE49-F238E27FC236}">
                <a16:creationId xmlns:a16="http://schemas.microsoft.com/office/drawing/2014/main" id="{B545DB4D-32B5-C9DA-E505-F0ED16506CE7}"/>
              </a:ext>
            </a:extLst>
          </p:cNvPr>
          <p:cNvSpPr/>
          <p:nvPr/>
        </p:nvSpPr>
        <p:spPr>
          <a:xfrm>
            <a:off x="4645334" y="3774440"/>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l-SI" dirty="0"/>
              <a:t>1</a:t>
            </a:r>
          </a:p>
        </p:txBody>
      </p:sp>
      <p:sp>
        <p:nvSpPr>
          <p:cNvPr id="51" name="Rectangle 50">
            <a:extLst>
              <a:ext uri="{FF2B5EF4-FFF2-40B4-BE49-F238E27FC236}">
                <a16:creationId xmlns:a16="http://schemas.microsoft.com/office/drawing/2014/main" id="{55671A7F-E479-F27B-4F22-DD6A5D0EFB92}"/>
              </a:ext>
            </a:extLst>
          </p:cNvPr>
          <p:cNvSpPr/>
          <p:nvPr/>
        </p:nvSpPr>
        <p:spPr>
          <a:xfrm>
            <a:off x="5005334" y="3774440"/>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l-SI" dirty="0"/>
              <a:t>3</a:t>
            </a:r>
          </a:p>
        </p:txBody>
      </p:sp>
      <p:sp>
        <p:nvSpPr>
          <p:cNvPr id="52" name="Rectangle 51">
            <a:extLst>
              <a:ext uri="{FF2B5EF4-FFF2-40B4-BE49-F238E27FC236}">
                <a16:creationId xmlns:a16="http://schemas.microsoft.com/office/drawing/2014/main" id="{AEB9D222-7C85-2443-5143-A7A5A77260E6}"/>
              </a:ext>
            </a:extLst>
          </p:cNvPr>
          <p:cNvSpPr/>
          <p:nvPr/>
        </p:nvSpPr>
        <p:spPr>
          <a:xfrm>
            <a:off x="5365334" y="3774440"/>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l-SI" dirty="0"/>
              <a:t>9</a:t>
            </a:r>
          </a:p>
        </p:txBody>
      </p:sp>
      <p:sp>
        <p:nvSpPr>
          <p:cNvPr id="53" name="Rectangle 52">
            <a:extLst>
              <a:ext uri="{FF2B5EF4-FFF2-40B4-BE49-F238E27FC236}">
                <a16:creationId xmlns:a16="http://schemas.microsoft.com/office/drawing/2014/main" id="{7A37D2E4-CE04-D8C5-22F2-D9F8A6A4B5A0}"/>
              </a:ext>
            </a:extLst>
          </p:cNvPr>
          <p:cNvSpPr/>
          <p:nvPr/>
        </p:nvSpPr>
        <p:spPr>
          <a:xfrm>
            <a:off x="5725334" y="377444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0</a:t>
            </a:r>
          </a:p>
        </p:txBody>
      </p:sp>
      <p:sp>
        <p:nvSpPr>
          <p:cNvPr id="54" name="Rectangle 53">
            <a:extLst>
              <a:ext uri="{FF2B5EF4-FFF2-40B4-BE49-F238E27FC236}">
                <a16:creationId xmlns:a16="http://schemas.microsoft.com/office/drawing/2014/main" id="{B63B564A-264B-FAE6-63CF-489B3923825B}"/>
              </a:ext>
            </a:extLst>
          </p:cNvPr>
          <p:cNvSpPr/>
          <p:nvPr/>
        </p:nvSpPr>
        <p:spPr>
          <a:xfrm>
            <a:off x="6085334" y="377444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4</a:t>
            </a:r>
          </a:p>
        </p:txBody>
      </p:sp>
      <p:sp>
        <p:nvSpPr>
          <p:cNvPr id="55" name="Rectangle 54">
            <a:extLst>
              <a:ext uri="{FF2B5EF4-FFF2-40B4-BE49-F238E27FC236}">
                <a16:creationId xmlns:a16="http://schemas.microsoft.com/office/drawing/2014/main" id="{924E40C2-7261-BFAF-6904-C1B75B1155E7}"/>
              </a:ext>
            </a:extLst>
          </p:cNvPr>
          <p:cNvSpPr/>
          <p:nvPr/>
        </p:nvSpPr>
        <p:spPr>
          <a:xfrm>
            <a:off x="6445334" y="377444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6</a:t>
            </a:r>
          </a:p>
        </p:txBody>
      </p:sp>
      <p:sp>
        <p:nvSpPr>
          <p:cNvPr id="56" name="Rectangle 55">
            <a:extLst>
              <a:ext uri="{FF2B5EF4-FFF2-40B4-BE49-F238E27FC236}">
                <a16:creationId xmlns:a16="http://schemas.microsoft.com/office/drawing/2014/main" id="{5EE931AE-1BC5-A7C8-A8EE-BEBD5EE7D897}"/>
              </a:ext>
            </a:extLst>
          </p:cNvPr>
          <p:cNvSpPr/>
          <p:nvPr/>
        </p:nvSpPr>
        <p:spPr>
          <a:xfrm>
            <a:off x="6805334" y="377444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8</a:t>
            </a:r>
          </a:p>
        </p:txBody>
      </p:sp>
      <p:sp>
        <p:nvSpPr>
          <p:cNvPr id="57" name="Rectangle 56">
            <a:extLst>
              <a:ext uri="{FF2B5EF4-FFF2-40B4-BE49-F238E27FC236}">
                <a16:creationId xmlns:a16="http://schemas.microsoft.com/office/drawing/2014/main" id="{E69E41FD-AC30-797F-2A67-D3027CB84CC4}"/>
              </a:ext>
            </a:extLst>
          </p:cNvPr>
          <p:cNvSpPr/>
          <p:nvPr/>
        </p:nvSpPr>
        <p:spPr>
          <a:xfrm>
            <a:off x="7165334" y="377444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9</a:t>
            </a:r>
          </a:p>
        </p:txBody>
      </p:sp>
      <p:sp>
        <p:nvSpPr>
          <p:cNvPr id="58" name="Rectangle 57">
            <a:extLst>
              <a:ext uri="{FF2B5EF4-FFF2-40B4-BE49-F238E27FC236}">
                <a16:creationId xmlns:a16="http://schemas.microsoft.com/office/drawing/2014/main" id="{C3EF541F-7507-79F6-1B45-B48EEEF06D54}"/>
              </a:ext>
            </a:extLst>
          </p:cNvPr>
          <p:cNvSpPr/>
          <p:nvPr/>
        </p:nvSpPr>
        <p:spPr>
          <a:xfrm>
            <a:off x="7506648" y="377444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7</a:t>
            </a:r>
          </a:p>
        </p:txBody>
      </p:sp>
      <p:sp>
        <p:nvSpPr>
          <p:cNvPr id="59" name="Rectangle 58">
            <a:extLst>
              <a:ext uri="{FF2B5EF4-FFF2-40B4-BE49-F238E27FC236}">
                <a16:creationId xmlns:a16="http://schemas.microsoft.com/office/drawing/2014/main" id="{D6759224-FE80-0870-E7C1-A7A9C86C113F}"/>
              </a:ext>
            </a:extLst>
          </p:cNvPr>
          <p:cNvSpPr/>
          <p:nvPr/>
        </p:nvSpPr>
        <p:spPr>
          <a:xfrm>
            <a:off x="7866648" y="377444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7</a:t>
            </a:r>
          </a:p>
        </p:txBody>
      </p:sp>
      <p:sp>
        <p:nvSpPr>
          <p:cNvPr id="60" name="Rectangle 59">
            <a:extLst>
              <a:ext uri="{FF2B5EF4-FFF2-40B4-BE49-F238E27FC236}">
                <a16:creationId xmlns:a16="http://schemas.microsoft.com/office/drawing/2014/main" id="{78AE81AA-D697-1366-560E-3050401B33A8}"/>
              </a:ext>
            </a:extLst>
          </p:cNvPr>
          <p:cNvSpPr/>
          <p:nvPr/>
        </p:nvSpPr>
        <p:spPr>
          <a:xfrm>
            <a:off x="8226648" y="377444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0</a:t>
            </a:r>
          </a:p>
        </p:txBody>
      </p:sp>
      <p:sp>
        <p:nvSpPr>
          <p:cNvPr id="61" name="Rectangle 60">
            <a:extLst>
              <a:ext uri="{FF2B5EF4-FFF2-40B4-BE49-F238E27FC236}">
                <a16:creationId xmlns:a16="http://schemas.microsoft.com/office/drawing/2014/main" id="{715E8132-0014-32B8-5D1A-2EDB6016E5C8}"/>
              </a:ext>
            </a:extLst>
          </p:cNvPr>
          <p:cNvSpPr/>
          <p:nvPr/>
        </p:nvSpPr>
        <p:spPr>
          <a:xfrm>
            <a:off x="8586648" y="377444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9</a:t>
            </a:r>
          </a:p>
        </p:txBody>
      </p:sp>
      <p:sp>
        <p:nvSpPr>
          <p:cNvPr id="62" name="Rectangle 61">
            <a:extLst>
              <a:ext uri="{FF2B5EF4-FFF2-40B4-BE49-F238E27FC236}">
                <a16:creationId xmlns:a16="http://schemas.microsoft.com/office/drawing/2014/main" id="{B62D0C0B-31F3-4DF6-D74A-93EEC99F3CBF}"/>
              </a:ext>
            </a:extLst>
          </p:cNvPr>
          <p:cNvSpPr/>
          <p:nvPr/>
        </p:nvSpPr>
        <p:spPr>
          <a:xfrm>
            <a:off x="8937391" y="377444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4</a:t>
            </a:r>
          </a:p>
        </p:txBody>
      </p:sp>
      <p:sp>
        <p:nvSpPr>
          <p:cNvPr id="63" name="Rectangle 62">
            <a:extLst>
              <a:ext uri="{FF2B5EF4-FFF2-40B4-BE49-F238E27FC236}">
                <a16:creationId xmlns:a16="http://schemas.microsoft.com/office/drawing/2014/main" id="{42E60B31-5476-A0CD-215F-BFA48C976DB6}"/>
              </a:ext>
            </a:extLst>
          </p:cNvPr>
          <p:cNvSpPr/>
          <p:nvPr/>
        </p:nvSpPr>
        <p:spPr>
          <a:xfrm>
            <a:off x="9297391" y="377444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2</a:t>
            </a:r>
          </a:p>
        </p:txBody>
      </p:sp>
      <p:sp>
        <p:nvSpPr>
          <p:cNvPr id="64" name="Rectangle 63">
            <a:extLst>
              <a:ext uri="{FF2B5EF4-FFF2-40B4-BE49-F238E27FC236}">
                <a16:creationId xmlns:a16="http://schemas.microsoft.com/office/drawing/2014/main" id="{241166CB-E2AC-94D2-01FE-2465C39DCD9B}"/>
              </a:ext>
            </a:extLst>
          </p:cNvPr>
          <p:cNvSpPr/>
          <p:nvPr/>
        </p:nvSpPr>
        <p:spPr>
          <a:xfrm>
            <a:off x="9657391" y="377444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5</a:t>
            </a:r>
          </a:p>
        </p:txBody>
      </p:sp>
      <p:sp>
        <p:nvSpPr>
          <p:cNvPr id="65" name="Rectangle 64">
            <a:extLst>
              <a:ext uri="{FF2B5EF4-FFF2-40B4-BE49-F238E27FC236}">
                <a16:creationId xmlns:a16="http://schemas.microsoft.com/office/drawing/2014/main" id="{75AA5BB2-095B-2C8E-7F5D-9A2912EE8453}"/>
              </a:ext>
            </a:extLst>
          </p:cNvPr>
          <p:cNvSpPr/>
          <p:nvPr/>
        </p:nvSpPr>
        <p:spPr>
          <a:xfrm>
            <a:off x="10017391" y="377444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8</a:t>
            </a:r>
          </a:p>
        </p:txBody>
      </p:sp>
      <p:sp>
        <p:nvSpPr>
          <p:cNvPr id="66" name="Rectangle 65">
            <a:extLst>
              <a:ext uri="{FF2B5EF4-FFF2-40B4-BE49-F238E27FC236}">
                <a16:creationId xmlns:a16="http://schemas.microsoft.com/office/drawing/2014/main" id="{6ECB5B37-AF9B-3D5A-0C50-70F5FA6F88F0}"/>
              </a:ext>
            </a:extLst>
          </p:cNvPr>
          <p:cNvSpPr/>
          <p:nvPr/>
        </p:nvSpPr>
        <p:spPr>
          <a:xfrm>
            <a:off x="10358705" y="377444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67" name="Rectangle 66">
            <a:extLst>
              <a:ext uri="{FF2B5EF4-FFF2-40B4-BE49-F238E27FC236}">
                <a16:creationId xmlns:a16="http://schemas.microsoft.com/office/drawing/2014/main" id="{1A483693-6FB4-BABA-1F37-E7B59E416EFD}"/>
              </a:ext>
            </a:extLst>
          </p:cNvPr>
          <p:cNvSpPr/>
          <p:nvPr/>
        </p:nvSpPr>
        <p:spPr>
          <a:xfrm>
            <a:off x="10718705" y="377444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4</a:t>
            </a:r>
          </a:p>
        </p:txBody>
      </p:sp>
      <p:sp>
        <p:nvSpPr>
          <p:cNvPr id="68" name="Rectangle 67">
            <a:extLst>
              <a:ext uri="{FF2B5EF4-FFF2-40B4-BE49-F238E27FC236}">
                <a16:creationId xmlns:a16="http://schemas.microsoft.com/office/drawing/2014/main" id="{0F3A5DD5-9E7E-505D-9678-2109899FFA76}"/>
              </a:ext>
            </a:extLst>
          </p:cNvPr>
          <p:cNvSpPr/>
          <p:nvPr/>
        </p:nvSpPr>
        <p:spPr>
          <a:xfrm>
            <a:off x="11078705" y="377444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5</a:t>
            </a:r>
          </a:p>
        </p:txBody>
      </p:sp>
      <p:sp>
        <p:nvSpPr>
          <p:cNvPr id="69" name="Rectangle 68">
            <a:extLst>
              <a:ext uri="{FF2B5EF4-FFF2-40B4-BE49-F238E27FC236}">
                <a16:creationId xmlns:a16="http://schemas.microsoft.com/office/drawing/2014/main" id="{8074B1AB-FCD7-0E60-D7BE-E4D0BA784383}"/>
              </a:ext>
            </a:extLst>
          </p:cNvPr>
          <p:cNvSpPr/>
          <p:nvPr/>
        </p:nvSpPr>
        <p:spPr>
          <a:xfrm>
            <a:off x="11438705" y="377444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9</a:t>
            </a:r>
          </a:p>
        </p:txBody>
      </p:sp>
      <p:sp>
        <p:nvSpPr>
          <p:cNvPr id="70" name="Rectangle 69">
            <a:extLst>
              <a:ext uri="{FF2B5EF4-FFF2-40B4-BE49-F238E27FC236}">
                <a16:creationId xmlns:a16="http://schemas.microsoft.com/office/drawing/2014/main" id="{FC56000A-B84F-CF5C-0854-91B6DEDB56FF}"/>
              </a:ext>
            </a:extLst>
          </p:cNvPr>
          <p:cNvSpPr/>
          <p:nvPr/>
        </p:nvSpPr>
        <p:spPr>
          <a:xfrm>
            <a:off x="380147"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71" name="Rectangle 70">
            <a:extLst>
              <a:ext uri="{FF2B5EF4-FFF2-40B4-BE49-F238E27FC236}">
                <a16:creationId xmlns:a16="http://schemas.microsoft.com/office/drawing/2014/main" id="{9B9AE807-291D-3B3F-3455-1F7B94F4F859}"/>
              </a:ext>
            </a:extLst>
          </p:cNvPr>
          <p:cNvSpPr/>
          <p:nvPr/>
        </p:nvSpPr>
        <p:spPr>
          <a:xfrm>
            <a:off x="736055"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72" name="Rectangle 71">
            <a:extLst>
              <a:ext uri="{FF2B5EF4-FFF2-40B4-BE49-F238E27FC236}">
                <a16:creationId xmlns:a16="http://schemas.microsoft.com/office/drawing/2014/main" id="{1EC7E6DA-62CD-8F78-7B78-FF7A9CF0B2EB}"/>
              </a:ext>
            </a:extLst>
          </p:cNvPr>
          <p:cNvSpPr/>
          <p:nvPr/>
        </p:nvSpPr>
        <p:spPr>
          <a:xfrm>
            <a:off x="1096055"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73" name="Rectangle 72">
            <a:extLst>
              <a:ext uri="{FF2B5EF4-FFF2-40B4-BE49-F238E27FC236}">
                <a16:creationId xmlns:a16="http://schemas.microsoft.com/office/drawing/2014/main" id="{AD7CE342-7498-E2E7-4597-07E89E0C6CAD}"/>
              </a:ext>
            </a:extLst>
          </p:cNvPr>
          <p:cNvSpPr/>
          <p:nvPr/>
        </p:nvSpPr>
        <p:spPr>
          <a:xfrm>
            <a:off x="1451963"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74" name="Rectangle 73">
            <a:extLst>
              <a:ext uri="{FF2B5EF4-FFF2-40B4-BE49-F238E27FC236}">
                <a16:creationId xmlns:a16="http://schemas.microsoft.com/office/drawing/2014/main" id="{C24AAA31-BFFB-407B-CF7E-53FF07C53368}"/>
              </a:ext>
            </a:extLst>
          </p:cNvPr>
          <p:cNvSpPr/>
          <p:nvPr/>
        </p:nvSpPr>
        <p:spPr>
          <a:xfrm>
            <a:off x="1811963"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75" name="Rectangle 74">
            <a:extLst>
              <a:ext uri="{FF2B5EF4-FFF2-40B4-BE49-F238E27FC236}">
                <a16:creationId xmlns:a16="http://schemas.microsoft.com/office/drawing/2014/main" id="{B8EEC664-6046-A781-AB7D-1442B3E36728}"/>
              </a:ext>
            </a:extLst>
          </p:cNvPr>
          <p:cNvSpPr/>
          <p:nvPr/>
        </p:nvSpPr>
        <p:spPr>
          <a:xfrm>
            <a:off x="2167871"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76" name="Rectangle 75">
            <a:extLst>
              <a:ext uri="{FF2B5EF4-FFF2-40B4-BE49-F238E27FC236}">
                <a16:creationId xmlns:a16="http://schemas.microsoft.com/office/drawing/2014/main" id="{C2D10D04-E0D6-D4F3-EFA8-F12CF2B5F582}"/>
              </a:ext>
            </a:extLst>
          </p:cNvPr>
          <p:cNvSpPr/>
          <p:nvPr/>
        </p:nvSpPr>
        <p:spPr>
          <a:xfrm>
            <a:off x="2527871"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77" name="Rectangle 76">
            <a:extLst>
              <a:ext uri="{FF2B5EF4-FFF2-40B4-BE49-F238E27FC236}">
                <a16:creationId xmlns:a16="http://schemas.microsoft.com/office/drawing/2014/main" id="{E59CAD6C-D182-5CC5-076E-E819EB4ED7A4}"/>
              </a:ext>
            </a:extLst>
          </p:cNvPr>
          <p:cNvSpPr/>
          <p:nvPr/>
        </p:nvSpPr>
        <p:spPr>
          <a:xfrm>
            <a:off x="2883779" y="4787582"/>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79" name="TextBox 78">
            <a:extLst>
              <a:ext uri="{FF2B5EF4-FFF2-40B4-BE49-F238E27FC236}">
                <a16:creationId xmlns:a16="http://schemas.microsoft.com/office/drawing/2014/main" id="{C640A931-BAB6-CE9F-6142-02C8CE4F5167}"/>
              </a:ext>
            </a:extLst>
          </p:cNvPr>
          <p:cNvSpPr txBox="1"/>
          <p:nvPr/>
        </p:nvSpPr>
        <p:spPr>
          <a:xfrm>
            <a:off x="285703" y="3189665"/>
            <a:ext cx="5029134" cy="584775"/>
          </a:xfrm>
          <a:prstGeom prst="rect">
            <a:avLst/>
          </a:prstGeom>
          <a:noFill/>
        </p:spPr>
        <p:txBody>
          <a:bodyPr wrap="none" rtlCol="0">
            <a:spAutoFit/>
          </a:bodyPr>
          <a:lstStyle/>
          <a:p>
            <a:r>
              <a:rPr lang="sl-SI" sz="3200" dirty="0"/>
              <a:t>Columns: Index of columns</a:t>
            </a:r>
          </a:p>
        </p:txBody>
      </p:sp>
      <p:sp>
        <p:nvSpPr>
          <p:cNvPr id="80" name="TextBox 79">
            <a:extLst>
              <a:ext uri="{FF2B5EF4-FFF2-40B4-BE49-F238E27FC236}">
                <a16:creationId xmlns:a16="http://schemas.microsoft.com/office/drawing/2014/main" id="{CF743343-5AAA-1C96-6837-67B9F6BF6427}"/>
              </a:ext>
            </a:extLst>
          </p:cNvPr>
          <p:cNvSpPr txBox="1"/>
          <p:nvPr/>
        </p:nvSpPr>
        <p:spPr>
          <a:xfrm>
            <a:off x="285703" y="4202807"/>
            <a:ext cx="2302618" cy="584775"/>
          </a:xfrm>
          <a:prstGeom prst="rect">
            <a:avLst/>
          </a:prstGeom>
          <a:noFill/>
        </p:spPr>
        <p:txBody>
          <a:bodyPr wrap="none" rtlCol="0">
            <a:spAutoFit/>
          </a:bodyPr>
          <a:lstStyle/>
          <a:p>
            <a:r>
              <a:rPr lang="sl-SI" sz="3200" dirty="0"/>
              <a:t>Input vector</a:t>
            </a:r>
          </a:p>
        </p:txBody>
      </p:sp>
    </p:spTree>
    <p:extLst>
      <p:ext uri="{BB962C8B-B14F-4D97-AF65-F5344CB8AC3E}">
        <p14:creationId xmlns:p14="http://schemas.microsoft.com/office/powerpoint/2010/main" val="148842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239D0-FA5D-5831-BC65-177075B77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3EA6B-0DFC-AD6B-28EB-2A321355245E}"/>
              </a:ext>
            </a:extLst>
          </p:cNvPr>
          <p:cNvSpPr>
            <a:spLocks noGrp="1"/>
          </p:cNvSpPr>
          <p:nvPr>
            <p:ph type="title"/>
          </p:nvPr>
        </p:nvSpPr>
        <p:spPr>
          <a:xfrm>
            <a:off x="965821" y="352505"/>
            <a:ext cx="9106471" cy="708694"/>
          </a:xfrm>
        </p:spPr>
        <p:txBody>
          <a:bodyPr>
            <a:normAutofit fontScale="90000"/>
          </a:bodyPr>
          <a:lstStyle/>
          <a:p>
            <a:r>
              <a:rPr lang="sl-SI" dirty="0"/>
              <a:t>Sparse matrix-vector multiplication (SpMV) with CSR </a:t>
            </a:r>
            <a:br>
              <a:rPr lang="sl-SI" dirty="0"/>
            </a:br>
            <a:r>
              <a:rPr lang="sl-SI" dirty="0"/>
              <a:t>Vector length = 8 </a:t>
            </a:r>
          </a:p>
        </p:txBody>
      </p:sp>
      <p:sp>
        <p:nvSpPr>
          <p:cNvPr id="60" name="TextBox 59">
            <a:extLst>
              <a:ext uri="{FF2B5EF4-FFF2-40B4-BE49-F238E27FC236}">
                <a16:creationId xmlns:a16="http://schemas.microsoft.com/office/drawing/2014/main" id="{C6B31036-E519-0AD8-DF75-8A8DFB4A1474}"/>
              </a:ext>
            </a:extLst>
          </p:cNvPr>
          <p:cNvSpPr txBox="1"/>
          <p:nvPr/>
        </p:nvSpPr>
        <p:spPr>
          <a:xfrm>
            <a:off x="940912" y="1044699"/>
            <a:ext cx="1839927" cy="369332"/>
          </a:xfrm>
          <a:prstGeom prst="rect">
            <a:avLst/>
          </a:prstGeom>
          <a:noFill/>
        </p:spPr>
        <p:txBody>
          <a:bodyPr wrap="none" rtlCol="0">
            <a:spAutoFit/>
          </a:bodyPr>
          <a:lstStyle/>
          <a:p>
            <a:r>
              <a:rPr lang="sl-SI" dirty="0"/>
              <a:t>Columns (VREG)</a:t>
            </a:r>
          </a:p>
        </p:txBody>
      </p:sp>
      <p:sp>
        <p:nvSpPr>
          <p:cNvPr id="61" name="Rectangle 60">
            <a:extLst>
              <a:ext uri="{FF2B5EF4-FFF2-40B4-BE49-F238E27FC236}">
                <a16:creationId xmlns:a16="http://schemas.microsoft.com/office/drawing/2014/main" id="{9782BD6B-2080-CE14-F0AE-7CE8F739673A}"/>
              </a:ext>
            </a:extLst>
          </p:cNvPr>
          <p:cNvSpPr/>
          <p:nvPr/>
        </p:nvSpPr>
        <p:spPr>
          <a:xfrm>
            <a:off x="1031825"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2</a:t>
            </a:r>
          </a:p>
        </p:txBody>
      </p:sp>
      <p:sp>
        <p:nvSpPr>
          <p:cNvPr id="62" name="Rectangle 61">
            <a:extLst>
              <a:ext uri="{FF2B5EF4-FFF2-40B4-BE49-F238E27FC236}">
                <a16:creationId xmlns:a16="http://schemas.microsoft.com/office/drawing/2014/main" id="{5FABEA2F-0106-015F-47B9-322FE3D7C16E}"/>
              </a:ext>
            </a:extLst>
          </p:cNvPr>
          <p:cNvSpPr/>
          <p:nvPr/>
        </p:nvSpPr>
        <p:spPr>
          <a:xfrm>
            <a:off x="1391825"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3</a:t>
            </a:r>
          </a:p>
        </p:txBody>
      </p:sp>
      <p:sp>
        <p:nvSpPr>
          <p:cNvPr id="63" name="Rectangle 62">
            <a:extLst>
              <a:ext uri="{FF2B5EF4-FFF2-40B4-BE49-F238E27FC236}">
                <a16:creationId xmlns:a16="http://schemas.microsoft.com/office/drawing/2014/main" id="{4399BF54-A94D-0723-13E4-7FD913F2CCF6}"/>
              </a:ext>
            </a:extLst>
          </p:cNvPr>
          <p:cNvSpPr/>
          <p:nvPr/>
        </p:nvSpPr>
        <p:spPr>
          <a:xfrm>
            <a:off x="1751825"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4</a:t>
            </a:r>
          </a:p>
        </p:txBody>
      </p:sp>
      <p:sp>
        <p:nvSpPr>
          <p:cNvPr id="64" name="Rectangle 63">
            <a:extLst>
              <a:ext uri="{FF2B5EF4-FFF2-40B4-BE49-F238E27FC236}">
                <a16:creationId xmlns:a16="http://schemas.microsoft.com/office/drawing/2014/main" id="{BC760845-8BFA-3D61-224D-015C6AB3DC4F}"/>
              </a:ext>
            </a:extLst>
          </p:cNvPr>
          <p:cNvSpPr/>
          <p:nvPr/>
        </p:nvSpPr>
        <p:spPr>
          <a:xfrm>
            <a:off x="2111825"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7</a:t>
            </a:r>
          </a:p>
        </p:txBody>
      </p:sp>
      <p:sp>
        <p:nvSpPr>
          <p:cNvPr id="65" name="Rectangle 64">
            <a:extLst>
              <a:ext uri="{FF2B5EF4-FFF2-40B4-BE49-F238E27FC236}">
                <a16:creationId xmlns:a16="http://schemas.microsoft.com/office/drawing/2014/main" id="{9848A4B3-27E5-2A00-0735-72F89E967186}"/>
              </a:ext>
            </a:extLst>
          </p:cNvPr>
          <p:cNvSpPr/>
          <p:nvPr/>
        </p:nvSpPr>
        <p:spPr>
          <a:xfrm>
            <a:off x="2453139"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8</a:t>
            </a:r>
          </a:p>
        </p:txBody>
      </p:sp>
      <p:sp>
        <p:nvSpPr>
          <p:cNvPr id="66" name="Rectangle 65">
            <a:extLst>
              <a:ext uri="{FF2B5EF4-FFF2-40B4-BE49-F238E27FC236}">
                <a16:creationId xmlns:a16="http://schemas.microsoft.com/office/drawing/2014/main" id="{658FE6A4-7C36-D99A-554C-E50C2249C78C}"/>
              </a:ext>
            </a:extLst>
          </p:cNvPr>
          <p:cNvSpPr/>
          <p:nvPr/>
        </p:nvSpPr>
        <p:spPr>
          <a:xfrm>
            <a:off x="2813139" y="146923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9</a:t>
            </a:r>
          </a:p>
        </p:txBody>
      </p:sp>
      <p:sp>
        <p:nvSpPr>
          <p:cNvPr id="67" name="Rectangle 66">
            <a:extLst>
              <a:ext uri="{FF2B5EF4-FFF2-40B4-BE49-F238E27FC236}">
                <a16:creationId xmlns:a16="http://schemas.microsoft.com/office/drawing/2014/main" id="{402F3CEE-6858-4FF5-96D6-C864AC732BA5}"/>
              </a:ext>
            </a:extLst>
          </p:cNvPr>
          <p:cNvSpPr/>
          <p:nvPr/>
        </p:nvSpPr>
        <p:spPr>
          <a:xfrm>
            <a:off x="3173139"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5</a:t>
            </a:r>
          </a:p>
        </p:txBody>
      </p:sp>
      <p:sp>
        <p:nvSpPr>
          <p:cNvPr id="68" name="Rectangle 67">
            <a:extLst>
              <a:ext uri="{FF2B5EF4-FFF2-40B4-BE49-F238E27FC236}">
                <a16:creationId xmlns:a16="http://schemas.microsoft.com/office/drawing/2014/main" id="{E310D403-644C-7E7D-947C-BBB1DDC9CA36}"/>
              </a:ext>
            </a:extLst>
          </p:cNvPr>
          <p:cNvSpPr/>
          <p:nvPr/>
        </p:nvSpPr>
        <p:spPr>
          <a:xfrm>
            <a:off x="3533139"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6</a:t>
            </a:r>
          </a:p>
        </p:txBody>
      </p:sp>
      <p:cxnSp>
        <p:nvCxnSpPr>
          <p:cNvPr id="69" name="Straight Arrow Connector 68">
            <a:extLst>
              <a:ext uri="{FF2B5EF4-FFF2-40B4-BE49-F238E27FC236}">
                <a16:creationId xmlns:a16="http://schemas.microsoft.com/office/drawing/2014/main" id="{CDF74B6A-DC44-4CE2-3439-4ADDC4F94CA1}"/>
              </a:ext>
            </a:extLst>
          </p:cNvPr>
          <p:cNvCxnSpPr>
            <a:cxnSpLocks/>
          </p:cNvCxnSpPr>
          <p:nvPr/>
        </p:nvCxnSpPr>
        <p:spPr>
          <a:xfrm>
            <a:off x="430062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0500168B-0FA5-4BD0-9583-466F7D7649B5}"/>
              </a:ext>
            </a:extLst>
          </p:cNvPr>
          <p:cNvSpPr/>
          <p:nvPr/>
        </p:nvSpPr>
        <p:spPr>
          <a:xfrm>
            <a:off x="5679940" y="1349108"/>
            <a:ext cx="1961831" cy="632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Memory Gather</a:t>
            </a:r>
          </a:p>
        </p:txBody>
      </p:sp>
      <p:sp>
        <p:nvSpPr>
          <p:cNvPr id="71" name="Rectangle 70">
            <a:extLst>
              <a:ext uri="{FF2B5EF4-FFF2-40B4-BE49-F238E27FC236}">
                <a16:creationId xmlns:a16="http://schemas.microsoft.com/office/drawing/2014/main" id="{33E7DD71-884B-5880-7DB1-0284C659558B}"/>
              </a:ext>
            </a:extLst>
          </p:cNvPr>
          <p:cNvSpPr/>
          <p:nvPr/>
        </p:nvSpPr>
        <p:spPr>
          <a:xfrm>
            <a:off x="8532664"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72" name="Rectangle 71">
            <a:extLst>
              <a:ext uri="{FF2B5EF4-FFF2-40B4-BE49-F238E27FC236}">
                <a16:creationId xmlns:a16="http://schemas.microsoft.com/office/drawing/2014/main" id="{541956EB-6710-89C8-3E69-02E5E2483B45}"/>
              </a:ext>
            </a:extLst>
          </p:cNvPr>
          <p:cNvSpPr/>
          <p:nvPr/>
        </p:nvSpPr>
        <p:spPr>
          <a:xfrm>
            <a:off x="888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73" name="Rectangle 72">
            <a:extLst>
              <a:ext uri="{FF2B5EF4-FFF2-40B4-BE49-F238E27FC236}">
                <a16:creationId xmlns:a16="http://schemas.microsoft.com/office/drawing/2014/main" id="{B8575A72-C924-3180-3BE4-A188D112D931}"/>
              </a:ext>
            </a:extLst>
          </p:cNvPr>
          <p:cNvSpPr/>
          <p:nvPr/>
        </p:nvSpPr>
        <p:spPr>
          <a:xfrm>
            <a:off x="924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74" name="Rectangle 73">
            <a:extLst>
              <a:ext uri="{FF2B5EF4-FFF2-40B4-BE49-F238E27FC236}">
                <a16:creationId xmlns:a16="http://schemas.microsoft.com/office/drawing/2014/main" id="{F8F773EE-90E5-2DAA-99C6-FC55EEB7C9B2}"/>
              </a:ext>
            </a:extLst>
          </p:cNvPr>
          <p:cNvSpPr/>
          <p:nvPr/>
        </p:nvSpPr>
        <p:spPr>
          <a:xfrm>
            <a:off x="960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75" name="Rectangle 74">
            <a:extLst>
              <a:ext uri="{FF2B5EF4-FFF2-40B4-BE49-F238E27FC236}">
                <a16:creationId xmlns:a16="http://schemas.microsoft.com/office/drawing/2014/main" id="{E8E238EF-B402-CB8E-EA3B-D0F3C48ADF1C}"/>
              </a:ext>
            </a:extLst>
          </p:cNvPr>
          <p:cNvSpPr/>
          <p:nvPr/>
        </p:nvSpPr>
        <p:spPr>
          <a:xfrm>
            <a:off x="996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76" name="Rectangle 75">
            <a:extLst>
              <a:ext uri="{FF2B5EF4-FFF2-40B4-BE49-F238E27FC236}">
                <a16:creationId xmlns:a16="http://schemas.microsoft.com/office/drawing/2014/main" id="{CB526E85-FBDC-4F05-0F8C-4EFABB77ABD7}"/>
              </a:ext>
            </a:extLst>
          </p:cNvPr>
          <p:cNvSpPr/>
          <p:nvPr/>
        </p:nvSpPr>
        <p:spPr>
          <a:xfrm>
            <a:off x="1032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77" name="Rectangle 76">
            <a:extLst>
              <a:ext uri="{FF2B5EF4-FFF2-40B4-BE49-F238E27FC236}">
                <a16:creationId xmlns:a16="http://schemas.microsoft.com/office/drawing/2014/main" id="{1478A119-3D6F-3248-75FA-672B3E982610}"/>
              </a:ext>
            </a:extLst>
          </p:cNvPr>
          <p:cNvSpPr/>
          <p:nvPr/>
        </p:nvSpPr>
        <p:spPr>
          <a:xfrm>
            <a:off x="1068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78" name="Rectangle 77">
            <a:extLst>
              <a:ext uri="{FF2B5EF4-FFF2-40B4-BE49-F238E27FC236}">
                <a16:creationId xmlns:a16="http://schemas.microsoft.com/office/drawing/2014/main" id="{9980D193-978A-B2AD-8D82-8511B523577E}"/>
              </a:ext>
            </a:extLst>
          </p:cNvPr>
          <p:cNvSpPr/>
          <p:nvPr/>
        </p:nvSpPr>
        <p:spPr>
          <a:xfrm>
            <a:off x="11036296"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cxnSp>
        <p:nvCxnSpPr>
          <p:cNvPr id="79" name="Elbow Connector 78">
            <a:extLst>
              <a:ext uri="{FF2B5EF4-FFF2-40B4-BE49-F238E27FC236}">
                <a16:creationId xmlns:a16="http://schemas.microsoft.com/office/drawing/2014/main" id="{ED7DF783-18B7-05F6-F139-448AEDE66917}"/>
              </a:ext>
            </a:extLst>
          </p:cNvPr>
          <p:cNvCxnSpPr>
            <a:cxnSpLocks/>
            <a:stCxn id="70" idx="2"/>
          </p:cNvCxnSpPr>
          <p:nvPr/>
        </p:nvCxnSpPr>
        <p:spPr>
          <a:xfrm rot="5400000">
            <a:off x="4991081" y="1290811"/>
            <a:ext cx="979324" cy="23602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80" name="Rectangle 79">
            <a:extLst>
              <a:ext uri="{FF2B5EF4-FFF2-40B4-BE49-F238E27FC236}">
                <a16:creationId xmlns:a16="http://schemas.microsoft.com/office/drawing/2014/main" id="{8C7529E9-95B0-F5D0-112E-6390FF7BB445}"/>
              </a:ext>
            </a:extLst>
          </p:cNvPr>
          <p:cNvSpPr/>
          <p:nvPr/>
        </p:nvSpPr>
        <p:spPr>
          <a:xfrm>
            <a:off x="103182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81" name="Rectangle 80">
            <a:extLst>
              <a:ext uri="{FF2B5EF4-FFF2-40B4-BE49-F238E27FC236}">
                <a16:creationId xmlns:a16="http://schemas.microsoft.com/office/drawing/2014/main" id="{E2CC23B5-7714-EA77-8082-B520F1EC0D00}"/>
              </a:ext>
            </a:extLst>
          </p:cNvPr>
          <p:cNvSpPr/>
          <p:nvPr/>
        </p:nvSpPr>
        <p:spPr>
          <a:xfrm>
            <a:off x="138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82" name="Rectangle 81">
            <a:extLst>
              <a:ext uri="{FF2B5EF4-FFF2-40B4-BE49-F238E27FC236}">
                <a16:creationId xmlns:a16="http://schemas.microsoft.com/office/drawing/2014/main" id="{4FFDF9DD-5B54-69D8-85B9-D57A49D2929F}"/>
              </a:ext>
            </a:extLst>
          </p:cNvPr>
          <p:cNvSpPr/>
          <p:nvPr/>
        </p:nvSpPr>
        <p:spPr>
          <a:xfrm>
            <a:off x="174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83" name="Rectangle 82">
            <a:extLst>
              <a:ext uri="{FF2B5EF4-FFF2-40B4-BE49-F238E27FC236}">
                <a16:creationId xmlns:a16="http://schemas.microsoft.com/office/drawing/2014/main" id="{AEFCE629-A78A-579E-1085-1AF3E14C2768}"/>
              </a:ext>
            </a:extLst>
          </p:cNvPr>
          <p:cNvSpPr/>
          <p:nvPr/>
        </p:nvSpPr>
        <p:spPr>
          <a:xfrm>
            <a:off x="209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84" name="Rectangle 83">
            <a:extLst>
              <a:ext uri="{FF2B5EF4-FFF2-40B4-BE49-F238E27FC236}">
                <a16:creationId xmlns:a16="http://schemas.microsoft.com/office/drawing/2014/main" id="{462A5BC8-D7B5-91EC-1D0D-928A2FF9976D}"/>
              </a:ext>
            </a:extLst>
          </p:cNvPr>
          <p:cNvSpPr/>
          <p:nvPr/>
        </p:nvSpPr>
        <p:spPr>
          <a:xfrm>
            <a:off x="245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x8</a:t>
            </a:r>
          </a:p>
        </p:txBody>
      </p:sp>
      <p:sp>
        <p:nvSpPr>
          <p:cNvPr id="85" name="Rectangle 84">
            <a:extLst>
              <a:ext uri="{FF2B5EF4-FFF2-40B4-BE49-F238E27FC236}">
                <a16:creationId xmlns:a16="http://schemas.microsoft.com/office/drawing/2014/main" id="{22002516-6B62-ACE9-ADDE-7A2853A61A34}"/>
              </a:ext>
            </a:extLst>
          </p:cNvPr>
          <p:cNvSpPr/>
          <p:nvPr/>
        </p:nvSpPr>
        <p:spPr>
          <a:xfrm>
            <a:off x="281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86" name="Rectangle 85">
            <a:extLst>
              <a:ext uri="{FF2B5EF4-FFF2-40B4-BE49-F238E27FC236}">
                <a16:creationId xmlns:a16="http://schemas.microsoft.com/office/drawing/2014/main" id="{67B6E34F-43DC-00C8-B41F-DCB5F800453D}"/>
              </a:ext>
            </a:extLst>
          </p:cNvPr>
          <p:cNvSpPr/>
          <p:nvPr/>
        </p:nvSpPr>
        <p:spPr>
          <a:xfrm>
            <a:off x="317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87" name="Rectangle 86">
            <a:extLst>
              <a:ext uri="{FF2B5EF4-FFF2-40B4-BE49-F238E27FC236}">
                <a16:creationId xmlns:a16="http://schemas.microsoft.com/office/drawing/2014/main" id="{8D6746EF-51DD-5AA8-0163-B2CD0E7E12C5}"/>
              </a:ext>
            </a:extLst>
          </p:cNvPr>
          <p:cNvSpPr/>
          <p:nvPr/>
        </p:nvSpPr>
        <p:spPr>
          <a:xfrm>
            <a:off x="3535457"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88" name="Rectangle 87">
            <a:extLst>
              <a:ext uri="{FF2B5EF4-FFF2-40B4-BE49-F238E27FC236}">
                <a16:creationId xmlns:a16="http://schemas.microsoft.com/office/drawing/2014/main" id="{E6E25537-8CE2-FC71-D322-EACEDA8F6FEE}"/>
              </a:ext>
            </a:extLst>
          </p:cNvPr>
          <p:cNvSpPr/>
          <p:nvPr/>
        </p:nvSpPr>
        <p:spPr>
          <a:xfrm>
            <a:off x="1038235"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89" name="Rectangle 88">
            <a:extLst>
              <a:ext uri="{FF2B5EF4-FFF2-40B4-BE49-F238E27FC236}">
                <a16:creationId xmlns:a16="http://schemas.microsoft.com/office/drawing/2014/main" id="{D17AAB0D-9614-B569-2E9A-421717CBAB72}"/>
              </a:ext>
            </a:extLst>
          </p:cNvPr>
          <p:cNvSpPr/>
          <p:nvPr/>
        </p:nvSpPr>
        <p:spPr>
          <a:xfrm>
            <a:off x="1398235"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0" name="Rectangle 89">
            <a:extLst>
              <a:ext uri="{FF2B5EF4-FFF2-40B4-BE49-F238E27FC236}">
                <a16:creationId xmlns:a16="http://schemas.microsoft.com/office/drawing/2014/main" id="{CC55A1EB-BF8B-5B29-7799-DC2500170911}"/>
              </a:ext>
            </a:extLst>
          </p:cNvPr>
          <p:cNvSpPr/>
          <p:nvPr/>
        </p:nvSpPr>
        <p:spPr>
          <a:xfrm>
            <a:off x="1758235"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1" name="Rectangle 90">
            <a:extLst>
              <a:ext uri="{FF2B5EF4-FFF2-40B4-BE49-F238E27FC236}">
                <a16:creationId xmlns:a16="http://schemas.microsoft.com/office/drawing/2014/main" id="{9AAB87F5-246B-79CA-70BC-4F24A28582AF}"/>
              </a:ext>
            </a:extLst>
          </p:cNvPr>
          <p:cNvSpPr/>
          <p:nvPr/>
        </p:nvSpPr>
        <p:spPr>
          <a:xfrm>
            <a:off x="2118235"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2" name="Rectangle 91">
            <a:extLst>
              <a:ext uri="{FF2B5EF4-FFF2-40B4-BE49-F238E27FC236}">
                <a16:creationId xmlns:a16="http://schemas.microsoft.com/office/drawing/2014/main" id="{927B50D7-E867-E922-AD78-9297C42019DA}"/>
              </a:ext>
            </a:extLst>
          </p:cNvPr>
          <p:cNvSpPr/>
          <p:nvPr/>
        </p:nvSpPr>
        <p:spPr>
          <a:xfrm>
            <a:off x="2459549"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3" name="Rectangle 92">
            <a:extLst>
              <a:ext uri="{FF2B5EF4-FFF2-40B4-BE49-F238E27FC236}">
                <a16:creationId xmlns:a16="http://schemas.microsoft.com/office/drawing/2014/main" id="{2228FCD2-EA7B-16C2-0A9D-F7C9ADA12219}"/>
              </a:ext>
            </a:extLst>
          </p:cNvPr>
          <p:cNvSpPr/>
          <p:nvPr/>
        </p:nvSpPr>
        <p:spPr>
          <a:xfrm>
            <a:off x="2819549" y="349321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94" name="Rectangle 93">
            <a:extLst>
              <a:ext uri="{FF2B5EF4-FFF2-40B4-BE49-F238E27FC236}">
                <a16:creationId xmlns:a16="http://schemas.microsoft.com/office/drawing/2014/main" id="{AB304FC7-6F4F-E544-C251-3983876A4B6D}"/>
              </a:ext>
            </a:extLst>
          </p:cNvPr>
          <p:cNvSpPr/>
          <p:nvPr/>
        </p:nvSpPr>
        <p:spPr>
          <a:xfrm>
            <a:off x="3179549" y="349321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5" name="Rectangle 94">
            <a:extLst>
              <a:ext uri="{FF2B5EF4-FFF2-40B4-BE49-F238E27FC236}">
                <a16:creationId xmlns:a16="http://schemas.microsoft.com/office/drawing/2014/main" id="{1C2285D9-C9CD-64C7-60DE-F8E6FA6E7849}"/>
              </a:ext>
            </a:extLst>
          </p:cNvPr>
          <p:cNvSpPr/>
          <p:nvPr/>
        </p:nvSpPr>
        <p:spPr>
          <a:xfrm>
            <a:off x="3539549" y="349321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96" name="TextBox 95">
            <a:extLst>
              <a:ext uri="{FF2B5EF4-FFF2-40B4-BE49-F238E27FC236}">
                <a16:creationId xmlns:a16="http://schemas.microsoft.com/office/drawing/2014/main" id="{CB111396-A455-E2AE-85C4-09840744DC18}"/>
              </a:ext>
            </a:extLst>
          </p:cNvPr>
          <p:cNvSpPr txBox="1"/>
          <p:nvPr/>
        </p:nvSpPr>
        <p:spPr>
          <a:xfrm>
            <a:off x="4111941" y="3461340"/>
            <a:ext cx="1407116" cy="369332"/>
          </a:xfrm>
          <a:prstGeom prst="rect">
            <a:avLst/>
          </a:prstGeom>
          <a:noFill/>
        </p:spPr>
        <p:txBody>
          <a:bodyPr wrap="none" rtlCol="0">
            <a:spAutoFit/>
          </a:bodyPr>
          <a:lstStyle/>
          <a:p>
            <a:r>
              <a:rPr lang="sl-SI" dirty="0"/>
              <a:t>Data (VREG)</a:t>
            </a:r>
          </a:p>
        </p:txBody>
      </p:sp>
      <p:sp>
        <p:nvSpPr>
          <p:cNvPr id="97" name="TextBox 96">
            <a:extLst>
              <a:ext uri="{FF2B5EF4-FFF2-40B4-BE49-F238E27FC236}">
                <a16:creationId xmlns:a16="http://schemas.microsoft.com/office/drawing/2014/main" id="{2414189A-B03F-340C-6C6E-73D7B48F32FE}"/>
              </a:ext>
            </a:extLst>
          </p:cNvPr>
          <p:cNvSpPr txBox="1"/>
          <p:nvPr/>
        </p:nvSpPr>
        <p:spPr>
          <a:xfrm>
            <a:off x="166811" y="3140587"/>
            <a:ext cx="774571" cy="369332"/>
          </a:xfrm>
          <a:prstGeom prst="rect">
            <a:avLst/>
          </a:prstGeom>
          <a:noFill/>
        </p:spPr>
        <p:txBody>
          <a:bodyPr wrap="none" rtlCol="0">
            <a:spAutoFit/>
          </a:bodyPr>
          <a:lstStyle/>
          <a:p>
            <a:r>
              <a:rPr lang="sl-SI" dirty="0"/>
              <a:t>VMUL</a:t>
            </a:r>
          </a:p>
        </p:txBody>
      </p:sp>
      <p:cxnSp>
        <p:nvCxnSpPr>
          <p:cNvPr id="98" name="Straight Connector 97">
            <a:extLst>
              <a:ext uri="{FF2B5EF4-FFF2-40B4-BE49-F238E27FC236}">
                <a16:creationId xmlns:a16="http://schemas.microsoft.com/office/drawing/2014/main" id="{CFC9A4B3-2C94-8565-86C2-38371EC63D27}"/>
              </a:ext>
            </a:extLst>
          </p:cNvPr>
          <p:cNvCxnSpPr>
            <a:cxnSpLocks/>
          </p:cNvCxnSpPr>
          <p:nvPr/>
        </p:nvCxnSpPr>
        <p:spPr>
          <a:xfrm>
            <a:off x="2449693" y="3981666"/>
            <a:ext cx="0" cy="548586"/>
          </a:xfrm>
          <a:prstGeom prst="line">
            <a:avLst/>
          </a:prstGeom>
          <a:ln>
            <a:tailEnd type="triangle" w="med" len="lg"/>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96FB9F24-7F27-0634-7B0A-BCEF2C067F5E}"/>
              </a:ext>
            </a:extLst>
          </p:cNvPr>
          <p:cNvSpPr/>
          <p:nvPr/>
        </p:nvSpPr>
        <p:spPr>
          <a:xfrm>
            <a:off x="1038235"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0" name="Rectangle 99">
            <a:extLst>
              <a:ext uri="{FF2B5EF4-FFF2-40B4-BE49-F238E27FC236}">
                <a16:creationId xmlns:a16="http://schemas.microsoft.com/office/drawing/2014/main" id="{53761787-8C65-D96F-3514-F68E8E2AD0AB}"/>
              </a:ext>
            </a:extLst>
          </p:cNvPr>
          <p:cNvSpPr/>
          <p:nvPr/>
        </p:nvSpPr>
        <p:spPr>
          <a:xfrm>
            <a:off x="1398235"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1" name="Rectangle 100">
            <a:extLst>
              <a:ext uri="{FF2B5EF4-FFF2-40B4-BE49-F238E27FC236}">
                <a16:creationId xmlns:a16="http://schemas.microsoft.com/office/drawing/2014/main" id="{082654A4-06CA-2414-0C4B-699D4ABCBF11}"/>
              </a:ext>
            </a:extLst>
          </p:cNvPr>
          <p:cNvSpPr/>
          <p:nvPr/>
        </p:nvSpPr>
        <p:spPr>
          <a:xfrm>
            <a:off x="1758235"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2" name="Rectangle 101">
            <a:extLst>
              <a:ext uri="{FF2B5EF4-FFF2-40B4-BE49-F238E27FC236}">
                <a16:creationId xmlns:a16="http://schemas.microsoft.com/office/drawing/2014/main" id="{E8BE265E-EAEE-6273-083D-7F5ACC550C0B}"/>
              </a:ext>
            </a:extLst>
          </p:cNvPr>
          <p:cNvSpPr/>
          <p:nvPr/>
        </p:nvSpPr>
        <p:spPr>
          <a:xfrm>
            <a:off x="2118235"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3" name="Rectangle 102">
            <a:extLst>
              <a:ext uri="{FF2B5EF4-FFF2-40B4-BE49-F238E27FC236}">
                <a16:creationId xmlns:a16="http://schemas.microsoft.com/office/drawing/2014/main" id="{59E77D06-8EF2-FBE7-562F-20AFE3A7F6C8}"/>
              </a:ext>
            </a:extLst>
          </p:cNvPr>
          <p:cNvSpPr/>
          <p:nvPr/>
        </p:nvSpPr>
        <p:spPr>
          <a:xfrm>
            <a:off x="2459549"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4" name="Rectangle 103">
            <a:extLst>
              <a:ext uri="{FF2B5EF4-FFF2-40B4-BE49-F238E27FC236}">
                <a16:creationId xmlns:a16="http://schemas.microsoft.com/office/drawing/2014/main" id="{B1BA604F-C360-12E5-A29E-6A7E8EA04295}"/>
              </a:ext>
            </a:extLst>
          </p:cNvPr>
          <p:cNvSpPr/>
          <p:nvPr/>
        </p:nvSpPr>
        <p:spPr>
          <a:xfrm>
            <a:off x="2819549" y="4912985"/>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sp>
        <p:nvSpPr>
          <p:cNvPr id="105" name="Rectangle 104">
            <a:extLst>
              <a:ext uri="{FF2B5EF4-FFF2-40B4-BE49-F238E27FC236}">
                <a16:creationId xmlns:a16="http://schemas.microsoft.com/office/drawing/2014/main" id="{3EBBB3AE-BC4F-8C26-A6C4-CCA3F193CEED}"/>
              </a:ext>
            </a:extLst>
          </p:cNvPr>
          <p:cNvSpPr/>
          <p:nvPr/>
        </p:nvSpPr>
        <p:spPr>
          <a:xfrm>
            <a:off x="3179549" y="491298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06" name="Rectangle 105">
            <a:extLst>
              <a:ext uri="{FF2B5EF4-FFF2-40B4-BE49-F238E27FC236}">
                <a16:creationId xmlns:a16="http://schemas.microsoft.com/office/drawing/2014/main" id="{D854ABF9-DA35-CAC3-2177-90B6938349B0}"/>
              </a:ext>
            </a:extLst>
          </p:cNvPr>
          <p:cNvSpPr/>
          <p:nvPr/>
        </p:nvSpPr>
        <p:spPr>
          <a:xfrm>
            <a:off x="3539549" y="491298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07" name="TextBox 106">
            <a:extLst>
              <a:ext uri="{FF2B5EF4-FFF2-40B4-BE49-F238E27FC236}">
                <a16:creationId xmlns:a16="http://schemas.microsoft.com/office/drawing/2014/main" id="{CF33D06C-F1D9-026B-4DCB-2F5BD45B49FF}"/>
              </a:ext>
            </a:extLst>
          </p:cNvPr>
          <p:cNvSpPr txBox="1"/>
          <p:nvPr/>
        </p:nvSpPr>
        <p:spPr>
          <a:xfrm>
            <a:off x="96246" y="4363653"/>
            <a:ext cx="1966564" cy="369332"/>
          </a:xfrm>
          <a:prstGeom prst="rect">
            <a:avLst/>
          </a:prstGeom>
          <a:noFill/>
        </p:spPr>
        <p:txBody>
          <a:bodyPr wrap="none" rtlCol="0">
            <a:spAutoFit/>
          </a:bodyPr>
          <a:lstStyle/>
          <a:p>
            <a:r>
              <a:rPr lang="sl-SI" dirty="0"/>
              <a:t>Masked reduction</a:t>
            </a:r>
          </a:p>
        </p:txBody>
      </p:sp>
      <p:sp>
        <p:nvSpPr>
          <p:cNvPr id="108" name="Rectangle 107">
            <a:extLst>
              <a:ext uri="{FF2B5EF4-FFF2-40B4-BE49-F238E27FC236}">
                <a16:creationId xmlns:a16="http://schemas.microsoft.com/office/drawing/2014/main" id="{FA50A4C6-8719-BD63-5EF8-8DD99808CE0D}"/>
              </a:ext>
            </a:extLst>
          </p:cNvPr>
          <p:cNvSpPr/>
          <p:nvPr/>
        </p:nvSpPr>
        <p:spPr>
          <a:xfrm>
            <a:off x="7634977" y="490057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cxnSp>
        <p:nvCxnSpPr>
          <p:cNvPr id="109" name="Straight Arrow Connector 108">
            <a:extLst>
              <a:ext uri="{FF2B5EF4-FFF2-40B4-BE49-F238E27FC236}">
                <a16:creationId xmlns:a16="http://schemas.microsoft.com/office/drawing/2014/main" id="{8A7EEC84-D39E-7999-B022-445C6C211B03}"/>
              </a:ext>
            </a:extLst>
          </p:cNvPr>
          <p:cNvCxnSpPr>
            <a:cxnSpLocks/>
          </p:cNvCxnSpPr>
          <p:nvPr/>
        </p:nvCxnSpPr>
        <p:spPr>
          <a:xfrm>
            <a:off x="4670588" y="5092985"/>
            <a:ext cx="2568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0" name="Rectangle 109">
            <a:extLst>
              <a:ext uri="{FF2B5EF4-FFF2-40B4-BE49-F238E27FC236}">
                <a16:creationId xmlns:a16="http://schemas.microsoft.com/office/drawing/2014/main" id="{17EF27E8-869A-DE86-372A-D34BEB01DA27}"/>
              </a:ext>
            </a:extLst>
          </p:cNvPr>
          <p:cNvSpPr/>
          <p:nvPr/>
        </p:nvSpPr>
        <p:spPr>
          <a:xfrm>
            <a:off x="7999153" y="490057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11" name="Left Brace 110">
            <a:extLst>
              <a:ext uri="{FF2B5EF4-FFF2-40B4-BE49-F238E27FC236}">
                <a16:creationId xmlns:a16="http://schemas.microsoft.com/office/drawing/2014/main" id="{502C0F95-6BCE-08C5-FEF0-75394CDDD9B2}"/>
              </a:ext>
            </a:extLst>
          </p:cNvPr>
          <p:cNvSpPr/>
          <p:nvPr/>
        </p:nvSpPr>
        <p:spPr>
          <a:xfrm rot="16200000">
            <a:off x="1883813" y="4686981"/>
            <a:ext cx="468844" cy="1961314"/>
          </a:xfrm>
          <a:prstGeom prst="leftBrace">
            <a:avLst>
              <a:gd name="adj1" fmla="val 8333"/>
              <a:gd name="adj2" fmla="val 4881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sl-SI"/>
          </a:p>
        </p:txBody>
      </p:sp>
      <p:sp>
        <p:nvSpPr>
          <p:cNvPr id="112" name="TextBox 111">
            <a:extLst>
              <a:ext uri="{FF2B5EF4-FFF2-40B4-BE49-F238E27FC236}">
                <a16:creationId xmlns:a16="http://schemas.microsoft.com/office/drawing/2014/main" id="{B282AFAA-6F5D-7353-7859-C9F03A0A30BA}"/>
              </a:ext>
            </a:extLst>
          </p:cNvPr>
          <p:cNvSpPr txBox="1"/>
          <p:nvPr/>
        </p:nvSpPr>
        <p:spPr>
          <a:xfrm>
            <a:off x="1529013" y="6010934"/>
            <a:ext cx="1029834" cy="369332"/>
          </a:xfrm>
          <a:prstGeom prst="rect">
            <a:avLst/>
          </a:prstGeom>
          <a:noFill/>
        </p:spPr>
        <p:txBody>
          <a:bodyPr wrap="none" rtlCol="0">
            <a:spAutoFit/>
          </a:bodyPr>
          <a:lstStyle/>
          <a:p>
            <a:r>
              <a:rPr lang="sl-SI" dirty="0"/>
              <a:t>First row</a:t>
            </a:r>
          </a:p>
        </p:txBody>
      </p:sp>
      <p:sp>
        <p:nvSpPr>
          <p:cNvPr id="113" name="Left Brace 112">
            <a:extLst>
              <a:ext uri="{FF2B5EF4-FFF2-40B4-BE49-F238E27FC236}">
                <a16:creationId xmlns:a16="http://schemas.microsoft.com/office/drawing/2014/main" id="{2BCFE575-15B1-93F9-A51B-2A95CD6217BB}"/>
              </a:ext>
            </a:extLst>
          </p:cNvPr>
          <p:cNvSpPr/>
          <p:nvPr/>
        </p:nvSpPr>
        <p:spPr>
          <a:xfrm rot="16200000">
            <a:off x="3307149" y="5309659"/>
            <a:ext cx="468844" cy="715957"/>
          </a:xfrm>
          <a:prstGeom prst="leftBrace">
            <a:avLst>
              <a:gd name="adj1" fmla="val 8333"/>
              <a:gd name="adj2" fmla="val 4881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sl-SI"/>
          </a:p>
        </p:txBody>
      </p:sp>
      <p:sp>
        <p:nvSpPr>
          <p:cNvPr id="114" name="TextBox 113">
            <a:extLst>
              <a:ext uri="{FF2B5EF4-FFF2-40B4-BE49-F238E27FC236}">
                <a16:creationId xmlns:a16="http://schemas.microsoft.com/office/drawing/2014/main" id="{26513DF1-2F89-D2BE-4A45-3E114D3AD214}"/>
              </a:ext>
            </a:extLst>
          </p:cNvPr>
          <p:cNvSpPr txBox="1"/>
          <p:nvPr/>
        </p:nvSpPr>
        <p:spPr>
          <a:xfrm>
            <a:off x="3051660" y="5985613"/>
            <a:ext cx="1814254" cy="369332"/>
          </a:xfrm>
          <a:prstGeom prst="rect">
            <a:avLst/>
          </a:prstGeom>
          <a:noFill/>
        </p:spPr>
        <p:txBody>
          <a:bodyPr wrap="square" rtlCol="0">
            <a:spAutoFit/>
          </a:bodyPr>
          <a:lstStyle/>
          <a:p>
            <a:r>
              <a:rPr lang="sl-SI" dirty="0"/>
              <a:t>Second row</a:t>
            </a:r>
          </a:p>
        </p:txBody>
      </p:sp>
      <p:sp>
        <p:nvSpPr>
          <p:cNvPr id="115" name="TextBox 114">
            <a:extLst>
              <a:ext uri="{FF2B5EF4-FFF2-40B4-BE49-F238E27FC236}">
                <a16:creationId xmlns:a16="http://schemas.microsoft.com/office/drawing/2014/main" id="{62C9C042-CA87-CDF5-2B23-38375502CFCD}"/>
              </a:ext>
            </a:extLst>
          </p:cNvPr>
          <p:cNvSpPr txBox="1"/>
          <p:nvPr/>
        </p:nvSpPr>
        <p:spPr>
          <a:xfrm>
            <a:off x="8712664" y="979776"/>
            <a:ext cx="2475421" cy="369332"/>
          </a:xfrm>
          <a:prstGeom prst="rect">
            <a:avLst/>
          </a:prstGeom>
          <a:noFill/>
        </p:spPr>
        <p:txBody>
          <a:bodyPr wrap="none" rtlCol="0">
            <a:spAutoFit/>
          </a:bodyPr>
          <a:lstStyle/>
          <a:p>
            <a:r>
              <a:rPr lang="sl-SI" dirty="0"/>
              <a:t>Input vector in memory</a:t>
            </a:r>
          </a:p>
        </p:txBody>
      </p:sp>
      <p:sp>
        <p:nvSpPr>
          <p:cNvPr id="116" name="TextBox 115">
            <a:extLst>
              <a:ext uri="{FF2B5EF4-FFF2-40B4-BE49-F238E27FC236}">
                <a16:creationId xmlns:a16="http://schemas.microsoft.com/office/drawing/2014/main" id="{269AA7D8-DEBF-DAB0-222C-CC6AF0796F81}"/>
              </a:ext>
            </a:extLst>
          </p:cNvPr>
          <p:cNvSpPr txBox="1"/>
          <p:nvPr/>
        </p:nvSpPr>
        <p:spPr>
          <a:xfrm>
            <a:off x="7583428" y="5433215"/>
            <a:ext cx="821059" cy="369332"/>
          </a:xfrm>
          <a:prstGeom prst="rect">
            <a:avLst/>
          </a:prstGeom>
          <a:noFill/>
        </p:spPr>
        <p:txBody>
          <a:bodyPr wrap="none" rtlCol="0">
            <a:spAutoFit/>
          </a:bodyPr>
          <a:lstStyle/>
          <a:p>
            <a:r>
              <a:rPr lang="sl-SI" dirty="0"/>
              <a:t>Result</a:t>
            </a:r>
          </a:p>
        </p:txBody>
      </p:sp>
    </p:spTree>
    <p:extLst>
      <p:ext uri="{BB962C8B-B14F-4D97-AF65-F5344CB8AC3E}">
        <p14:creationId xmlns:p14="http://schemas.microsoft.com/office/powerpoint/2010/main" val="255328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1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1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1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0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1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62" grpId="0" animBg="1"/>
      <p:bldP spid="63" grpId="0" animBg="1"/>
      <p:bldP spid="64" grpId="0" animBg="1"/>
      <p:bldP spid="65" grpId="0" animBg="1"/>
      <p:bldP spid="66" grpId="0" animBg="1"/>
      <p:bldP spid="67" grpId="0" animBg="1"/>
      <p:bldP spid="68" grpId="0" animBg="1"/>
      <p:bldP spid="70"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p:bldP spid="97" grpId="0"/>
      <p:bldP spid="99" grpId="0" animBg="1"/>
      <p:bldP spid="100" grpId="0" animBg="1"/>
      <p:bldP spid="101" grpId="0" animBg="1"/>
      <p:bldP spid="102" grpId="0" animBg="1"/>
      <p:bldP spid="103" grpId="0" animBg="1"/>
      <p:bldP spid="104" grpId="0" animBg="1"/>
      <p:bldP spid="105" grpId="0" animBg="1"/>
      <p:bldP spid="106" grpId="0" animBg="1"/>
      <p:bldP spid="107" grpId="0"/>
      <p:bldP spid="108" grpId="0" animBg="1"/>
      <p:bldP spid="110" grpId="0" animBg="1"/>
      <p:bldP spid="111" grpId="0" animBg="1"/>
      <p:bldP spid="112" grpId="0"/>
      <p:bldP spid="113" grpId="0" animBg="1"/>
      <p:bldP spid="114" grpId="0"/>
      <p:bldP spid="115" grpId="0"/>
      <p:bldP spid="1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FD56D-9D2E-E707-52B8-463C10C48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32E52-AA97-2CE3-675A-D36127E43B76}"/>
              </a:ext>
            </a:extLst>
          </p:cNvPr>
          <p:cNvSpPr>
            <a:spLocks noGrp="1"/>
          </p:cNvSpPr>
          <p:nvPr>
            <p:ph type="title"/>
          </p:nvPr>
        </p:nvSpPr>
        <p:spPr>
          <a:xfrm>
            <a:off x="940912" y="130317"/>
            <a:ext cx="8639178" cy="708694"/>
          </a:xfrm>
        </p:spPr>
        <p:txBody>
          <a:bodyPr/>
          <a:lstStyle/>
          <a:p>
            <a:r>
              <a:rPr lang="sl-SI" dirty="0"/>
              <a:t>SpMV with CSR, Vector length = 8 </a:t>
            </a:r>
          </a:p>
        </p:txBody>
      </p:sp>
      <p:sp>
        <p:nvSpPr>
          <p:cNvPr id="3" name="TextBox 2">
            <a:extLst>
              <a:ext uri="{FF2B5EF4-FFF2-40B4-BE49-F238E27FC236}">
                <a16:creationId xmlns:a16="http://schemas.microsoft.com/office/drawing/2014/main" id="{3AA24D76-8F91-CF22-F16B-18ECAC110851}"/>
              </a:ext>
            </a:extLst>
          </p:cNvPr>
          <p:cNvSpPr txBox="1"/>
          <p:nvPr/>
        </p:nvSpPr>
        <p:spPr>
          <a:xfrm>
            <a:off x="940912" y="1044699"/>
            <a:ext cx="1839927" cy="369332"/>
          </a:xfrm>
          <a:prstGeom prst="rect">
            <a:avLst/>
          </a:prstGeom>
          <a:noFill/>
        </p:spPr>
        <p:txBody>
          <a:bodyPr wrap="none" rtlCol="0">
            <a:spAutoFit/>
          </a:bodyPr>
          <a:lstStyle/>
          <a:p>
            <a:r>
              <a:rPr lang="sl-SI" dirty="0"/>
              <a:t>Columns (VREG)</a:t>
            </a:r>
          </a:p>
        </p:txBody>
      </p:sp>
      <p:sp>
        <p:nvSpPr>
          <p:cNvPr id="4" name="Rectangle 3">
            <a:extLst>
              <a:ext uri="{FF2B5EF4-FFF2-40B4-BE49-F238E27FC236}">
                <a16:creationId xmlns:a16="http://schemas.microsoft.com/office/drawing/2014/main" id="{B28DCECB-E8CA-4BCF-AAC5-7EF4B5728C35}"/>
              </a:ext>
            </a:extLst>
          </p:cNvPr>
          <p:cNvSpPr/>
          <p:nvPr/>
        </p:nvSpPr>
        <p:spPr>
          <a:xfrm>
            <a:off x="3533139"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6</a:t>
            </a:r>
          </a:p>
        </p:txBody>
      </p:sp>
      <p:cxnSp>
        <p:nvCxnSpPr>
          <p:cNvPr id="5" name="Straight Arrow Connector 4">
            <a:extLst>
              <a:ext uri="{FF2B5EF4-FFF2-40B4-BE49-F238E27FC236}">
                <a16:creationId xmlns:a16="http://schemas.microsoft.com/office/drawing/2014/main" id="{98291B48-8AE8-1693-C2E3-FB738106BD3B}"/>
              </a:ext>
            </a:extLst>
          </p:cNvPr>
          <p:cNvCxnSpPr>
            <a:cxnSpLocks/>
          </p:cNvCxnSpPr>
          <p:nvPr/>
        </p:nvCxnSpPr>
        <p:spPr>
          <a:xfrm>
            <a:off x="136129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5266B7A-BCCE-A750-E3A4-35F306FA463A}"/>
              </a:ext>
            </a:extLst>
          </p:cNvPr>
          <p:cNvSpPr/>
          <p:nvPr/>
        </p:nvSpPr>
        <p:spPr>
          <a:xfrm>
            <a:off x="5679940" y="1349108"/>
            <a:ext cx="1961831" cy="632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Memory Scatter/Gather</a:t>
            </a:r>
          </a:p>
        </p:txBody>
      </p:sp>
      <p:sp>
        <p:nvSpPr>
          <p:cNvPr id="7" name="Rectangle 6">
            <a:extLst>
              <a:ext uri="{FF2B5EF4-FFF2-40B4-BE49-F238E27FC236}">
                <a16:creationId xmlns:a16="http://schemas.microsoft.com/office/drawing/2014/main" id="{DD803B18-2BA0-AC45-C4A1-03E37036F541}"/>
              </a:ext>
            </a:extLst>
          </p:cNvPr>
          <p:cNvSpPr/>
          <p:nvPr/>
        </p:nvSpPr>
        <p:spPr>
          <a:xfrm>
            <a:off x="8532664"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8" name="Rectangle 7">
            <a:extLst>
              <a:ext uri="{FF2B5EF4-FFF2-40B4-BE49-F238E27FC236}">
                <a16:creationId xmlns:a16="http://schemas.microsoft.com/office/drawing/2014/main" id="{AE73412E-2878-8EB0-3CE6-DFE40F9DE6FA}"/>
              </a:ext>
            </a:extLst>
          </p:cNvPr>
          <p:cNvSpPr/>
          <p:nvPr/>
        </p:nvSpPr>
        <p:spPr>
          <a:xfrm>
            <a:off x="888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9" name="Rectangle 8">
            <a:extLst>
              <a:ext uri="{FF2B5EF4-FFF2-40B4-BE49-F238E27FC236}">
                <a16:creationId xmlns:a16="http://schemas.microsoft.com/office/drawing/2014/main" id="{54A81DA2-DAD9-6228-426C-097912CBFFB2}"/>
              </a:ext>
            </a:extLst>
          </p:cNvPr>
          <p:cNvSpPr/>
          <p:nvPr/>
        </p:nvSpPr>
        <p:spPr>
          <a:xfrm>
            <a:off x="924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10" name="Rectangle 9">
            <a:extLst>
              <a:ext uri="{FF2B5EF4-FFF2-40B4-BE49-F238E27FC236}">
                <a16:creationId xmlns:a16="http://schemas.microsoft.com/office/drawing/2014/main" id="{595D9F88-1C4F-D3A0-3E6E-1E3F2D328D89}"/>
              </a:ext>
            </a:extLst>
          </p:cNvPr>
          <p:cNvSpPr/>
          <p:nvPr/>
        </p:nvSpPr>
        <p:spPr>
          <a:xfrm>
            <a:off x="960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11" name="Rectangle 10">
            <a:extLst>
              <a:ext uri="{FF2B5EF4-FFF2-40B4-BE49-F238E27FC236}">
                <a16:creationId xmlns:a16="http://schemas.microsoft.com/office/drawing/2014/main" id="{2C42B8D6-5177-7DC4-90B8-2488550E2382}"/>
              </a:ext>
            </a:extLst>
          </p:cNvPr>
          <p:cNvSpPr/>
          <p:nvPr/>
        </p:nvSpPr>
        <p:spPr>
          <a:xfrm>
            <a:off x="996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2" name="Rectangle 11">
            <a:extLst>
              <a:ext uri="{FF2B5EF4-FFF2-40B4-BE49-F238E27FC236}">
                <a16:creationId xmlns:a16="http://schemas.microsoft.com/office/drawing/2014/main" id="{22E0CD8C-C551-363D-137D-9F98F074B9FD}"/>
              </a:ext>
            </a:extLst>
          </p:cNvPr>
          <p:cNvSpPr/>
          <p:nvPr/>
        </p:nvSpPr>
        <p:spPr>
          <a:xfrm>
            <a:off x="1032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13" name="Rectangle 12">
            <a:extLst>
              <a:ext uri="{FF2B5EF4-FFF2-40B4-BE49-F238E27FC236}">
                <a16:creationId xmlns:a16="http://schemas.microsoft.com/office/drawing/2014/main" id="{3EF4974E-0617-6BE6-504B-F5D878D96886}"/>
              </a:ext>
            </a:extLst>
          </p:cNvPr>
          <p:cNvSpPr/>
          <p:nvPr/>
        </p:nvSpPr>
        <p:spPr>
          <a:xfrm>
            <a:off x="1068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14" name="Rectangle 13">
            <a:extLst>
              <a:ext uri="{FF2B5EF4-FFF2-40B4-BE49-F238E27FC236}">
                <a16:creationId xmlns:a16="http://schemas.microsoft.com/office/drawing/2014/main" id="{B7E31A51-28A5-1EEE-CC27-6807D0535A43}"/>
              </a:ext>
            </a:extLst>
          </p:cNvPr>
          <p:cNvSpPr/>
          <p:nvPr/>
        </p:nvSpPr>
        <p:spPr>
          <a:xfrm>
            <a:off x="11036296"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cxnSp>
        <p:nvCxnSpPr>
          <p:cNvPr id="15" name="Elbow Connector 14">
            <a:extLst>
              <a:ext uri="{FF2B5EF4-FFF2-40B4-BE49-F238E27FC236}">
                <a16:creationId xmlns:a16="http://schemas.microsoft.com/office/drawing/2014/main" id="{758740BC-E9F1-74AE-F026-C52F7D2921FD}"/>
              </a:ext>
            </a:extLst>
          </p:cNvPr>
          <p:cNvCxnSpPr>
            <a:cxnSpLocks/>
            <a:stCxn id="6" idx="2"/>
          </p:cNvCxnSpPr>
          <p:nvPr/>
        </p:nvCxnSpPr>
        <p:spPr>
          <a:xfrm rot="5400000">
            <a:off x="4991081" y="1290811"/>
            <a:ext cx="979324" cy="23602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81107AC2-91DC-21C9-7B10-476CE90AB33A}"/>
              </a:ext>
            </a:extLst>
          </p:cNvPr>
          <p:cNvSpPr/>
          <p:nvPr/>
        </p:nvSpPr>
        <p:spPr>
          <a:xfrm>
            <a:off x="103182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17" name="Rectangle 16">
            <a:extLst>
              <a:ext uri="{FF2B5EF4-FFF2-40B4-BE49-F238E27FC236}">
                <a16:creationId xmlns:a16="http://schemas.microsoft.com/office/drawing/2014/main" id="{AE2A701D-CFFB-26B0-ABEE-0A7E00EFFB71}"/>
              </a:ext>
            </a:extLst>
          </p:cNvPr>
          <p:cNvSpPr/>
          <p:nvPr/>
        </p:nvSpPr>
        <p:spPr>
          <a:xfrm>
            <a:off x="138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18" name="Rectangle 17">
            <a:extLst>
              <a:ext uri="{FF2B5EF4-FFF2-40B4-BE49-F238E27FC236}">
                <a16:creationId xmlns:a16="http://schemas.microsoft.com/office/drawing/2014/main" id="{8A11D493-3347-9600-968C-264E50BC7B6F}"/>
              </a:ext>
            </a:extLst>
          </p:cNvPr>
          <p:cNvSpPr/>
          <p:nvPr/>
        </p:nvSpPr>
        <p:spPr>
          <a:xfrm>
            <a:off x="174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19" name="Rectangle 18">
            <a:extLst>
              <a:ext uri="{FF2B5EF4-FFF2-40B4-BE49-F238E27FC236}">
                <a16:creationId xmlns:a16="http://schemas.microsoft.com/office/drawing/2014/main" id="{20364635-8618-04B2-ABB1-4988C7C6B7A2}"/>
              </a:ext>
            </a:extLst>
          </p:cNvPr>
          <p:cNvSpPr/>
          <p:nvPr/>
        </p:nvSpPr>
        <p:spPr>
          <a:xfrm>
            <a:off x="209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20" name="Rectangle 19">
            <a:extLst>
              <a:ext uri="{FF2B5EF4-FFF2-40B4-BE49-F238E27FC236}">
                <a16:creationId xmlns:a16="http://schemas.microsoft.com/office/drawing/2014/main" id="{8F5FB82E-E703-48A6-F4FF-D82383E29B06}"/>
              </a:ext>
            </a:extLst>
          </p:cNvPr>
          <p:cNvSpPr/>
          <p:nvPr/>
        </p:nvSpPr>
        <p:spPr>
          <a:xfrm>
            <a:off x="245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21" name="Rectangle 20">
            <a:extLst>
              <a:ext uri="{FF2B5EF4-FFF2-40B4-BE49-F238E27FC236}">
                <a16:creationId xmlns:a16="http://schemas.microsoft.com/office/drawing/2014/main" id="{FF989D0D-F7F6-DC43-5BD4-F9249B7B9B6D}"/>
              </a:ext>
            </a:extLst>
          </p:cNvPr>
          <p:cNvSpPr/>
          <p:nvPr/>
        </p:nvSpPr>
        <p:spPr>
          <a:xfrm>
            <a:off x="281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22" name="Rectangle 21">
            <a:extLst>
              <a:ext uri="{FF2B5EF4-FFF2-40B4-BE49-F238E27FC236}">
                <a16:creationId xmlns:a16="http://schemas.microsoft.com/office/drawing/2014/main" id="{1CE3EA2A-37E3-8ED0-9F70-E4DACA7E3B22}"/>
              </a:ext>
            </a:extLst>
          </p:cNvPr>
          <p:cNvSpPr/>
          <p:nvPr/>
        </p:nvSpPr>
        <p:spPr>
          <a:xfrm>
            <a:off x="317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23" name="Rectangle 22">
            <a:extLst>
              <a:ext uri="{FF2B5EF4-FFF2-40B4-BE49-F238E27FC236}">
                <a16:creationId xmlns:a16="http://schemas.microsoft.com/office/drawing/2014/main" id="{02425C93-E39D-3AFB-407C-5C83CD2F992B}"/>
              </a:ext>
            </a:extLst>
          </p:cNvPr>
          <p:cNvSpPr/>
          <p:nvPr/>
        </p:nvSpPr>
        <p:spPr>
          <a:xfrm>
            <a:off x="3535457"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4" name="Rectangle 23">
            <a:extLst>
              <a:ext uri="{FF2B5EF4-FFF2-40B4-BE49-F238E27FC236}">
                <a16:creationId xmlns:a16="http://schemas.microsoft.com/office/drawing/2014/main" id="{CE0CF103-6AB7-9B77-2C6A-611BB73E6051}"/>
              </a:ext>
            </a:extLst>
          </p:cNvPr>
          <p:cNvSpPr/>
          <p:nvPr/>
        </p:nvSpPr>
        <p:spPr>
          <a:xfrm>
            <a:off x="1038235" y="349321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25" name="Rectangle 24">
            <a:extLst>
              <a:ext uri="{FF2B5EF4-FFF2-40B4-BE49-F238E27FC236}">
                <a16:creationId xmlns:a16="http://schemas.microsoft.com/office/drawing/2014/main" id="{FDFC55B5-6DF0-3100-F7C8-BA21083662D5}"/>
              </a:ext>
            </a:extLst>
          </p:cNvPr>
          <p:cNvSpPr/>
          <p:nvPr/>
        </p:nvSpPr>
        <p:spPr>
          <a:xfrm>
            <a:off x="1398235" y="349321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26" name="Rectangle 25">
            <a:extLst>
              <a:ext uri="{FF2B5EF4-FFF2-40B4-BE49-F238E27FC236}">
                <a16:creationId xmlns:a16="http://schemas.microsoft.com/office/drawing/2014/main" id="{C53095AD-C34F-FFF9-877B-C8C4CC66DF6D}"/>
              </a:ext>
            </a:extLst>
          </p:cNvPr>
          <p:cNvSpPr/>
          <p:nvPr/>
        </p:nvSpPr>
        <p:spPr>
          <a:xfrm>
            <a:off x="1758235" y="349321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27" name="Rectangle 26">
            <a:extLst>
              <a:ext uri="{FF2B5EF4-FFF2-40B4-BE49-F238E27FC236}">
                <a16:creationId xmlns:a16="http://schemas.microsoft.com/office/drawing/2014/main" id="{B3166ADF-9DCA-ABD3-8626-F7C66724C382}"/>
              </a:ext>
            </a:extLst>
          </p:cNvPr>
          <p:cNvSpPr/>
          <p:nvPr/>
        </p:nvSpPr>
        <p:spPr>
          <a:xfrm>
            <a:off x="2118235" y="349321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28" name="Rectangle 27">
            <a:extLst>
              <a:ext uri="{FF2B5EF4-FFF2-40B4-BE49-F238E27FC236}">
                <a16:creationId xmlns:a16="http://schemas.microsoft.com/office/drawing/2014/main" id="{A6131A2F-89C6-DBC6-084C-1228117E795D}"/>
              </a:ext>
            </a:extLst>
          </p:cNvPr>
          <p:cNvSpPr/>
          <p:nvPr/>
        </p:nvSpPr>
        <p:spPr>
          <a:xfrm>
            <a:off x="2459549" y="3493215"/>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29" name="Rectangle 28">
            <a:extLst>
              <a:ext uri="{FF2B5EF4-FFF2-40B4-BE49-F238E27FC236}">
                <a16:creationId xmlns:a16="http://schemas.microsoft.com/office/drawing/2014/main" id="{F627E4C1-6C67-2213-09F7-6DC35BEBDAE5}"/>
              </a:ext>
            </a:extLst>
          </p:cNvPr>
          <p:cNvSpPr/>
          <p:nvPr/>
        </p:nvSpPr>
        <p:spPr>
          <a:xfrm>
            <a:off x="2819549" y="3493215"/>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30" name="Rectangle 29">
            <a:extLst>
              <a:ext uri="{FF2B5EF4-FFF2-40B4-BE49-F238E27FC236}">
                <a16:creationId xmlns:a16="http://schemas.microsoft.com/office/drawing/2014/main" id="{8A93623A-EAB2-6E27-3254-0C1557163BF1}"/>
              </a:ext>
            </a:extLst>
          </p:cNvPr>
          <p:cNvSpPr/>
          <p:nvPr/>
        </p:nvSpPr>
        <p:spPr>
          <a:xfrm>
            <a:off x="3179549" y="3493215"/>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31" name="Rectangle 30">
            <a:extLst>
              <a:ext uri="{FF2B5EF4-FFF2-40B4-BE49-F238E27FC236}">
                <a16:creationId xmlns:a16="http://schemas.microsoft.com/office/drawing/2014/main" id="{3A653823-BB3B-4B51-A304-F10F5E1FD2D2}"/>
              </a:ext>
            </a:extLst>
          </p:cNvPr>
          <p:cNvSpPr/>
          <p:nvPr/>
        </p:nvSpPr>
        <p:spPr>
          <a:xfrm>
            <a:off x="3539549" y="349321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32" name="TextBox 31">
            <a:extLst>
              <a:ext uri="{FF2B5EF4-FFF2-40B4-BE49-F238E27FC236}">
                <a16:creationId xmlns:a16="http://schemas.microsoft.com/office/drawing/2014/main" id="{DF7DDCDD-3FC0-6F11-2076-BDB405A15C11}"/>
              </a:ext>
            </a:extLst>
          </p:cNvPr>
          <p:cNvSpPr txBox="1"/>
          <p:nvPr/>
        </p:nvSpPr>
        <p:spPr>
          <a:xfrm>
            <a:off x="4111941" y="3461340"/>
            <a:ext cx="1407116" cy="369332"/>
          </a:xfrm>
          <a:prstGeom prst="rect">
            <a:avLst/>
          </a:prstGeom>
          <a:noFill/>
        </p:spPr>
        <p:txBody>
          <a:bodyPr wrap="none" rtlCol="0">
            <a:spAutoFit/>
          </a:bodyPr>
          <a:lstStyle/>
          <a:p>
            <a:r>
              <a:rPr lang="sl-SI" dirty="0"/>
              <a:t>Data (VREG)</a:t>
            </a:r>
          </a:p>
        </p:txBody>
      </p:sp>
      <p:sp>
        <p:nvSpPr>
          <p:cNvPr id="33" name="TextBox 32">
            <a:extLst>
              <a:ext uri="{FF2B5EF4-FFF2-40B4-BE49-F238E27FC236}">
                <a16:creationId xmlns:a16="http://schemas.microsoft.com/office/drawing/2014/main" id="{8370CBA7-966E-4320-AA8B-810272C10E02}"/>
              </a:ext>
            </a:extLst>
          </p:cNvPr>
          <p:cNvSpPr txBox="1"/>
          <p:nvPr/>
        </p:nvSpPr>
        <p:spPr>
          <a:xfrm>
            <a:off x="166811" y="3140587"/>
            <a:ext cx="774571" cy="369332"/>
          </a:xfrm>
          <a:prstGeom prst="rect">
            <a:avLst/>
          </a:prstGeom>
          <a:noFill/>
        </p:spPr>
        <p:txBody>
          <a:bodyPr wrap="none" rtlCol="0">
            <a:spAutoFit/>
          </a:bodyPr>
          <a:lstStyle/>
          <a:p>
            <a:r>
              <a:rPr lang="sl-SI" dirty="0"/>
              <a:t>VMUL</a:t>
            </a:r>
          </a:p>
        </p:txBody>
      </p:sp>
      <p:cxnSp>
        <p:nvCxnSpPr>
          <p:cNvPr id="34" name="Straight Connector 33">
            <a:extLst>
              <a:ext uri="{FF2B5EF4-FFF2-40B4-BE49-F238E27FC236}">
                <a16:creationId xmlns:a16="http://schemas.microsoft.com/office/drawing/2014/main" id="{4EB5F55F-49EF-81C4-03B1-839B111DE3EC}"/>
              </a:ext>
            </a:extLst>
          </p:cNvPr>
          <p:cNvCxnSpPr>
            <a:cxnSpLocks/>
          </p:cNvCxnSpPr>
          <p:nvPr/>
        </p:nvCxnSpPr>
        <p:spPr>
          <a:xfrm>
            <a:off x="2449693" y="3981666"/>
            <a:ext cx="0" cy="548586"/>
          </a:xfrm>
          <a:prstGeom prst="line">
            <a:avLst/>
          </a:prstGeom>
          <a:ln>
            <a:tailEnd type="triangle" w="med" len="lg"/>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0EBE8385-0F5E-21B1-654D-EC3E86CEFE89}"/>
              </a:ext>
            </a:extLst>
          </p:cNvPr>
          <p:cNvSpPr/>
          <p:nvPr/>
        </p:nvSpPr>
        <p:spPr>
          <a:xfrm>
            <a:off x="1038235" y="491298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36" name="Rectangle 35">
            <a:extLst>
              <a:ext uri="{FF2B5EF4-FFF2-40B4-BE49-F238E27FC236}">
                <a16:creationId xmlns:a16="http://schemas.microsoft.com/office/drawing/2014/main" id="{772EB6E5-35EC-3772-037D-0947F13F0E52}"/>
              </a:ext>
            </a:extLst>
          </p:cNvPr>
          <p:cNvSpPr/>
          <p:nvPr/>
        </p:nvSpPr>
        <p:spPr>
          <a:xfrm>
            <a:off x="1398235" y="491298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37" name="Rectangle 36">
            <a:extLst>
              <a:ext uri="{FF2B5EF4-FFF2-40B4-BE49-F238E27FC236}">
                <a16:creationId xmlns:a16="http://schemas.microsoft.com/office/drawing/2014/main" id="{ECB89E59-9DCC-165B-4B94-22575CC1E7D3}"/>
              </a:ext>
            </a:extLst>
          </p:cNvPr>
          <p:cNvSpPr/>
          <p:nvPr/>
        </p:nvSpPr>
        <p:spPr>
          <a:xfrm>
            <a:off x="1758235" y="491298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38" name="Rectangle 37">
            <a:extLst>
              <a:ext uri="{FF2B5EF4-FFF2-40B4-BE49-F238E27FC236}">
                <a16:creationId xmlns:a16="http://schemas.microsoft.com/office/drawing/2014/main" id="{7AEB020E-FD2E-183E-36BA-06F82EF846C3}"/>
              </a:ext>
            </a:extLst>
          </p:cNvPr>
          <p:cNvSpPr/>
          <p:nvPr/>
        </p:nvSpPr>
        <p:spPr>
          <a:xfrm>
            <a:off x="2118235" y="4912985"/>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39" name="Rectangle 38">
            <a:extLst>
              <a:ext uri="{FF2B5EF4-FFF2-40B4-BE49-F238E27FC236}">
                <a16:creationId xmlns:a16="http://schemas.microsoft.com/office/drawing/2014/main" id="{C5C2BF61-31E6-9AED-9E92-16D2BE2FF71F}"/>
              </a:ext>
            </a:extLst>
          </p:cNvPr>
          <p:cNvSpPr/>
          <p:nvPr/>
        </p:nvSpPr>
        <p:spPr>
          <a:xfrm>
            <a:off x="2459549" y="4912985"/>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40" name="Rectangle 39">
            <a:extLst>
              <a:ext uri="{FF2B5EF4-FFF2-40B4-BE49-F238E27FC236}">
                <a16:creationId xmlns:a16="http://schemas.microsoft.com/office/drawing/2014/main" id="{4C2E1979-DCB7-7671-75E8-E667FE00A7D5}"/>
              </a:ext>
            </a:extLst>
          </p:cNvPr>
          <p:cNvSpPr/>
          <p:nvPr/>
        </p:nvSpPr>
        <p:spPr>
          <a:xfrm>
            <a:off x="2819549" y="4912985"/>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41" name="Rectangle 40">
            <a:extLst>
              <a:ext uri="{FF2B5EF4-FFF2-40B4-BE49-F238E27FC236}">
                <a16:creationId xmlns:a16="http://schemas.microsoft.com/office/drawing/2014/main" id="{130DE206-66B7-E59F-44B2-5B423DD67ABF}"/>
              </a:ext>
            </a:extLst>
          </p:cNvPr>
          <p:cNvSpPr/>
          <p:nvPr/>
        </p:nvSpPr>
        <p:spPr>
          <a:xfrm>
            <a:off x="3179549" y="4912985"/>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42" name="Rectangle 41">
            <a:extLst>
              <a:ext uri="{FF2B5EF4-FFF2-40B4-BE49-F238E27FC236}">
                <a16:creationId xmlns:a16="http://schemas.microsoft.com/office/drawing/2014/main" id="{2FBCFF1E-2D37-1F43-1206-00B387788053}"/>
              </a:ext>
            </a:extLst>
          </p:cNvPr>
          <p:cNvSpPr/>
          <p:nvPr/>
        </p:nvSpPr>
        <p:spPr>
          <a:xfrm>
            <a:off x="3539549" y="491298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43" name="TextBox 42">
            <a:extLst>
              <a:ext uri="{FF2B5EF4-FFF2-40B4-BE49-F238E27FC236}">
                <a16:creationId xmlns:a16="http://schemas.microsoft.com/office/drawing/2014/main" id="{629B0BAC-C14C-6040-81C5-8524F59433C5}"/>
              </a:ext>
            </a:extLst>
          </p:cNvPr>
          <p:cNvSpPr txBox="1"/>
          <p:nvPr/>
        </p:nvSpPr>
        <p:spPr>
          <a:xfrm>
            <a:off x="96246" y="4363653"/>
            <a:ext cx="1966564" cy="369332"/>
          </a:xfrm>
          <a:prstGeom prst="rect">
            <a:avLst/>
          </a:prstGeom>
          <a:noFill/>
        </p:spPr>
        <p:txBody>
          <a:bodyPr wrap="none" rtlCol="0">
            <a:spAutoFit/>
          </a:bodyPr>
          <a:lstStyle/>
          <a:p>
            <a:r>
              <a:rPr lang="sl-SI" dirty="0"/>
              <a:t>Masked reduction</a:t>
            </a:r>
          </a:p>
        </p:txBody>
      </p:sp>
      <p:sp>
        <p:nvSpPr>
          <p:cNvPr id="44" name="Rectangle 43">
            <a:extLst>
              <a:ext uri="{FF2B5EF4-FFF2-40B4-BE49-F238E27FC236}">
                <a16:creationId xmlns:a16="http://schemas.microsoft.com/office/drawing/2014/main" id="{FFFA6C68-AB22-B830-277A-400CB8106C4C}"/>
              </a:ext>
            </a:extLst>
          </p:cNvPr>
          <p:cNvSpPr/>
          <p:nvPr/>
        </p:nvSpPr>
        <p:spPr>
          <a:xfrm>
            <a:off x="7634977" y="490057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cxnSp>
        <p:nvCxnSpPr>
          <p:cNvPr id="45" name="Straight Arrow Connector 44">
            <a:extLst>
              <a:ext uri="{FF2B5EF4-FFF2-40B4-BE49-F238E27FC236}">
                <a16:creationId xmlns:a16="http://schemas.microsoft.com/office/drawing/2014/main" id="{69F2E120-D04C-8394-A726-9D08C0180657}"/>
              </a:ext>
            </a:extLst>
          </p:cNvPr>
          <p:cNvCxnSpPr>
            <a:cxnSpLocks/>
          </p:cNvCxnSpPr>
          <p:nvPr/>
        </p:nvCxnSpPr>
        <p:spPr>
          <a:xfrm>
            <a:off x="4670588" y="5092985"/>
            <a:ext cx="2568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AB9CE0CA-4302-86AD-AA20-AFE41B3B639D}"/>
              </a:ext>
            </a:extLst>
          </p:cNvPr>
          <p:cNvSpPr/>
          <p:nvPr/>
        </p:nvSpPr>
        <p:spPr>
          <a:xfrm>
            <a:off x="7999153" y="490057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47" name="TextBox 46">
            <a:extLst>
              <a:ext uri="{FF2B5EF4-FFF2-40B4-BE49-F238E27FC236}">
                <a16:creationId xmlns:a16="http://schemas.microsoft.com/office/drawing/2014/main" id="{E5CD09FA-F4EA-6C4A-8DDE-24C359837BFA}"/>
              </a:ext>
            </a:extLst>
          </p:cNvPr>
          <p:cNvSpPr txBox="1"/>
          <p:nvPr/>
        </p:nvSpPr>
        <p:spPr>
          <a:xfrm>
            <a:off x="8712664" y="979776"/>
            <a:ext cx="2475421" cy="369332"/>
          </a:xfrm>
          <a:prstGeom prst="rect">
            <a:avLst/>
          </a:prstGeom>
          <a:noFill/>
        </p:spPr>
        <p:txBody>
          <a:bodyPr wrap="none" rtlCol="0">
            <a:spAutoFit/>
          </a:bodyPr>
          <a:lstStyle/>
          <a:p>
            <a:r>
              <a:rPr lang="sl-SI" dirty="0"/>
              <a:t>Input vector in memory</a:t>
            </a:r>
          </a:p>
        </p:txBody>
      </p:sp>
      <p:sp>
        <p:nvSpPr>
          <p:cNvPr id="48" name="TextBox 47">
            <a:extLst>
              <a:ext uri="{FF2B5EF4-FFF2-40B4-BE49-F238E27FC236}">
                <a16:creationId xmlns:a16="http://schemas.microsoft.com/office/drawing/2014/main" id="{0A0E86FA-F0B0-29FD-3771-EC41972967BE}"/>
              </a:ext>
            </a:extLst>
          </p:cNvPr>
          <p:cNvSpPr txBox="1"/>
          <p:nvPr/>
        </p:nvSpPr>
        <p:spPr>
          <a:xfrm>
            <a:off x="7583428" y="5433215"/>
            <a:ext cx="821059" cy="369332"/>
          </a:xfrm>
          <a:prstGeom prst="rect">
            <a:avLst/>
          </a:prstGeom>
          <a:noFill/>
        </p:spPr>
        <p:txBody>
          <a:bodyPr wrap="none" rtlCol="0">
            <a:spAutoFit/>
          </a:bodyPr>
          <a:lstStyle/>
          <a:p>
            <a:r>
              <a:rPr lang="sl-SI" dirty="0"/>
              <a:t>Result</a:t>
            </a:r>
          </a:p>
        </p:txBody>
      </p:sp>
      <p:sp>
        <p:nvSpPr>
          <p:cNvPr id="49" name="Rectangle 48">
            <a:extLst>
              <a:ext uri="{FF2B5EF4-FFF2-40B4-BE49-F238E27FC236}">
                <a16:creationId xmlns:a16="http://schemas.microsoft.com/office/drawing/2014/main" id="{8446D0F7-F6CC-E51E-EB62-90BDA83A6786}"/>
              </a:ext>
            </a:extLst>
          </p:cNvPr>
          <p:cNvSpPr/>
          <p:nvPr/>
        </p:nvSpPr>
        <p:spPr>
          <a:xfrm>
            <a:off x="1035917"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2</a:t>
            </a:r>
          </a:p>
        </p:txBody>
      </p:sp>
      <p:sp>
        <p:nvSpPr>
          <p:cNvPr id="50" name="Rectangle 49">
            <a:extLst>
              <a:ext uri="{FF2B5EF4-FFF2-40B4-BE49-F238E27FC236}">
                <a16:creationId xmlns:a16="http://schemas.microsoft.com/office/drawing/2014/main" id="{90F1DDFF-E83F-655C-365C-B47B970CCD9B}"/>
              </a:ext>
            </a:extLst>
          </p:cNvPr>
          <p:cNvSpPr/>
          <p:nvPr/>
        </p:nvSpPr>
        <p:spPr>
          <a:xfrm>
            <a:off x="1395917"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9</a:t>
            </a:r>
          </a:p>
        </p:txBody>
      </p:sp>
      <p:sp>
        <p:nvSpPr>
          <p:cNvPr id="51" name="Rectangle 50">
            <a:extLst>
              <a:ext uri="{FF2B5EF4-FFF2-40B4-BE49-F238E27FC236}">
                <a16:creationId xmlns:a16="http://schemas.microsoft.com/office/drawing/2014/main" id="{32DBD32C-0605-98E2-0C6B-31773FAF35C3}"/>
              </a:ext>
            </a:extLst>
          </p:cNvPr>
          <p:cNvSpPr/>
          <p:nvPr/>
        </p:nvSpPr>
        <p:spPr>
          <a:xfrm>
            <a:off x="1755917"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7</a:t>
            </a:r>
          </a:p>
        </p:txBody>
      </p:sp>
      <p:sp>
        <p:nvSpPr>
          <p:cNvPr id="52" name="Rectangle 51">
            <a:extLst>
              <a:ext uri="{FF2B5EF4-FFF2-40B4-BE49-F238E27FC236}">
                <a16:creationId xmlns:a16="http://schemas.microsoft.com/office/drawing/2014/main" id="{92D45DF5-B0B9-1131-5C9E-FB00F40A5B97}"/>
              </a:ext>
            </a:extLst>
          </p:cNvPr>
          <p:cNvSpPr/>
          <p:nvPr/>
        </p:nvSpPr>
        <p:spPr>
          <a:xfrm>
            <a:off x="2115917"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1</a:t>
            </a:r>
          </a:p>
        </p:txBody>
      </p:sp>
      <p:sp>
        <p:nvSpPr>
          <p:cNvPr id="53" name="Rectangle 52">
            <a:extLst>
              <a:ext uri="{FF2B5EF4-FFF2-40B4-BE49-F238E27FC236}">
                <a16:creationId xmlns:a16="http://schemas.microsoft.com/office/drawing/2014/main" id="{9C5D8EAA-0AB7-FD83-179B-4CF118AFAE0B}"/>
              </a:ext>
            </a:extLst>
          </p:cNvPr>
          <p:cNvSpPr/>
          <p:nvPr/>
        </p:nvSpPr>
        <p:spPr>
          <a:xfrm>
            <a:off x="2457231" y="1469230"/>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l-SI" dirty="0"/>
              <a:t>1</a:t>
            </a:r>
          </a:p>
        </p:txBody>
      </p:sp>
      <p:sp>
        <p:nvSpPr>
          <p:cNvPr id="54" name="Rectangle 53">
            <a:extLst>
              <a:ext uri="{FF2B5EF4-FFF2-40B4-BE49-F238E27FC236}">
                <a16:creationId xmlns:a16="http://schemas.microsoft.com/office/drawing/2014/main" id="{65BEB3C4-5574-EE76-92D4-B758A0E546D2}"/>
              </a:ext>
            </a:extLst>
          </p:cNvPr>
          <p:cNvSpPr/>
          <p:nvPr/>
        </p:nvSpPr>
        <p:spPr>
          <a:xfrm>
            <a:off x="2817231" y="1469230"/>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l-SI" dirty="0"/>
              <a:t>3</a:t>
            </a:r>
          </a:p>
        </p:txBody>
      </p:sp>
      <p:sp>
        <p:nvSpPr>
          <p:cNvPr id="55" name="Rectangle 54">
            <a:extLst>
              <a:ext uri="{FF2B5EF4-FFF2-40B4-BE49-F238E27FC236}">
                <a16:creationId xmlns:a16="http://schemas.microsoft.com/office/drawing/2014/main" id="{A4BE1689-C672-AF86-DADB-9CB6E3B68B5B}"/>
              </a:ext>
            </a:extLst>
          </p:cNvPr>
          <p:cNvSpPr/>
          <p:nvPr/>
        </p:nvSpPr>
        <p:spPr>
          <a:xfrm>
            <a:off x="3177231" y="1469230"/>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l-SI" dirty="0"/>
              <a:t>9</a:t>
            </a:r>
          </a:p>
        </p:txBody>
      </p:sp>
      <p:sp>
        <p:nvSpPr>
          <p:cNvPr id="56" name="Rectangle 55">
            <a:extLst>
              <a:ext uri="{FF2B5EF4-FFF2-40B4-BE49-F238E27FC236}">
                <a16:creationId xmlns:a16="http://schemas.microsoft.com/office/drawing/2014/main" id="{210F72CF-6610-9566-323F-14464C7CB7C2}"/>
              </a:ext>
            </a:extLst>
          </p:cNvPr>
          <p:cNvSpPr/>
          <p:nvPr/>
        </p:nvSpPr>
        <p:spPr>
          <a:xfrm>
            <a:off x="3537231"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0</a:t>
            </a:r>
          </a:p>
        </p:txBody>
      </p:sp>
      <p:sp>
        <p:nvSpPr>
          <p:cNvPr id="57" name="Rectangle 56">
            <a:extLst>
              <a:ext uri="{FF2B5EF4-FFF2-40B4-BE49-F238E27FC236}">
                <a16:creationId xmlns:a16="http://schemas.microsoft.com/office/drawing/2014/main" id="{E49C4927-3719-00D8-4C12-A76960DCFFF4}"/>
              </a:ext>
            </a:extLst>
          </p:cNvPr>
          <p:cNvSpPr/>
          <p:nvPr/>
        </p:nvSpPr>
        <p:spPr>
          <a:xfrm>
            <a:off x="8353393" y="4900570"/>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58" name="Rectangle 57">
            <a:extLst>
              <a:ext uri="{FF2B5EF4-FFF2-40B4-BE49-F238E27FC236}">
                <a16:creationId xmlns:a16="http://schemas.microsoft.com/office/drawing/2014/main" id="{7584B2B0-D69F-BF4C-1645-D438D08B23AA}"/>
              </a:ext>
            </a:extLst>
          </p:cNvPr>
          <p:cNvSpPr/>
          <p:nvPr/>
        </p:nvSpPr>
        <p:spPr>
          <a:xfrm>
            <a:off x="8712664" y="4900882"/>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cxnSp>
        <p:nvCxnSpPr>
          <p:cNvPr id="59" name="Straight Arrow Connector 58">
            <a:extLst>
              <a:ext uri="{FF2B5EF4-FFF2-40B4-BE49-F238E27FC236}">
                <a16:creationId xmlns:a16="http://schemas.microsoft.com/office/drawing/2014/main" id="{5BBBA73F-1C20-F905-A439-FE7708314405}"/>
              </a:ext>
            </a:extLst>
          </p:cNvPr>
          <p:cNvCxnSpPr>
            <a:cxnSpLocks/>
          </p:cNvCxnSpPr>
          <p:nvPr/>
        </p:nvCxnSpPr>
        <p:spPr>
          <a:xfrm>
            <a:off x="430062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22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7941-1D81-24DE-7CC1-9FEE56940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7BA7E-0A7E-0AC1-87EB-757ABA026607}"/>
              </a:ext>
            </a:extLst>
          </p:cNvPr>
          <p:cNvSpPr>
            <a:spLocks noGrp="1"/>
          </p:cNvSpPr>
          <p:nvPr>
            <p:ph type="title"/>
          </p:nvPr>
        </p:nvSpPr>
        <p:spPr>
          <a:xfrm>
            <a:off x="940912" y="130317"/>
            <a:ext cx="8639178" cy="708694"/>
          </a:xfrm>
        </p:spPr>
        <p:txBody>
          <a:bodyPr/>
          <a:lstStyle/>
          <a:p>
            <a:r>
              <a:rPr lang="sl-SI" dirty="0"/>
              <a:t>SpMV with CSR, Vector length = 8 </a:t>
            </a:r>
          </a:p>
        </p:txBody>
      </p:sp>
      <p:sp>
        <p:nvSpPr>
          <p:cNvPr id="60" name="TextBox 59">
            <a:extLst>
              <a:ext uri="{FF2B5EF4-FFF2-40B4-BE49-F238E27FC236}">
                <a16:creationId xmlns:a16="http://schemas.microsoft.com/office/drawing/2014/main" id="{483F3149-A0CA-05B7-5991-82D8AD6A0163}"/>
              </a:ext>
            </a:extLst>
          </p:cNvPr>
          <p:cNvSpPr txBox="1"/>
          <p:nvPr/>
        </p:nvSpPr>
        <p:spPr>
          <a:xfrm>
            <a:off x="940912" y="1044699"/>
            <a:ext cx="1839927" cy="369332"/>
          </a:xfrm>
          <a:prstGeom prst="rect">
            <a:avLst/>
          </a:prstGeom>
          <a:noFill/>
        </p:spPr>
        <p:txBody>
          <a:bodyPr wrap="none" rtlCol="0">
            <a:spAutoFit/>
          </a:bodyPr>
          <a:lstStyle/>
          <a:p>
            <a:r>
              <a:rPr lang="sl-SI" dirty="0"/>
              <a:t>Columns (VREG)</a:t>
            </a:r>
          </a:p>
        </p:txBody>
      </p:sp>
      <p:sp>
        <p:nvSpPr>
          <p:cNvPr id="61" name="Rectangle 60">
            <a:extLst>
              <a:ext uri="{FF2B5EF4-FFF2-40B4-BE49-F238E27FC236}">
                <a16:creationId xmlns:a16="http://schemas.microsoft.com/office/drawing/2014/main" id="{31D593B9-88CC-1503-673E-76AD9B219CB6}"/>
              </a:ext>
            </a:extLst>
          </p:cNvPr>
          <p:cNvSpPr/>
          <p:nvPr/>
        </p:nvSpPr>
        <p:spPr>
          <a:xfrm>
            <a:off x="3533139"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6</a:t>
            </a:r>
          </a:p>
        </p:txBody>
      </p:sp>
      <p:cxnSp>
        <p:nvCxnSpPr>
          <p:cNvPr id="62" name="Straight Arrow Connector 61">
            <a:extLst>
              <a:ext uri="{FF2B5EF4-FFF2-40B4-BE49-F238E27FC236}">
                <a16:creationId xmlns:a16="http://schemas.microsoft.com/office/drawing/2014/main" id="{E35D2D1F-4F05-3BAE-2505-732A3E48CEF3}"/>
              </a:ext>
            </a:extLst>
          </p:cNvPr>
          <p:cNvCxnSpPr>
            <a:cxnSpLocks/>
          </p:cNvCxnSpPr>
          <p:nvPr/>
        </p:nvCxnSpPr>
        <p:spPr>
          <a:xfrm>
            <a:off x="136129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ectangle 62">
            <a:extLst>
              <a:ext uri="{FF2B5EF4-FFF2-40B4-BE49-F238E27FC236}">
                <a16:creationId xmlns:a16="http://schemas.microsoft.com/office/drawing/2014/main" id="{75672666-1036-10AA-1D74-1BA44A60AFC2}"/>
              </a:ext>
            </a:extLst>
          </p:cNvPr>
          <p:cNvSpPr/>
          <p:nvPr/>
        </p:nvSpPr>
        <p:spPr>
          <a:xfrm>
            <a:off x="5679940" y="1349108"/>
            <a:ext cx="1961831" cy="632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Memory Scatter/Gather</a:t>
            </a:r>
          </a:p>
        </p:txBody>
      </p:sp>
      <p:sp>
        <p:nvSpPr>
          <p:cNvPr id="64" name="Rectangle 63">
            <a:extLst>
              <a:ext uri="{FF2B5EF4-FFF2-40B4-BE49-F238E27FC236}">
                <a16:creationId xmlns:a16="http://schemas.microsoft.com/office/drawing/2014/main" id="{3FDB6BF3-7484-F674-E117-FEAE658E089C}"/>
              </a:ext>
            </a:extLst>
          </p:cNvPr>
          <p:cNvSpPr/>
          <p:nvPr/>
        </p:nvSpPr>
        <p:spPr>
          <a:xfrm>
            <a:off x="8532664"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65" name="Rectangle 64">
            <a:extLst>
              <a:ext uri="{FF2B5EF4-FFF2-40B4-BE49-F238E27FC236}">
                <a16:creationId xmlns:a16="http://schemas.microsoft.com/office/drawing/2014/main" id="{D9C89B5E-9B24-B8CF-2FF8-990F6CE0B874}"/>
              </a:ext>
            </a:extLst>
          </p:cNvPr>
          <p:cNvSpPr/>
          <p:nvPr/>
        </p:nvSpPr>
        <p:spPr>
          <a:xfrm>
            <a:off x="888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66" name="Rectangle 65">
            <a:extLst>
              <a:ext uri="{FF2B5EF4-FFF2-40B4-BE49-F238E27FC236}">
                <a16:creationId xmlns:a16="http://schemas.microsoft.com/office/drawing/2014/main" id="{C7E47065-0874-1E78-9376-4E71BCD2E719}"/>
              </a:ext>
            </a:extLst>
          </p:cNvPr>
          <p:cNvSpPr/>
          <p:nvPr/>
        </p:nvSpPr>
        <p:spPr>
          <a:xfrm>
            <a:off x="924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67" name="Rectangle 66">
            <a:extLst>
              <a:ext uri="{FF2B5EF4-FFF2-40B4-BE49-F238E27FC236}">
                <a16:creationId xmlns:a16="http://schemas.microsoft.com/office/drawing/2014/main" id="{89852D47-F15A-DB03-5E03-20F5688AAFE4}"/>
              </a:ext>
            </a:extLst>
          </p:cNvPr>
          <p:cNvSpPr/>
          <p:nvPr/>
        </p:nvSpPr>
        <p:spPr>
          <a:xfrm>
            <a:off x="960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68" name="Rectangle 67">
            <a:extLst>
              <a:ext uri="{FF2B5EF4-FFF2-40B4-BE49-F238E27FC236}">
                <a16:creationId xmlns:a16="http://schemas.microsoft.com/office/drawing/2014/main" id="{1452536A-D580-D560-551D-1F8145E69E0E}"/>
              </a:ext>
            </a:extLst>
          </p:cNvPr>
          <p:cNvSpPr/>
          <p:nvPr/>
        </p:nvSpPr>
        <p:spPr>
          <a:xfrm>
            <a:off x="996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69" name="Rectangle 68">
            <a:extLst>
              <a:ext uri="{FF2B5EF4-FFF2-40B4-BE49-F238E27FC236}">
                <a16:creationId xmlns:a16="http://schemas.microsoft.com/office/drawing/2014/main" id="{574C13DD-EFA0-E56A-3859-3DE202F9DD12}"/>
              </a:ext>
            </a:extLst>
          </p:cNvPr>
          <p:cNvSpPr/>
          <p:nvPr/>
        </p:nvSpPr>
        <p:spPr>
          <a:xfrm>
            <a:off x="1032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70" name="Rectangle 69">
            <a:extLst>
              <a:ext uri="{FF2B5EF4-FFF2-40B4-BE49-F238E27FC236}">
                <a16:creationId xmlns:a16="http://schemas.microsoft.com/office/drawing/2014/main" id="{6473EB24-0DB3-16A7-04CB-EFEF6E31A87A}"/>
              </a:ext>
            </a:extLst>
          </p:cNvPr>
          <p:cNvSpPr/>
          <p:nvPr/>
        </p:nvSpPr>
        <p:spPr>
          <a:xfrm>
            <a:off x="1068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71" name="Rectangle 70">
            <a:extLst>
              <a:ext uri="{FF2B5EF4-FFF2-40B4-BE49-F238E27FC236}">
                <a16:creationId xmlns:a16="http://schemas.microsoft.com/office/drawing/2014/main" id="{367E6994-C413-0CAD-4814-D6659D95F405}"/>
              </a:ext>
            </a:extLst>
          </p:cNvPr>
          <p:cNvSpPr/>
          <p:nvPr/>
        </p:nvSpPr>
        <p:spPr>
          <a:xfrm>
            <a:off x="11036296"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cxnSp>
        <p:nvCxnSpPr>
          <p:cNvPr id="72" name="Elbow Connector 71">
            <a:extLst>
              <a:ext uri="{FF2B5EF4-FFF2-40B4-BE49-F238E27FC236}">
                <a16:creationId xmlns:a16="http://schemas.microsoft.com/office/drawing/2014/main" id="{3EC3F763-C87A-B374-4645-DE9CE9D54990}"/>
              </a:ext>
            </a:extLst>
          </p:cNvPr>
          <p:cNvCxnSpPr>
            <a:cxnSpLocks/>
            <a:stCxn id="63" idx="2"/>
          </p:cNvCxnSpPr>
          <p:nvPr/>
        </p:nvCxnSpPr>
        <p:spPr>
          <a:xfrm rot="5400000">
            <a:off x="4991081" y="1290811"/>
            <a:ext cx="979324" cy="23602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45C54ACB-D405-3BBB-394C-56F3022AAFAD}"/>
              </a:ext>
            </a:extLst>
          </p:cNvPr>
          <p:cNvSpPr/>
          <p:nvPr/>
        </p:nvSpPr>
        <p:spPr>
          <a:xfrm>
            <a:off x="103182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74" name="Rectangle 73">
            <a:extLst>
              <a:ext uri="{FF2B5EF4-FFF2-40B4-BE49-F238E27FC236}">
                <a16:creationId xmlns:a16="http://schemas.microsoft.com/office/drawing/2014/main" id="{39E34629-14B9-5717-AD51-DA3E36318369}"/>
              </a:ext>
            </a:extLst>
          </p:cNvPr>
          <p:cNvSpPr/>
          <p:nvPr/>
        </p:nvSpPr>
        <p:spPr>
          <a:xfrm>
            <a:off x="138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75" name="Rectangle 74">
            <a:extLst>
              <a:ext uri="{FF2B5EF4-FFF2-40B4-BE49-F238E27FC236}">
                <a16:creationId xmlns:a16="http://schemas.microsoft.com/office/drawing/2014/main" id="{34396FFF-60C2-56DE-F613-D7BC31A35A0F}"/>
              </a:ext>
            </a:extLst>
          </p:cNvPr>
          <p:cNvSpPr/>
          <p:nvPr/>
        </p:nvSpPr>
        <p:spPr>
          <a:xfrm>
            <a:off x="174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x8</a:t>
            </a:r>
          </a:p>
        </p:txBody>
      </p:sp>
      <p:sp>
        <p:nvSpPr>
          <p:cNvPr id="76" name="Rectangle 75">
            <a:extLst>
              <a:ext uri="{FF2B5EF4-FFF2-40B4-BE49-F238E27FC236}">
                <a16:creationId xmlns:a16="http://schemas.microsoft.com/office/drawing/2014/main" id="{ED9BDE0C-055E-9E2F-AFAA-AD043FB37B09}"/>
              </a:ext>
            </a:extLst>
          </p:cNvPr>
          <p:cNvSpPr/>
          <p:nvPr/>
        </p:nvSpPr>
        <p:spPr>
          <a:xfrm>
            <a:off x="209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77" name="Rectangle 76">
            <a:extLst>
              <a:ext uri="{FF2B5EF4-FFF2-40B4-BE49-F238E27FC236}">
                <a16:creationId xmlns:a16="http://schemas.microsoft.com/office/drawing/2014/main" id="{6E7C31A8-B40E-0142-601F-30BC71616AE3}"/>
              </a:ext>
            </a:extLst>
          </p:cNvPr>
          <p:cNvSpPr/>
          <p:nvPr/>
        </p:nvSpPr>
        <p:spPr>
          <a:xfrm>
            <a:off x="245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78" name="Rectangle 77">
            <a:extLst>
              <a:ext uri="{FF2B5EF4-FFF2-40B4-BE49-F238E27FC236}">
                <a16:creationId xmlns:a16="http://schemas.microsoft.com/office/drawing/2014/main" id="{883C6FD0-2EDD-B6C7-2716-A078F185C832}"/>
              </a:ext>
            </a:extLst>
          </p:cNvPr>
          <p:cNvSpPr/>
          <p:nvPr/>
        </p:nvSpPr>
        <p:spPr>
          <a:xfrm>
            <a:off x="281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sp>
        <p:nvSpPr>
          <p:cNvPr id="79" name="Rectangle 78">
            <a:extLst>
              <a:ext uri="{FF2B5EF4-FFF2-40B4-BE49-F238E27FC236}">
                <a16:creationId xmlns:a16="http://schemas.microsoft.com/office/drawing/2014/main" id="{0DEB3BE6-27F8-7677-932E-6731C5B0AFED}"/>
              </a:ext>
            </a:extLst>
          </p:cNvPr>
          <p:cNvSpPr/>
          <p:nvPr/>
        </p:nvSpPr>
        <p:spPr>
          <a:xfrm>
            <a:off x="317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80" name="Rectangle 79">
            <a:extLst>
              <a:ext uri="{FF2B5EF4-FFF2-40B4-BE49-F238E27FC236}">
                <a16:creationId xmlns:a16="http://schemas.microsoft.com/office/drawing/2014/main" id="{800E3FCF-B3FB-BA0F-DE7F-2B47593B0695}"/>
              </a:ext>
            </a:extLst>
          </p:cNvPr>
          <p:cNvSpPr/>
          <p:nvPr/>
        </p:nvSpPr>
        <p:spPr>
          <a:xfrm>
            <a:off x="3535457"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81" name="Rectangle 80">
            <a:extLst>
              <a:ext uri="{FF2B5EF4-FFF2-40B4-BE49-F238E27FC236}">
                <a16:creationId xmlns:a16="http://schemas.microsoft.com/office/drawing/2014/main" id="{49CD125E-1694-9153-3180-84213B161363}"/>
              </a:ext>
            </a:extLst>
          </p:cNvPr>
          <p:cNvSpPr/>
          <p:nvPr/>
        </p:nvSpPr>
        <p:spPr>
          <a:xfrm>
            <a:off x="1038235" y="349321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82" name="Rectangle 81">
            <a:extLst>
              <a:ext uri="{FF2B5EF4-FFF2-40B4-BE49-F238E27FC236}">
                <a16:creationId xmlns:a16="http://schemas.microsoft.com/office/drawing/2014/main" id="{3B6F2C61-CDF7-8E98-F572-6E6FD8E5E7F3}"/>
              </a:ext>
            </a:extLst>
          </p:cNvPr>
          <p:cNvSpPr/>
          <p:nvPr/>
        </p:nvSpPr>
        <p:spPr>
          <a:xfrm>
            <a:off x="1398235" y="349321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83" name="Rectangle 82">
            <a:extLst>
              <a:ext uri="{FF2B5EF4-FFF2-40B4-BE49-F238E27FC236}">
                <a16:creationId xmlns:a16="http://schemas.microsoft.com/office/drawing/2014/main" id="{E63F9300-0847-3C85-5610-B87D634C2E03}"/>
              </a:ext>
            </a:extLst>
          </p:cNvPr>
          <p:cNvSpPr/>
          <p:nvPr/>
        </p:nvSpPr>
        <p:spPr>
          <a:xfrm>
            <a:off x="1758235" y="349321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84" name="Rectangle 83">
            <a:extLst>
              <a:ext uri="{FF2B5EF4-FFF2-40B4-BE49-F238E27FC236}">
                <a16:creationId xmlns:a16="http://schemas.microsoft.com/office/drawing/2014/main" id="{AE25E270-207F-8357-70FB-06E95F2A9E7F}"/>
              </a:ext>
            </a:extLst>
          </p:cNvPr>
          <p:cNvSpPr/>
          <p:nvPr/>
        </p:nvSpPr>
        <p:spPr>
          <a:xfrm>
            <a:off x="2118235" y="349321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85" name="Rectangle 84">
            <a:extLst>
              <a:ext uri="{FF2B5EF4-FFF2-40B4-BE49-F238E27FC236}">
                <a16:creationId xmlns:a16="http://schemas.microsoft.com/office/drawing/2014/main" id="{4E9163C5-502A-2387-97E9-5A6EF7A6E580}"/>
              </a:ext>
            </a:extLst>
          </p:cNvPr>
          <p:cNvSpPr/>
          <p:nvPr/>
        </p:nvSpPr>
        <p:spPr>
          <a:xfrm>
            <a:off x="2459549" y="349321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86" name="Rectangle 85">
            <a:extLst>
              <a:ext uri="{FF2B5EF4-FFF2-40B4-BE49-F238E27FC236}">
                <a16:creationId xmlns:a16="http://schemas.microsoft.com/office/drawing/2014/main" id="{268E66E4-70D4-C9AD-D85A-2A2CBFAF707B}"/>
              </a:ext>
            </a:extLst>
          </p:cNvPr>
          <p:cNvSpPr/>
          <p:nvPr/>
        </p:nvSpPr>
        <p:spPr>
          <a:xfrm>
            <a:off x="2819549" y="349321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87" name="Rectangle 86">
            <a:extLst>
              <a:ext uri="{FF2B5EF4-FFF2-40B4-BE49-F238E27FC236}">
                <a16:creationId xmlns:a16="http://schemas.microsoft.com/office/drawing/2014/main" id="{0C9428F0-0B16-157F-1D89-536C9EC6A18E}"/>
              </a:ext>
            </a:extLst>
          </p:cNvPr>
          <p:cNvSpPr/>
          <p:nvPr/>
        </p:nvSpPr>
        <p:spPr>
          <a:xfrm>
            <a:off x="3179549" y="349321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88" name="Rectangle 87">
            <a:extLst>
              <a:ext uri="{FF2B5EF4-FFF2-40B4-BE49-F238E27FC236}">
                <a16:creationId xmlns:a16="http://schemas.microsoft.com/office/drawing/2014/main" id="{45B7F52B-4CF8-7A34-7447-F21A1FBF87A8}"/>
              </a:ext>
            </a:extLst>
          </p:cNvPr>
          <p:cNvSpPr/>
          <p:nvPr/>
        </p:nvSpPr>
        <p:spPr>
          <a:xfrm>
            <a:off x="3539549" y="349321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89" name="TextBox 88">
            <a:extLst>
              <a:ext uri="{FF2B5EF4-FFF2-40B4-BE49-F238E27FC236}">
                <a16:creationId xmlns:a16="http://schemas.microsoft.com/office/drawing/2014/main" id="{CF3A1BEB-9201-D9FE-B164-E7AF63670FC0}"/>
              </a:ext>
            </a:extLst>
          </p:cNvPr>
          <p:cNvSpPr txBox="1"/>
          <p:nvPr/>
        </p:nvSpPr>
        <p:spPr>
          <a:xfrm>
            <a:off x="4111941" y="3461340"/>
            <a:ext cx="1407116" cy="369332"/>
          </a:xfrm>
          <a:prstGeom prst="rect">
            <a:avLst/>
          </a:prstGeom>
          <a:noFill/>
        </p:spPr>
        <p:txBody>
          <a:bodyPr wrap="none" rtlCol="0">
            <a:spAutoFit/>
          </a:bodyPr>
          <a:lstStyle/>
          <a:p>
            <a:r>
              <a:rPr lang="sl-SI" dirty="0"/>
              <a:t>Data (VREG)</a:t>
            </a:r>
          </a:p>
        </p:txBody>
      </p:sp>
      <p:sp>
        <p:nvSpPr>
          <p:cNvPr id="90" name="TextBox 89">
            <a:extLst>
              <a:ext uri="{FF2B5EF4-FFF2-40B4-BE49-F238E27FC236}">
                <a16:creationId xmlns:a16="http://schemas.microsoft.com/office/drawing/2014/main" id="{FCABD0D9-D1B0-6761-F700-B87E01362980}"/>
              </a:ext>
            </a:extLst>
          </p:cNvPr>
          <p:cNvSpPr txBox="1"/>
          <p:nvPr/>
        </p:nvSpPr>
        <p:spPr>
          <a:xfrm>
            <a:off x="166811" y="3140587"/>
            <a:ext cx="774571" cy="369332"/>
          </a:xfrm>
          <a:prstGeom prst="rect">
            <a:avLst/>
          </a:prstGeom>
          <a:noFill/>
        </p:spPr>
        <p:txBody>
          <a:bodyPr wrap="none" rtlCol="0">
            <a:spAutoFit/>
          </a:bodyPr>
          <a:lstStyle/>
          <a:p>
            <a:r>
              <a:rPr lang="sl-SI" dirty="0"/>
              <a:t>VMUL</a:t>
            </a:r>
          </a:p>
        </p:txBody>
      </p:sp>
      <p:cxnSp>
        <p:nvCxnSpPr>
          <p:cNvPr id="91" name="Straight Connector 90">
            <a:extLst>
              <a:ext uri="{FF2B5EF4-FFF2-40B4-BE49-F238E27FC236}">
                <a16:creationId xmlns:a16="http://schemas.microsoft.com/office/drawing/2014/main" id="{4DAECC9E-093F-98F2-6451-EF8C4E58C50D}"/>
              </a:ext>
            </a:extLst>
          </p:cNvPr>
          <p:cNvCxnSpPr>
            <a:cxnSpLocks/>
          </p:cNvCxnSpPr>
          <p:nvPr/>
        </p:nvCxnSpPr>
        <p:spPr>
          <a:xfrm>
            <a:off x="2449693" y="3981666"/>
            <a:ext cx="0" cy="548586"/>
          </a:xfrm>
          <a:prstGeom prst="line">
            <a:avLst/>
          </a:prstGeom>
          <a:ln>
            <a:tailEnd type="triangle" w="med" len="lg"/>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F55441E0-CE40-D06E-77BE-DFE2B7217695}"/>
              </a:ext>
            </a:extLst>
          </p:cNvPr>
          <p:cNvSpPr/>
          <p:nvPr/>
        </p:nvSpPr>
        <p:spPr>
          <a:xfrm>
            <a:off x="1038235" y="491298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3" name="Rectangle 92">
            <a:extLst>
              <a:ext uri="{FF2B5EF4-FFF2-40B4-BE49-F238E27FC236}">
                <a16:creationId xmlns:a16="http://schemas.microsoft.com/office/drawing/2014/main" id="{4EB9E924-D805-AC5B-F5E7-3E17F81B95C7}"/>
              </a:ext>
            </a:extLst>
          </p:cNvPr>
          <p:cNvSpPr/>
          <p:nvPr/>
        </p:nvSpPr>
        <p:spPr>
          <a:xfrm>
            <a:off x="1398235" y="491298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4" name="Rectangle 93">
            <a:extLst>
              <a:ext uri="{FF2B5EF4-FFF2-40B4-BE49-F238E27FC236}">
                <a16:creationId xmlns:a16="http://schemas.microsoft.com/office/drawing/2014/main" id="{D18C39C0-09BA-6CF1-898A-48CC78A7B925}"/>
              </a:ext>
            </a:extLst>
          </p:cNvPr>
          <p:cNvSpPr/>
          <p:nvPr/>
        </p:nvSpPr>
        <p:spPr>
          <a:xfrm>
            <a:off x="1758235" y="491298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5" name="Rectangle 94">
            <a:extLst>
              <a:ext uri="{FF2B5EF4-FFF2-40B4-BE49-F238E27FC236}">
                <a16:creationId xmlns:a16="http://schemas.microsoft.com/office/drawing/2014/main" id="{0409D4DC-48FA-FEB7-3101-D7B749633A67}"/>
              </a:ext>
            </a:extLst>
          </p:cNvPr>
          <p:cNvSpPr/>
          <p:nvPr/>
        </p:nvSpPr>
        <p:spPr>
          <a:xfrm>
            <a:off x="2118235" y="491298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6" name="Rectangle 95">
            <a:extLst>
              <a:ext uri="{FF2B5EF4-FFF2-40B4-BE49-F238E27FC236}">
                <a16:creationId xmlns:a16="http://schemas.microsoft.com/office/drawing/2014/main" id="{AFD43C68-464C-59AC-BA3B-BCA3AD180665}"/>
              </a:ext>
            </a:extLst>
          </p:cNvPr>
          <p:cNvSpPr/>
          <p:nvPr/>
        </p:nvSpPr>
        <p:spPr>
          <a:xfrm>
            <a:off x="2459549" y="4912985"/>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sp>
        <p:nvSpPr>
          <p:cNvPr id="97" name="Rectangle 96">
            <a:extLst>
              <a:ext uri="{FF2B5EF4-FFF2-40B4-BE49-F238E27FC236}">
                <a16:creationId xmlns:a16="http://schemas.microsoft.com/office/drawing/2014/main" id="{91969B84-A33B-6DA9-C4B3-3228B10FD148}"/>
              </a:ext>
            </a:extLst>
          </p:cNvPr>
          <p:cNvSpPr/>
          <p:nvPr/>
        </p:nvSpPr>
        <p:spPr>
          <a:xfrm>
            <a:off x="2819549" y="491298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98" name="Rectangle 97">
            <a:extLst>
              <a:ext uri="{FF2B5EF4-FFF2-40B4-BE49-F238E27FC236}">
                <a16:creationId xmlns:a16="http://schemas.microsoft.com/office/drawing/2014/main" id="{9D367A96-BBF4-5F73-EC71-74D5266134AA}"/>
              </a:ext>
            </a:extLst>
          </p:cNvPr>
          <p:cNvSpPr/>
          <p:nvPr/>
        </p:nvSpPr>
        <p:spPr>
          <a:xfrm>
            <a:off x="3179549" y="491298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99" name="Rectangle 98">
            <a:extLst>
              <a:ext uri="{FF2B5EF4-FFF2-40B4-BE49-F238E27FC236}">
                <a16:creationId xmlns:a16="http://schemas.microsoft.com/office/drawing/2014/main" id="{1927B6F0-F4DC-F1DC-A321-7FE5688D71FF}"/>
              </a:ext>
            </a:extLst>
          </p:cNvPr>
          <p:cNvSpPr/>
          <p:nvPr/>
        </p:nvSpPr>
        <p:spPr>
          <a:xfrm>
            <a:off x="3539549" y="491298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00" name="TextBox 99">
            <a:extLst>
              <a:ext uri="{FF2B5EF4-FFF2-40B4-BE49-F238E27FC236}">
                <a16:creationId xmlns:a16="http://schemas.microsoft.com/office/drawing/2014/main" id="{3113EF73-48E9-B7DA-7C34-053095068124}"/>
              </a:ext>
            </a:extLst>
          </p:cNvPr>
          <p:cNvSpPr txBox="1"/>
          <p:nvPr/>
        </p:nvSpPr>
        <p:spPr>
          <a:xfrm>
            <a:off x="96246" y="4363653"/>
            <a:ext cx="1966564" cy="369332"/>
          </a:xfrm>
          <a:prstGeom prst="rect">
            <a:avLst/>
          </a:prstGeom>
          <a:noFill/>
        </p:spPr>
        <p:txBody>
          <a:bodyPr wrap="none" rtlCol="0">
            <a:spAutoFit/>
          </a:bodyPr>
          <a:lstStyle/>
          <a:p>
            <a:r>
              <a:rPr lang="sl-SI" dirty="0"/>
              <a:t>Masked reduction</a:t>
            </a:r>
          </a:p>
        </p:txBody>
      </p:sp>
      <p:sp>
        <p:nvSpPr>
          <p:cNvPr id="101" name="Rectangle 100">
            <a:extLst>
              <a:ext uri="{FF2B5EF4-FFF2-40B4-BE49-F238E27FC236}">
                <a16:creationId xmlns:a16="http://schemas.microsoft.com/office/drawing/2014/main" id="{F6A4515C-0A41-0EDA-1DD7-154FA838F4F0}"/>
              </a:ext>
            </a:extLst>
          </p:cNvPr>
          <p:cNvSpPr/>
          <p:nvPr/>
        </p:nvSpPr>
        <p:spPr>
          <a:xfrm>
            <a:off x="7634977" y="490057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cxnSp>
        <p:nvCxnSpPr>
          <p:cNvPr id="102" name="Straight Arrow Connector 101">
            <a:extLst>
              <a:ext uri="{FF2B5EF4-FFF2-40B4-BE49-F238E27FC236}">
                <a16:creationId xmlns:a16="http://schemas.microsoft.com/office/drawing/2014/main" id="{93BEDFD8-0EE7-4EAD-AE6E-19FE5ED4F038}"/>
              </a:ext>
            </a:extLst>
          </p:cNvPr>
          <p:cNvCxnSpPr>
            <a:cxnSpLocks/>
          </p:cNvCxnSpPr>
          <p:nvPr/>
        </p:nvCxnSpPr>
        <p:spPr>
          <a:xfrm>
            <a:off x="4670588" y="5092985"/>
            <a:ext cx="2568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A6EC207D-B496-5E63-C0AE-1906CB2003A8}"/>
              </a:ext>
            </a:extLst>
          </p:cNvPr>
          <p:cNvSpPr/>
          <p:nvPr/>
        </p:nvSpPr>
        <p:spPr>
          <a:xfrm>
            <a:off x="7999153" y="490057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104" name="TextBox 103">
            <a:extLst>
              <a:ext uri="{FF2B5EF4-FFF2-40B4-BE49-F238E27FC236}">
                <a16:creationId xmlns:a16="http://schemas.microsoft.com/office/drawing/2014/main" id="{7B14FEEF-0E46-9278-A447-55F2F0BB226C}"/>
              </a:ext>
            </a:extLst>
          </p:cNvPr>
          <p:cNvSpPr txBox="1"/>
          <p:nvPr/>
        </p:nvSpPr>
        <p:spPr>
          <a:xfrm>
            <a:off x="8712664" y="979776"/>
            <a:ext cx="2475421" cy="369332"/>
          </a:xfrm>
          <a:prstGeom prst="rect">
            <a:avLst/>
          </a:prstGeom>
          <a:noFill/>
        </p:spPr>
        <p:txBody>
          <a:bodyPr wrap="none" rtlCol="0">
            <a:spAutoFit/>
          </a:bodyPr>
          <a:lstStyle/>
          <a:p>
            <a:r>
              <a:rPr lang="sl-SI" dirty="0"/>
              <a:t>Input vector in memory</a:t>
            </a:r>
          </a:p>
        </p:txBody>
      </p:sp>
      <p:sp>
        <p:nvSpPr>
          <p:cNvPr id="105" name="TextBox 104">
            <a:extLst>
              <a:ext uri="{FF2B5EF4-FFF2-40B4-BE49-F238E27FC236}">
                <a16:creationId xmlns:a16="http://schemas.microsoft.com/office/drawing/2014/main" id="{360B8C02-4B81-751B-EB57-2385892D308E}"/>
              </a:ext>
            </a:extLst>
          </p:cNvPr>
          <p:cNvSpPr txBox="1"/>
          <p:nvPr/>
        </p:nvSpPr>
        <p:spPr>
          <a:xfrm>
            <a:off x="7583428" y="5433215"/>
            <a:ext cx="821059" cy="369332"/>
          </a:xfrm>
          <a:prstGeom prst="rect">
            <a:avLst/>
          </a:prstGeom>
          <a:noFill/>
        </p:spPr>
        <p:txBody>
          <a:bodyPr wrap="none" rtlCol="0">
            <a:spAutoFit/>
          </a:bodyPr>
          <a:lstStyle/>
          <a:p>
            <a:r>
              <a:rPr lang="sl-SI" dirty="0"/>
              <a:t>Result</a:t>
            </a:r>
          </a:p>
        </p:txBody>
      </p:sp>
      <p:sp>
        <p:nvSpPr>
          <p:cNvPr id="106" name="Rectangle 105">
            <a:extLst>
              <a:ext uri="{FF2B5EF4-FFF2-40B4-BE49-F238E27FC236}">
                <a16:creationId xmlns:a16="http://schemas.microsoft.com/office/drawing/2014/main" id="{DE46B6B2-13E0-E013-007B-12B8C69F9868}"/>
              </a:ext>
            </a:extLst>
          </p:cNvPr>
          <p:cNvSpPr/>
          <p:nvPr/>
        </p:nvSpPr>
        <p:spPr>
          <a:xfrm>
            <a:off x="1035917"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4</a:t>
            </a:r>
          </a:p>
        </p:txBody>
      </p:sp>
      <p:sp>
        <p:nvSpPr>
          <p:cNvPr id="107" name="Rectangle 106">
            <a:extLst>
              <a:ext uri="{FF2B5EF4-FFF2-40B4-BE49-F238E27FC236}">
                <a16:creationId xmlns:a16="http://schemas.microsoft.com/office/drawing/2014/main" id="{07F5679C-38A7-6A9E-5AA2-C9EC67BF9A99}"/>
              </a:ext>
            </a:extLst>
          </p:cNvPr>
          <p:cNvSpPr/>
          <p:nvPr/>
        </p:nvSpPr>
        <p:spPr>
          <a:xfrm>
            <a:off x="1395917"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6</a:t>
            </a:r>
          </a:p>
        </p:txBody>
      </p:sp>
      <p:sp>
        <p:nvSpPr>
          <p:cNvPr id="108" name="Rectangle 107">
            <a:extLst>
              <a:ext uri="{FF2B5EF4-FFF2-40B4-BE49-F238E27FC236}">
                <a16:creationId xmlns:a16="http://schemas.microsoft.com/office/drawing/2014/main" id="{92657073-0E8D-C61F-EECC-A86F40FDF19E}"/>
              </a:ext>
            </a:extLst>
          </p:cNvPr>
          <p:cNvSpPr/>
          <p:nvPr/>
        </p:nvSpPr>
        <p:spPr>
          <a:xfrm>
            <a:off x="1755917"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8</a:t>
            </a:r>
          </a:p>
        </p:txBody>
      </p:sp>
      <p:sp>
        <p:nvSpPr>
          <p:cNvPr id="109" name="Rectangle 108">
            <a:extLst>
              <a:ext uri="{FF2B5EF4-FFF2-40B4-BE49-F238E27FC236}">
                <a16:creationId xmlns:a16="http://schemas.microsoft.com/office/drawing/2014/main" id="{03CFC5FC-7D21-C89B-0E9F-07794DA78B88}"/>
              </a:ext>
            </a:extLst>
          </p:cNvPr>
          <p:cNvSpPr/>
          <p:nvPr/>
        </p:nvSpPr>
        <p:spPr>
          <a:xfrm>
            <a:off x="2115917"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9</a:t>
            </a:r>
          </a:p>
        </p:txBody>
      </p:sp>
      <p:sp>
        <p:nvSpPr>
          <p:cNvPr id="110" name="Rectangle 109">
            <a:extLst>
              <a:ext uri="{FF2B5EF4-FFF2-40B4-BE49-F238E27FC236}">
                <a16:creationId xmlns:a16="http://schemas.microsoft.com/office/drawing/2014/main" id="{FB3DD33A-EDAA-012B-88E8-93182DF447C6}"/>
              </a:ext>
            </a:extLst>
          </p:cNvPr>
          <p:cNvSpPr/>
          <p:nvPr/>
        </p:nvSpPr>
        <p:spPr>
          <a:xfrm>
            <a:off x="2457231" y="1469230"/>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l-SI" dirty="0"/>
              <a:t>7</a:t>
            </a:r>
          </a:p>
        </p:txBody>
      </p:sp>
      <p:sp>
        <p:nvSpPr>
          <p:cNvPr id="111" name="Rectangle 110">
            <a:extLst>
              <a:ext uri="{FF2B5EF4-FFF2-40B4-BE49-F238E27FC236}">
                <a16:creationId xmlns:a16="http://schemas.microsoft.com/office/drawing/2014/main" id="{A28EDEA3-35C6-28AA-C6AA-874BBAF8FA69}"/>
              </a:ext>
            </a:extLst>
          </p:cNvPr>
          <p:cNvSpPr/>
          <p:nvPr/>
        </p:nvSpPr>
        <p:spPr>
          <a:xfrm>
            <a:off x="2817231" y="146923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7</a:t>
            </a:r>
          </a:p>
        </p:txBody>
      </p:sp>
      <p:sp>
        <p:nvSpPr>
          <p:cNvPr id="112" name="Rectangle 111">
            <a:extLst>
              <a:ext uri="{FF2B5EF4-FFF2-40B4-BE49-F238E27FC236}">
                <a16:creationId xmlns:a16="http://schemas.microsoft.com/office/drawing/2014/main" id="{F1B246A6-BC72-D17D-5EDD-5EC106489170}"/>
              </a:ext>
            </a:extLst>
          </p:cNvPr>
          <p:cNvSpPr/>
          <p:nvPr/>
        </p:nvSpPr>
        <p:spPr>
          <a:xfrm>
            <a:off x="3177231" y="146923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0</a:t>
            </a:r>
          </a:p>
        </p:txBody>
      </p:sp>
      <p:sp>
        <p:nvSpPr>
          <p:cNvPr id="113" name="Rectangle 112">
            <a:extLst>
              <a:ext uri="{FF2B5EF4-FFF2-40B4-BE49-F238E27FC236}">
                <a16:creationId xmlns:a16="http://schemas.microsoft.com/office/drawing/2014/main" id="{83043AC7-E688-1A5E-913E-BBBA00EBF8A7}"/>
              </a:ext>
            </a:extLst>
          </p:cNvPr>
          <p:cNvSpPr/>
          <p:nvPr/>
        </p:nvSpPr>
        <p:spPr>
          <a:xfrm>
            <a:off x="3537231" y="146923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9</a:t>
            </a:r>
          </a:p>
        </p:txBody>
      </p:sp>
      <p:sp>
        <p:nvSpPr>
          <p:cNvPr id="114" name="Rectangle 113">
            <a:extLst>
              <a:ext uri="{FF2B5EF4-FFF2-40B4-BE49-F238E27FC236}">
                <a16:creationId xmlns:a16="http://schemas.microsoft.com/office/drawing/2014/main" id="{C67B906D-2A17-6CD7-E7EF-9E523E695C44}"/>
              </a:ext>
            </a:extLst>
          </p:cNvPr>
          <p:cNvSpPr/>
          <p:nvPr/>
        </p:nvSpPr>
        <p:spPr>
          <a:xfrm>
            <a:off x="8353393" y="4900570"/>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115" name="Rectangle 114">
            <a:extLst>
              <a:ext uri="{FF2B5EF4-FFF2-40B4-BE49-F238E27FC236}">
                <a16:creationId xmlns:a16="http://schemas.microsoft.com/office/drawing/2014/main" id="{DAFB272D-C31B-7C4A-31ED-9219C614442C}"/>
              </a:ext>
            </a:extLst>
          </p:cNvPr>
          <p:cNvSpPr/>
          <p:nvPr/>
        </p:nvSpPr>
        <p:spPr>
          <a:xfrm>
            <a:off x="8712664" y="4900882"/>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cxnSp>
        <p:nvCxnSpPr>
          <p:cNvPr id="116" name="Straight Arrow Connector 115">
            <a:extLst>
              <a:ext uri="{FF2B5EF4-FFF2-40B4-BE49-F238E27FC236}">
                <a16:creationId xmlns:a16="http://schemas.microsoft.com/office/drawing/2014/main" id="{8676D9EA-3EA3-70D2-CB0D-7B01FDFCF7EC}"/>
              </a:ext>
            </a:extLst>
          </p:cNvPr>
          <p:cNvCxnSpPr>
            <a:cxnSpLocks/>
          </p:cNvCxnSpPr>
          <p:nvPr/>
        </p:nvCxnSpPr>
        <p:spPr>
          <a:xfrm>
            <a:off x="430062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7" name="Rectangle 116">
            <a:extLst>
              <a:ext uri="{FF2B5EF4-FFF2-40B4-BE49-F238E27FC236}">
                <a16:creationId xmlns:a16="http://schemas.microsoft.com/office/drawing/2014/main" id="{534B4C7A-7C86-9AC2-5D6C-5E1F286E4561}"/>
              </a:ext>
            </a:extLst>
          </p:cNvPr>
          <p:cNvSpPr/>
          <p:nvPr/>
        </p:nvSpPr>
        <p:spPr>
          <a:xfrm>
            <a:off x="9076840" y="490057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Tree>
    <p:extLst>
      <p:ext uri="{BB962C8B-B14F-4D97-AF65-F5344CB8AC3E}">
        <p14:creationId xmlns:p14="http://schemas.microsoft.com/office/powerpoint/2010/main" val="297274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0C0C9-32EF-A120-1E52-85A360E56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F8ADF-F5EF-42D1-57E8-C65ACBC7F3E1}"/>
              </a:ext>
            </a:extLst>
          </p:cNvPr>
          <p:cNvSpPr>
            <a:spLocks noGrp="1"/>
          </p:cNvSpPr>
          <p:nvPr>
            <p:ph type="title"/>
          </p:nvPr>
        </p:nvSpPr>
        <p:spPr>
          <a:xfrm>
            <a:off x="940912" y="130317"/>
            <a:ext cx="8639178" cy="708694"/>
          </a:xfrm>
        </p:spPr>
        <p:txBody>
          <a:bodyPr/>
          <a:lstStyle/>
          <a:p>
            <a:r>
              <a:rPr lang="sl-SI" dirty="0"/>
              <a:t>SpMV with CSR, Vector length = 8 </a:t>
            </a:r>
          </a:p>
        </p:txBody>
      </p:sp>
      <p:sp>
        <p:nvSpPr>
          <p:cNvPr id="3" name="TextBox 2">
            <a:extLst>
              <a:ext uri="{FF2B5EF4-FFF2-40B4-BE49-F238E27FC236}">
                <a16:creationId xmlns:a16="http://schemas.microsoft.com/office/drawing/2014/main" id="{57665A75-500C-F13B-D870-C1DF74C3DE21}"/>
              </a:ext>
            </a:extLst>
          </p:cNvPr>
          <p:cNvSpPr txBox="1"/>
          <p:nvPr/>
        </p:nvSpPr>
        <p:spPr>
          <a:xfrm>
            <a:off x="940912" y="1044699"/>
            <a:ext cx="1839927" cy="369332"/>
          </a:xfrm>
          <a:prstGeom prst="rect">
            <a:avLst/>
          </a:prstGeom>
          <a:noFill/>
        </p:spPr>
        <p:txBody>
          <a:bodyPr wrap="none" rtlCol="0">
            <a:spAutoFit/>
          </a:bodyPr>
          <a:lstStyle/>
          <a:p>
            <a:r>
              <a:rPr lang="sl-SI" dirty="0"/>
              <a:t>Columns (VREG)</a:t>
            </a:r>
          </a:p>
        </p:txBody>
      </p:sp>
      <p:sp>
        <p:nvSpPr>
          <p:cNvPr id="4" name="Rectangle 3">
            <a:extLst>
              <a:ext uri="{FF2B5EF4-FFF2-40B4-BE49-F238E27FC236}">
                <a16:creationId xmlns:a16="http://schemas.microsoft.com/office/drawing/2014/main" id="{B60566A2-091E-BF29-A142-F272406ED4F5}"/>
              </a:ext>
            </a:extLst>
          </p:cNvPr>
          <p:cNvSpPr/>
          <p:nvPr/>
        </p:nvSpPr>
        <p:spPr>
          <a:xfrm>
            <a:off x="3533139" y="146923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dirty="0"/>
              <a:t>6</a:t>
            </a:r>
          </a:p>
        </p:txBody>
      </p:sp>
      <p:cxnSp>
        <p:nvCxnSpPr>
          <p:cNvPr id="5" name="Straight Arrow Connector 4">
            <a:extLst>
              <a:ext uri="{FF2B5EF4-FFF2-40B4-BE49-F238E27FC236}">
                <a16:creationId xmlns:a16="http://schemas.microsoft.com/office/drawing/2014/main" id="{9C795633-4621-3211-A7AE-6E0AA39BE36A}"/>
              </a:ext>
            </a:extLst>
          </p:cNvPr>
          <p:cNvCxnSpPr>
            <a:cxnSpLocks/>
          </p:cNvCxnSpPr>
          <p:nvPr/>
        </p:nvCxnSpPr>
        <p:spPr>
          <a:xfrm>
            <a:off x="136129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EFC61CAC-E75C-889A-CE38-8EF01193734D}"/>
              </a:ext>
            </a:extLst>
          </p:cNvPr>
          <p:cNvSpPr/>
          <p:nvPr/>
        </p:nvSpPr>
        <p:spPr>
          <a:xfrm>
            <a:off x="5679940" y="1349108"/>
            <a:ext cx="1961831" cy="632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Memory Scatter/Gather</a:t>
            </a:r>
          </a:p>
        </p:txBody>
      </p:sp>
      <p:sp>
        <p:nvSpPr>
          <p:cNvPr id="7" name="Rectangle 6">
            <a:extLst>
              <a:ext uri="{FF2B5EF4-FFF2-40B4-BE49-F238E27FC236}">
                <a16:creationId xmlns:a16="http://schemas.microsoft.com/office/drawing/2014/main" id="{95F331A3-351C-C8DF-F818-49AC35F139C1}"/>
              </a:ext>
            </a:extLst>
          </p:cNvPr>
          <p:cNvSpPr/>
          <p:nvPr/>
        </p:nvSpPr>
        <p:spPr>
          <a:xfrm>
            <a:off x="8532664"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8" name="Rectangle 7">
            <a:extLst>
              <a:ext uri="{FF2B5EF4-FFF2-40B4-BE49-F238E27FC236}">
                <a16:creationId xmlns:a16="http://schemas.microsoft.com/office/drawing/2014/main" id="{C01D6BBC-85A8-9F09-1666-215895C77598}"/>
              </a:ext>
            </a:extLst>
          </p:cNvPr>
          <p:cNvSpPr/>
          <p:nvPr/>
        </p:nvSpPr>
        <p:spPr>
          <a:xfrm>
            <a:off x="888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x1</a:t>
            </a:r>
          </a:p>
        </p:txBody>
      </p:sp>
      <p:sp>
        <p:nvSpPr>
          <p:cNvPr id="9" name="Rectangle 8">
            <a:extLst>
              <a:ext uri="{FF2B5EF4-FFF2-40B4-BE49-F238E27FC236}">
                <a16:creationId xmlns:a16="http://schemas.microsoft.com/office/drawing/2014/main" id="{65FE2788-2BB1-6F56-E910-14200590AA70}"/>
              </a:ext>
            </a:extLst>
          </p:cNvPr>
          <p:cNvSpPr/>
          <p:nvPr/>
        </p:nvSpPr>
        <p:spPr>
          <a:xfrm>
            <a:off x="9248572"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10" name="Rectangle 9">
            <a:extLst>
              <a:ext uri="{FF2B5EF4-FFF2-40B4-BE49-F238E27FC236}">
                <a16:creationId xmlns:a16="http://schemas.microsoft.com/office/drawing/2014/main" id="{CDDA81F6-7691-8429-C9CA-E4C64FC6934B}"/>
              </a:ext>
            </a:extLst>
          </p:cNvPr>
          <p:cNvSpPr/>
          <p:nvPr/>
        </p:nvSpPr>
        <p:spPr>
          <a:xfrm>
            <a:off x="960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x3</a:t>
            </a:r>
          </a:p>
        </p:txBody>
      </p:sp>
      <p:sp>
        <p:nvSpPr>
          <p:cNvPr id="11" name="Rectangle 10">
            <a:extLst>
              <a:ext uri="{FF2B5EF4-FFF2-40B4-BE49-F238E27FC236}">
                <a16:creationId xmlns:a16="http://schemas.microsoft.com/office/drawing/2014/main" id="{8005B503-7DBF-1FA8-8FC1-66FF1F14C0B5}"/>
              </a:ext>
            </a:extLst>
          </p:cNvPr>
          <p:cNvSpPr/>
          <p:nvPr/>
        </p:nvSpPr>
        <p:spPr>
          <a:xfrm>
            <a:off x="9964480"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2" name="Rectangle 11">
            <a:extLst>
              <a:ext uri="{FF2B5EF4-FFF2-40B4-BE49-F238E27FC236}">
                <a16:creationId xmlns:a16="http://schemas.microsoft.com/office/drawing/2014/main" id="{F8BBE2D1-F6DC-FA11-703D-4034E545088F}"/>
              </a:ext>
            </a:extLst>
          </p:cNvPr>
          <p:cNvSpPr/>
          <p:nvPr/>
        </p:nvSpPr>
        <p:spPr>
          <a:xfrm>
            <a:off x="1032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13" name="Rectangle 12">
            <a:extLst>
              <a:ext uri="{FF2B5EF4-FFF2-40B4-BE49-F238E27FC236}">
                <a16:creationId xmlns:a16="http://schemas.microsoft.com/office/drawing/2014/main" id="{9A355101-34C3-B1D4-B5AD-BDC04A8ED2E3}"/>
              </a:ext>
            </a:extLst>
          </p:cNvPr>
          <p:cNvSpPr/>
          <p:nvPr/>
        </p:nvSpPr>
        <p:spPr>
          <a:xfrm>
            <a:off x="10680388"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x6</a:t>
            </a:r>
          </a:p>
        </p:txBody>
      </p:sp>
      <p:sp>
        <p:nvSpPr>
          <p:cNvPr id="14" name="Rectangle 13">
            <a:extLst>
              <a:ext uri="{FF2B5EF4-FFF2-40B4-BE49-F238E27FC236}">
                <a16:creationId xmlns:a16="http://schemas.microsoft.com/office/drawing/2014/main" id="{1E7C779C-17D9-14A7-DFB2-2194BFFDB7C2}"/>
              </a:ext>
            </a:extLst>
          </p:cNvPr>
          <p:cNvSpPr/>
          <p:nvPr/>
        </p:nvSpPr>
        <p:spPr>
          <a:xfrm>
            <a:off x="11036296" y="1469230"/>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x7</a:t>
            </a:r>
          </a:p>
        </p:txBody>
      </p:sp>
      <p:cxnSp>
        <p:nvCxnSpPr>
          <p:cNvPr id="15" name="Elbow Connector 14">
            <a:extLst>
              <a:ext uri="{FF2B5EF4-FFF2-40B4-BE49-F238E27FC236}">
                <a16:creationId xmlns:a16="http://schemas.microsoft.com/office/drawing/2014/main" id="{59E82012-CE5A-EAE8-B684-0655C37C0D8F}"/>
              </a:ext>
            </a:extLst>
          </p:cNvPr>
          <p:cNvCxnSpPr>
            <a:cxnSpLocks/>
            <a:stCxn id="6" idx="2"/>
          </p:cNvCxnSpPr>
          <p:nvPr/>
        </p:nvCxnSpPr>
        <p:spPr>
          <a:xfrm rot="5400000">
            <a:off x="4991081" y="1290811"/>
            <a:ext cx="979324" cy="23602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DD9C6160-35A7-1158-D007-A78A762843CA}"/>
              </a:ext>
            </a:extLst>
          </p:cNvPr>
          <p:cNvSpPr/>
          <p:nvPr/>
        </p:nvSpPr>
        <p:spPr>
          <a:xfrm>
            <a:off x="103182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17" name="Rectangle 16">
            <a:extLst>
              <a:ext uri="{FF2B5EF4-FFF2-40B4-BE49-F238E27FC236}">
                <a16:creationId xmlns:a16="http://schemas.microsoft.com/office/drawing/2014/main" id="{37FDAACE-E973-BE08-6DA1-DDF8E51E7072}"/>
              </a:ext>
            </a:extLst>
          </p:cNvPr>
          <p:cNvSpPr/>
          <p:nvPr/>
        </p:nvSpPr>
        <p:spPr>
          <a:xfrm>
            <a:off x="138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x2</a:t>
            </a:r>
          </a:p>
        </p:txBody>
      </p:sp>
      <p:sp>
        <p:nvSpPr>
          <p:cNvPr id="18" name="Rectangle 17">
            <a:extLst>
              <a:ext uri="{FF2B5EF4-FFF2-40B4-BE49-F238E27FC236}">
                <a16:creationId xmlns:a16="http://schemas.microsoft.com/office/drawing/2014/main" id="{0C9469A3-D5AB-7076-0E11-91EE3A087507}"/>
              </a:ext>
            </a:extLst>
          </p:cNvPr>
          <p:cNvSpPr/>
          <p:nvPr/>
        </p:nvSpPr>
        <p:spPr>
          <a:xfrm>
            <a:off x="1747733"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19" name="Rectangle 18">
            <a:extLst>
              <a:ext uri="{FF2B5EF4-FFF2-40B4-BE49-F238E27FC236}">
                <a16:creationId xmlns:a16="http://schemas.microsoft.com/office/drawing/2014/main" id="{FF33BB1F-2F2E-F7C5-FD16-6254550488BC}"/>
              </a:ext>
            </a:extLst>
          </p:cNvPr>
          <p:cNvSpPr/>
          <p:nvPr/>
        </p:nvSpPr>
        <p:spPr>
          <a:xfrm>
            <a:off x="209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x8</a:t>
            </a:r>
          </a:p>
        </p:txBody>
      </p:sp>
      <p:sp>
        <p:nvSpPr>
          <p:cNvPr id="20" name="Rectangle 19">
            <a:extLst>
              <a:ext uri="{FF2B5EF4-FFF2-40B4-BE49-F238E27FC236}">
                <a16:creationId xmlns:a16="http://schemas.microsoft.com/office/drawing/2014/main" id="{480B451D-BD57-1BE1-2F7C-877A916F355D}"/>
              </a:ext>
            </a:extLst>
          </p:cNvPr>
          <p:cNvSpPr/>
          <p:nvPr/>
        </p:nvSpPr>
        <p:spPr>
          <a:xfrm>
            <a:off x="2452755"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x0</a:t>
            </a:r>
          </a:p>
        </p:txBody>
      </p:sp>
      <p:sp>
        <p:nvSpPr>
          <p:cNvPr id="21" name="Rectangle 20">
            <a:extLst>
              <a:ext uri="{FF2B5EF4-FFF2-40B4-BE49-F238E27FC236}">
                <a16:creationId xmlns:a16="http://schemas.microsoft.com/office/drawing/2014/main" id="{A235524D-E297-12A6-18BE-978520841D31}"/>
              </a:ext>
            </a:extLst>
          </p:cNvPr>
          <p:cNvSpPr/>
          <p:nvPr/>
        </p:nvSpPr>
        <p:spPr>
          <a:xfrm>
            <a:off x="281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x4</a:t>
            </a:r>
          </a:p>
        </p:txBody>
      </p:sp>
      <p:sp>
        <p:nvSpPr>
          <p:cNvPr id="22" name="Rectangle 21">
            <a:extLst>
              <a:ext uri="{FF2B5EF4-FFF2-40B4-BE49-F238E27FC236}">
                <a16:creationId xmlns:a16="http://schemas.microsoft.com/office/drawing/2014/main" id="{48C24E9D-910B-1688-9F9B-33F195502814}"/>
              </a:ext>
            </a:extLst>
          </p:cNvPr>
          <p:cNvSpPr/>
          <p:nvPr/>
        </p:nvSpPr>
        <p:spPr>
          <a:xfrm>
            <a:off x="3179549"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x5</a:t>
            </a:r>
          </a:p>
        </p:txBody>
      </p:sp>
      <p:sp>
        <p:nvSpPr>
          <p:cNvPr id="23" name="Rectangle 22">
            <a:extLst>
              <a:ext uri="{FF2B5EF4-FFF2-40B4-BE49-F238E27FC236}">
                <a16:creationId xmlns:a16="http://schemas.microsoft.com/office/drawing/2014/main" id="{239D0B20-212D-9A60-AA26-BC7C0432483E}"/>
              </a:ext>
            </a:extLst>
          </p:cNvPr>
          <p:cNvSpPr/>
          <p:nvPr/>
        </p:nvSpPr>
        <p:spPr>
          <a:xfrm>
            <a:off x="3535457" y="2780587"/>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sz="1400" dirty="0"/>
              <a:t>x9</a:t>
            </a:r>
          </a:p>
        </p:txBody>
      </p:sp>
      <p:sp>
        <p:nvSpPr>
          <p:cNvPr id="24" name="Rectangle 23">
            <a:extLst>
              <a:ext uri="{FF2B5EF4-FFF2-40B4-BE49-F238E27FC236}">
                <a16:creationId xmlns:a16="http://schemas.microsoft.com/office/drawing/2014/main" id="{71DC204D-1773-DA38-6952-A3C631993589}"/>
              </a:ext>
            </a:extLst>
          </p:cNvPr>
          <p:cNvSpPr/>
          <p:nvPr/>
        </p:nvSpPr>
        <p:spPr>
          <a:xfrm>
            <a:off x="1038235" y="349321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25" name="Rectangle 24">
            <a:extLst>
              <a:ext uri="{FF2B5EF4-FFF2-40B4-BE49-F238E27FC236}">
                <a16:creationId xmlns:a16="http://schemas.microsoft.com/office/drawing/2014/main" id="{C600650B-4510-2437-CA63-D47ACA973E55}"/>
              </a:ext>
            </a:extLst>
          </p:cNvPr>
          <p:cNvSpPr/>
          <p:nvPr/>
        </p:nvSpPr>
        <p:spPr>
          <a:xfrm>
            <a:off x="1398235" y="349321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26" name="Rectangle 25">
            <a:extLst>
              <a:ext uri="{FF2B5EF4-FFF2-40B4-BE49-F238E27FC236}">
                <a16:creationId xmlns:a16="http://schemas.microsoft.com/office/drawing/2014/main" id="{EBA3970C-9059-57B4-DFA3-8BC2461C405A}"/>
              </a:ext>
            </a:extLst>
          </p:cNvPr>
          <p:cNvSpPr/>
          <p:nvPr/>
        </p:nvSpPr>
        <p:spPr>
          <a:xfrm>
            <a:off x="1758235" y="349321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27" name="Rectangle 26">
            <a:extLst>
              <a:ext uri="{FF2B5EF4-FFF2-40B4-BE49-F238E27FC236}">
                <a16:creationId xmlns:a16="http://schemas.microsoft.com/office/drawing/2014/main" id="{39638F4E-52CE-58AE-B55D-6495F5215967}"/>
              </a:ext>
            </a:extLst>
          </p:cNvPr>
          <p:cNvSpPr/>
          <p:nvPr/>
        </p:nvSpPr>
        <p:spPr>
          <a:xfrm>
            <a:off x="2118235" y="349321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28" name="Rectangle 27">
            <a:extLst>
              <a:ext uri="{FF2B5EF4-FFF2-40B4-BE49-F238E27FC236}">
                <a16:creationId xmlns:a16="http://schemas.microsoft.com/office/drawing/2014/main" id="{45596A81-F8C7-DD3B-AACA-7F4371E07736}"/>
              </a:ext>
            </a:extLst>
          </p:cNvPr>
          <p:cNvSpPr/>
          <p:nvPr/>
        </p:nvSpPr>
        <p:spPr>
          <a:xfrm>
            <a:off x="2459549" y="349321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29" name="Rectangle 28">
            <a:extLst>
              <a:ext uri="{FF2B5EF4-FFF2-40B4-BE49-F238E27FC236}">
                <a16:creationId xmlns:a16="http://schemas.microsoft.com/office/drawing/2014/main" id="{745369EB-A0D4-2043-966D-4D72FAD08A84}"/>
              </a:ext>
            </a:extLst>
          </p:cNvPr>
          <p:cNvSpPr/>
          <p:nvPr/>
        </p:nvSpPr>
        <p:spPr>
          <a:xfrm>
            <a:off x="2819549" y="349321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30" name="Rectangle 29">
            <a:extLst>
              <a:ext uri="{FF2B5EF4-FFF2-40B4-BE49-F238E27FC236}">
                <a16:creationId xmlns:a16="http://schemas.microsoft.com/office/drawing/2014/main" id="{8B9F6C65-3374-ED38-C5C0-D879B42FD7D8}"/>
              </a:ext>
            </a:extLst>
          </p:cNvPr>
          <p:cNvSpPr/>
          <p:nvPr/>
        </p:nvSpPr>
        <p:spPr>
          <a:xfrm>
            <a:off x="3179549" y="349321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31" name="Rectangle 30">
            <a:extLst>
              <a:ext uri="{FF2B5EF4-FFF2-40B4-BE49-F238E27FC236}">
                <a16:creationId xmlns:a16="http://schemas.microsoft.com/office/drawing/2014/main" id="{04E72992-666F-CCCD-508E-287C8C5FCFEE}"/>
              </a:ext>
            </a:extLst>
          </p:cNvPr>
          <p:cNvSpPr/>
          <p:nvPr/>
        </p:nvSpPr>
        <p:spPr>
          <a:xfrm>
            <a:off x="3539549" y="349321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32" name="TextBox 31">
            <a:extLst>
              <a:ext uri="{FF2B5EF4-FFF2-40B4-BE49-F238E27FC236}">
                <a16:creationId xmlns:a16="http://schemas.microsoft.com/office/drawing/2014/main" id="{2546C298-E78B-0F8E-D7AB-C505C6867993}"/>
              </a:ext>
            </a:extLst>
          </p:cNvPr>
          <p:cNvSpPr txBox="1"/>
          <p:nvPr/>
        </p:nvSpPr>
        <p:spPr>
          <a:xfrm>
            <a:off x="4111941" y="3461340"/>
            <a:ext cx="1407116" cy="369332"/>
          </a:xfrm>
          <a:prstGeom prst="rect">
            <a:avLst/>
          </a:prstGeom>
          <a:noFill/>
        </p:spPr>
        <p:txBody>
          <a:bodyPr wrap="none" rtlCol="0">
            <a:spAutoFit/>
          </a:bodyPr>
          <a:lstStyle/>
          <a:p>
            <a:r>
              <a:rPr lang="sl-SI" dirty="0"/>
              <a:t>Data (VREG)</a:t>
            </a:r>
          </a:p>
        </p:txBody>
      </p:sp>
      <p:sp>
        <p:nvSpPr>
          <p:cNvPr id="33" name="TextBox 32">
            <a:extLst>
              <a:ext uri="{FF2B5EF4-FFF2-40B4-BE49-F238E27FC236}">
                <a16:creationId xmlns:a16="http://schemas.microsoft.com/office/drawing/2014/main" id="{46190121-A54A-F023-307B-5BE926493DCC}"/>
              </a:ext>
            </a:extLst>
          </p:cNvPr>
          <p:cNvSpPr txBox="1"/>
          <p:nvPr/>
        </p:nvSpPr>
        <p:spPr>
          <a:xfrm>
            <a:off x="166811" y="3140587"/>
            <a:ext cx="774571" cy="369332"/>
          </a:xfrm>
          <a:prstGeom prst="rect">
            <a:avLst/>
          </a:prstGeom>
          <a:noFill/>
        </p:spPr>
        <p:txBody>
          <a:bodyPr wrap="none" rtlCol="0">
            <a:spAutoFit/>
          </a:bodyPr>
          <a:lstStyle/>
          <a:p>
            <a:r>
              <a:rPr lang="sl-SI" dirty="0"/>
              <a:t>VMUL</a:t>
            </a:r>
          </a:p>
        </p:txBody>
      </p:sp>
      <p:cxnSp>
        <p:nvCxnSpPr>
          <p:cNvPr id="34" name="Straight Connector 33">
            <a:extLst>
              <a:ext uri="{FF2B5EF4-FFF2-40B4-BE49-F238E27FC236}">
                <a16:creationId xmlns:a16="http://schemas.microsoft.com/office/drawing/2014/main" id="{A02EDF74-C177-0CF6-1CDE-E38C9996FE40}"/>
              </a:ext>
            </a:extLst>
          </p:cNvPr>
          <p:cNvCxnSpPr>
            <a:cxnSpLocks/>
          </p:cNvCxnSpPr>
          <p:nvPr/>
        </p:nvCxnSpPr>
        <p:spPr>
          <a:xfrm>
            <a:off x="2449693" y="3981666"/>
            <a:ext cx="0" cy="548586"/>
          </a:xfrm>
          <a:prstGeom prst="line">
            <a:avLst/>
          </a:prstGeom>
          <a:ln>
            <a:tailEnd type="triangle" w="med" len="lg"/>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D085E639-D251-0761-54B7-E333D2CC5253}"/>
              </a:ext>
            </a:extLst>
          </p:cNvPr>
          <p:cNvSpPr/>
          <p:nvPr/>
        </p:nvSpPr>
        <p:spPr>
          <a:xfrm>
            <a:off x="1038235" y="491298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6" name="Rectangle 35">
            <a:extLst>
              <a:ext uri="{FF2B5EF4-FFF2-40B4-BE49-F238E27FC236}">
                <a16:creationId xmlns:a16="http://schemas.microsoft.com/office/drawing/2014/main" id="{4AE4EA0E-3455-3D00-9E07-F4C4A7F524B5}"/>
              </a:ext>
            </a:extLst>
          </p:cNvPr>
          <p:cNvSpPr/>
          <p:nvPr/>
        </p:nvSpPr>
        <p:spPr>
          <a:xfrm>
            <a:off x="1398235" y="491298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Rectangle 36">
            <a:extLst>
              <a:ext uri="{FF2B5EF4-FFF2-40B4-BE49-F238E27FC236}">
                <a16:creationId xmlns:a16="http://schemas.microsoft.com/office/drawing/2014/main" id="{31DDC08C-2880-619A-4AFA-B2A0B02EEF14}"/>
              </a:ext>
            </a:extLst>
          </p:cNvPr>
          <p:cNvSpPr/>
          <p:nvPr/>
        </p:nvSpPr>
        <p:spPr>
          <a:xfrm>
            <a:off x="1758235" y="491298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8" name="Rectangle 37">
            <a:extLst>
              <a:ext uri="{FF2B5EF4-FFF2-40B4-BE49-F238E27FC236}">
                <a16:creationId xmlns:a16="http://schemas.microsoft.com/office/drawing/2014/main" id="{FE7E8E28-CD7D-6C65-6F97-A97F1ECE8930}"/>
              </a:ext>
            </a:extLst>
          </p:cNvPr>
          <p:cNvSpPr/>
          <p:nvPr/>
        </p:nvSpPr>
        <p:spPr>
          <a:xfrm>
            <a:off x="2118235" y="4912985"/>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9" name="Rectangle 38">
            <a:extLst>
              <a:ext uri="{FF2B5EF4-FFF2-40B4-BE49-F238E27FC236}">
                <a16:creationId xmlns:a16="http://schemas.microsoft.com/office/drawing/2014/main" id="{F25642EE-019F-E799-27A0-4B7C29438921}"/>
              </a:ext>
            </a:extLst>
          </p:cNvPr>
          <p:cNvSpPr/>
          <p:nvPr/>
        </p:nvSpPr>
        <p:spPr>
          <a:xfrm>
            <a:off x="2459549" y="491298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40" name="Rectangle 39">
            <a:extLst>
              <a:ext uri="{FF2B5EF4-FFF2-40B4-BE49-F238E27FC236}">
                <a16:creationId xmlns:a16="http://schemas.microsoft.com/office/drawing/2014/main" id="{922B7F97-4931-AB78-01B1-FC6EA6EAF781}"/>
              </a:ext>
            </a:extLst>
          </p:cNvPr>
          <p:cNvSpPr/>
          <p:nvPr/>
        </p:nvSpPr>
        <p:spPr>
          <a:xfrm>
            <a:off x="2819549" y="491298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41" name="Rectangle 40">
            <a:extLst>
              <a:ext uri="{FF2B5EF4-FFF2-40B4-BE49-F238E27FC236}">
                <a16:creationId xmlns:a16="http://schemas.microsoft.com/office/drawing/2014/main" id="{39374ADB-6329-D8B0-BC67-E03E71305D30}"/>
              </a:ext>
            </a:extLst>
          </p:cNvPr>
          <p:cNvSpPr/>
          <p:nvPr/>
        </p:nvSpPr>
        <p:spPr>
          <a:xfrm>
            <a:off x="3179549" y="491298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42" name="Rectangle 41">
            <a:extLst>
              <a:ext uri="{FF2B5EF4-FFF2-40B4-BE49-F238E27FC236}">
                <a16:creationId xmlns:a16="http://schemas.microsoft.com/office/drawing/2014/main" id="{C294513E-7090-75F0-C9F5-8F5B28CB0990}"/>
              </a:ext>
            </a:extLst>
          </p:cNvPr>
          <p:cNvSpPr/>
          <p:nvPr/>
        </p:nvSpPr>
        <p:spPr>
          <a:xfrm>
            <a:off x="3539549" y="4912985"/>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
        <p:nvSpPr>
          <p:cNvPr id="43" name="TextBox 42">
            <a:extLst>
              <a:ext uri="{FF2B5EF4-FFF2-40B4-BE49-F238E27FC236}">
                <a16:creationId xmlns:a16="http://schemas.microsoft.com/office/drawing/2014/main" id="{4EADCC25-CC9C-F1C6-810F-670FBF5D764B}"/>
              </a:ext>
            </a:extLst>
          </p:cNvPr>
          <p:cNvSpPr txBox="1"/>
          <p:nvPr/>
        </p:nvSpPr>
        <p:spPr>
          <a:xfrm>
            <a:off x="96246" y="4363653"/>
            <a:ext cx="1966564" cy="369332"/>
          </a:xfrm>
          <a:prstGeom prst="rect">
            <a:avLst/>
          </a:prstGeom>
          <a:noFill/>
        </p:spPr>
        <p:txBody>
          <a:bodyPr wrap="none" rtlCol="0">
            <a:spAutoFit/>
          </a:bodyPr>
          <a:lstStyle/>
          <a:p>
            <a:r>
              <a:rPr lang="sl-SI" dirty="0"/>
              <a:t>Masked reduction</a:t>
            </a:r>
          </a:p>
        </p:txBody>
      </p:sp>
      <p:sp>
        <p:nvSpPr>
          <p:cNvPr id="44" name="Rectangle 43">
            <a:extLst>
              <a:ext uri="{FF2B5EF4-FFF2-40B4-BE49-F238E27FC236}">
                <a16:creationId xmlns:a16="http://schemas.microsoft.com/office/drawing/2014/main" id="{7304F745-E95A-4F92-523A-79E5BCF38D3A}"/>
              </a:ext>
            </a:extLst>
          </p:cNvPr>
          <p:cNvSpPr/>
          <p:nvPr/>
        </p:nvSpPr>
        <p:spPr>
          <a:xfrm>
            <a:off x="7634977" y="4900570"/>
            <a:ext cx="360000" cy="360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dirty="0"/>
          </a:p>
        </p:txBody>
      </p:sp>
      <p:cxnSp>
        <p:nvCxnSpPr>
          <p:cNvPr id="45" name="Straight Arrow Connector 44">
            <a:extLst>
              <a:ext uri="{FF2B5EF4-FFF2-40B4-BE49-F238E27FC236}">
                <a16:creationId xmlns:a16="http://schemas.microsoft.com/office/drawing/2014/main" id="{3814B8CB-48BC-F435-E863-5AE200803D6E}"/>
              </a:ext>
            </a:extLst>
          </p:cNvPr>
          <p:cNvCxnSpPr>
            <a:cxnSpLocks/>
          </p:cNvCxnSpPr>
          <p:nvPr/>
        </p:nvCxnSpPr>
        <p:spPr>
          <a:xfrm>
            <a:off x="4670588" y="5092985"/>
            <a:ext cx="2568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AE0D3E54-CF50-6725-6676-BFAD381C334B}"/>
              </a:ext>
            </a:extLst>
          </p:cNvPr>
          <p:cNvSpPr/>
          <p:nvPr/>
        </p:nvSpPr>
        <p:spPr>
          <a:xfrm>
            <a:off x="7999153" y="4900570"/>
            <a:ext cx="360000" cy="360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47" name="TextBox 46">
            <a:extLst>
              <a:ext uri="{FF2B5EF4-FFF2-40B4-BE49-F238E27FC236}">
                <a16:creationId xmlns:a16="http://schemas.microsoft.com/office/drawing/2014/main" id="{054AE0D1-914B-CC16-CC97-267324299540}"/>
              </a:ext>
            </a:extLst>
          </p:cNvPr>
          <p:cNvSpPr txBox="1"/>
          <p:nvPr/>
        </p:nvSpPr>
        <p:spPr>
          <a:xfrm>
            <a:off x="8712664" y="979776"/>
            <a:ext cx="2475421" cy="369332"/>
          </a:xfrm>
          <a:prstGeom prst="rect">
            <a:avLst/>
          </a:prstGeom>
          <a:noFill/>
        </p:spPr>
        <p:txBody>
          <a:bodyPr wrap="none" rtlCol="0">
            <a:spAutoFit/>
          </a:bodyPr>
          <a:lstStyle/>
          <a:p>
            <a:r>
              <a:rPr lang="sl-SI" dirty="0"/>
              <a:t>Input vector in memory</a:t>
            </a:r>
          </a:p>
        </p:txBody>
      </p:sp>
      <p:sp>
        <p:nvSpPr>
          <p:cNvPr id="48" name="TextBox 47">
            <a:extLst>
              <a:ext uri="{FF2B5EF4-FFF2-40B4-BE49-F238E27FC236}">
                <a16:creationId xmlns:a16="http://schemas.microsoft.com/office/drawing/2014/main" id="{C2A0E3B8-16EF-E8E8-A456-570CAC4AD2FD}"/>
              </a:ext>
            </a:extLst>
          </p:cNvPr>
          <p:cNvSpPr txBox="1"/>
          <p:nvPr/>
        </p:nvSpPr>
        <p:spPr>
          <a:xfrm>
            <a:off x="7583428" y="5433215"/>
            <a:ext cx="821059" cy="369332"/>
          </a:xfrm>
          <a:prstGeom prst="rect">
            <a:avLst/>
          </a:prstGeom>
          <a:noFill/>
        </p:spPr>
        <p:txBody>
          <a:bodyPr wrap="none" rtlCol="0">
            <a:spAutoFit/>
          </a:bodyPr>
          <a:lstStyle/>
          <a:p>
            <a:r>
              <a:rPr lang="sl-SI" dirty="0"/>
              <a:t>Result</a:t>
            </a:r>
          </a:p>
        </p:txBody>
      </p:sp>
      <p:sp>
        <p:nvSpPr>
          <p:cNvPr id="49" name="Rectangle 48">
            <a:extLst>
              <a:ext uri="{FF2B5EF4-FFF2-40B4-BE49-F238E27FC236}">
                <a16:creationId xmlns:a16="http://schemas.microsoft.com/office/drawing/2014/main" id="{A8A08C9D-854A-6556-D793-CB31F90EC632}"/>
              </a:ext>
            </a:extLst>
          </p:cNvPr>
          <p:cNvSpPr/>
          <p:nvPr/>
        </p:nvSpPr>
        <p:spPr>
          <a:xfrm>
            <a:off x="1035917" y="146923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4</a:t>
            </a:r>
          </a:p>
        </p:txBody>
      </p:sp>
      <p:sp>
        <p:nvSpPr>
          <p:cNvPr id="50" name="Rectangle 49">
            <a:extLst>
              <a:ext uri="{FF2B5EF4-FFF2-40B4-BE49-F238E27FC236}">
                <a16:creationId xmlns:a16="http://schemas.microsoft.com/office/drawing/2014/main" id="{0FD9905F-BD1B-CE0C-CEC5-F37F71E6EA7A}"/>
              </a:ext>
            </a:extLst>
          </p:cNvPr>
          <p:cNvSpPr/>
          <p:nvPr/>
        </p:nvSpPr>
        <p:spPr>
          <a:xfrm>
            <a:off x="1395917" y="146923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2</a:t>
            </a:r>
          </a:p>
        </p:txBody>
      </p:sp>
      <p:sp>
        <p:nvSpPr>
          <p:cNvPr id="51" name="Rectangle 50">
            <a:extLst>
              <a:ext uri="{FF2B5EF4-FFF2-40B4-BE49-F238E27FC236}">
                <a16:creationId xmlns:a16="http://schemas.microsoft.com/office/drawing/2014/main" id="{1DD8CD54-6BF0-7764-6791-3D0FF22B0A6C}"/>
              </a:ext>
            </a:extLst>
          </p:cNvPr>
          <p:cNvSpPr/>
          <p:nvPr/>
        </p:nvSpPr>
        <p:spPr>
          <a:xfrm>
            <a:off x="1755917" y="146923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5</a:t>
            </a:r>
          </a:p>
        </p:txBody>
      </p:sp>
      <p:sp>
        <p:nvSpPr>
          <p:cNvPr id="52" name="Rectangle 51">
            <a:extLst>
              <a:ext uri="{FF2B5EF4-FFF2-40B4-BE49-F238E27FC236}">
                <a16:creationId xmlns:a16="http://schemas.microsoft.com/office/drawing/2014/main" id="{8C613FFE-75E4-2A9B-F1E4-590D56BBDB51}"/>
              </a:ext>
            </a:extLst>
          </p:cNvPr>
          <p:cNvSpPr/>
          <p:nvPr/>
        </p:nvSpPr>
        <p:spPr>
          <a:xfrm>
            <a:off x="2115917" y="146923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t>8</a:t>
            </a:r>
          </a:p>
        </p:txBody>
      </p:sp>
      <p:sp>
        <p:nvSpPr>
          <p:cNvPr id="53" name="Rectangle 52">
            <a:extLst>
              <a:ext uri="{FF2B5EF4-FFF2-40B4-BE49-F238E27FC236}">
                <a16:creationId xmlns:a16="http://schemas.microsoft.com/office/drawing/2014/main" id="{5240A405-F99B-5C8B-D9E5-A169A347C549}"/>
              </a:ext>
            </a:extLst>
          </p:cNvPr>
          <p:cNvSpPr/>
          <p:nvPr/>
        </p:nvSpPr>
        <p:spPr>
          <a:xfrm>
            <a:off x="245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0</a:t>
            </a:r>
          </a:p>
        </p:txBody>
      </p:sp>
      <p:sp>
        <p:nvSpPr>
          <p:cNvPr id="54" name="Rectangle 53">
            <a:extLst>
              <a:ext uri="{FF2B5EF4-FFF2-40B4-BE49-F238E27FC236}">
                <a16:creationId xmlns:a16="http://schemas.microsoft.com/office/drawing/2014/main" id="{EC69FFC6-81F2-2CE9-8FCF-8EB7B1BA79D4}"/>
              </a:ext>
            </a:extLst>
          </p:cNvPr>
          <p:cNvSpPr/>
          <p:nvPr/>
        </p:nvSpPr>
        <p:spPr>
          <a:xfrm>
            <a:off x="281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4</a:t>
            </a:r>
          </a:p>
        </p:txBody>
      </p:sp>
      <p:sp>
        <p:nvSpPr>
          <p:cNvPr id="55" name="Rectangle 54">
            <a:extLst>
              <a:ext uri="{FF2B5EF4-FFF2-40B4-BE49-F238E27FC236}">
                <a16:creationId xmlns:a16="http://schemas.microsoft.com/office/drawing/2014/main" id="{3500454C-7E03-99DF-C2C6-9EC866A1BF4F}"/>
              </a:ext>
            </a:extLst>
          </p:cNvPr>
          <p:cNvSpPr/>
          <p:nvPr/>
        </p:nvSpPr>
        <p:spPr>
          <a:xfrm>
            <a:off x="317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5</a:t>
            </a:r>
          </a:p>
        </p:txBody>
      </p:sp>
      <p:sp>
        <p:nvSpPr>
          <p:cNvPr id="56" name="Rectangle 55">
            <a:extLst>
              <a:ext uri="{FF2B5EF4-FFF2-40B4-BE49-F238E27FC236}">
                <a16:creationId xmlns:a16="http://schemas.microsoft.com/office/drawing/2014/main" id="{4E982DD3-C102-B1DC-7C67-E95D00FE932D}"/>
              </a:ext>
            </a:extLst>
          </p:cNvPr>
          <p:cNvSpPr/>
          <p:nvPr/>
        </p:nvSpPr>
        <p:spPr>
          <a:xfrm>
            <a:off x="3537231" y="146923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9</a:t>
            </a:r>
          </a:p>
        </p:txBody>
      </p:sp>
      <p:sp>
        <p:nvSpPr>
          <p:cNvPr id="57" name="Rectangle 56">
            <a:extLst>
              <a:ext uri="{FF2B5EF4-FFF2-40B4-BE49-F238E27FC236}">
                <a16:creationId xmlns:a16="http://schemas.microsoft.com/office/drawing/2014/main" id="{97CAF32A-3D7C-3482-A78A-7713F3E18C67}"/>
              </a:ext>
            </a:extLst>
          </p:cNvPr>
          <p:cNvSpPr/>
          <p:nvPr/>
        </p:nvSpPr>
        <p:spPr>
          <a:xfrm>
            <a:off x="8353393" y="4900570"/>
            <a:ext cx="360000" cy="3600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dirty="0"/>
          </a:p>
        </p:txBody>
      </p:sp>
      <p:sp>
        <p:nvSpPr>
          <p:cNvPr id="58" name="Rectangle 57">
            <a:extLst>
              <a:ext uri="{FF2B5EF4-FFF2-40B4-BE49-F238E27FC236}">
                <a16:creationId xmlns:a16="http://schemas.microsoft.com/office/drawing/2014/main" id="{7775E708-6723-65A0-A61B-3BEB74F35C08}"/>
              </a:ext>
            </a:extLst>
          </p:cNvPr>
          <p:cNvSpPr/>
          <p:nvPr/>
        </p:nvSpPr>
        <p:spPr>
          <a:xfrm>
            <a:off x="8712664" y="4900882"/>
            <a:ext cx="360000" cy="3600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l-SI" dirty="0"/>
          </a:p>
        </p:txBody>
      </p:sp>
      <p:cxnSp>
        <p:nvCxnSpPr>
          <p:cNvPr id="59" name="Straight Arrow Connector 58">
            <a:extLst>
              <a:ext uri="{FF2B5EF4-FFF2-40B4-BE49-F238E27FC236}">
                <a16:creationId xmlns:a16="http://schemas.microsoft.com/office/drawing/2014/main" id="{28EDF726-7C29-C8C7-9137-E72C1F18FA9C}"/>
              </a:ext>
            </a:extLst>
          </p:cNvPr>
          <p:cNvCxnSpPr>
            <a:cxnSpLocks/>
          </p:cNvCxnSpPr>
          <p:nvPr/>
        </p:nvCxnSpPr>
        <p:spPr>
          <a:xfrm>
            <a:off x="4300627" y="1643414"/>
            <a:ext cx="11640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8" name="Rectangle 117">
            <a:extLst>
              <a:ext uri="{FF2B5EF4-FFF2-40B4-BE49-F238E27FC236}">
                <a16:creationId xmlns:a16="http://schemas.microsoft.com/office/drawing/2014/main" id="{8D9832BA-AC1A-E284-CD31-25BBADEC6223}"/>
              </a:ext>
            </a:extLst>
          </p:cNvPr>
          <p:cNvSpPr/>
          <p:nvPr/>
        </p:nvSpPr>
        <p:spPr>
          <a:xfrm>
            <a:off x="9076840" y="490057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19" name="Rectangle 118">
            <a:extLst>
              <a:ext uri="{FF2B5EF4-FFF2-40B4-BE49-F238E27FC236}">
                <a16:creationId xmlns:a16="http://schemas.microsoft.com/office/drawing/2014/main" id="{DB8504F4-B8B9-568C-5DB4-76199C723D6F}"/>
              </a:ext>
            </a:extLst>
          </p:cNvPr>
          <p:cNvSpPr/>
          <p:nvPr/>
        </p:nvSpPr>
        <p:spPr>
          <a:xfrm>
            <a:off x="9440287" y="4900570"/>
            <a:ext cx="360000" cy="360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dirty="0"/>
          </a:p>
        </p:txBody>
      </p:sp>
    </p:spTree>
    <p:extLst>
      <p:ext uri="{BB962C8B-B14F-4D97-AF65-F5344CB8AC3E}">
        <p14:creationId xmlns:p14="http://schemas.microsoft.com/office/powerpoint/2010/main" val="405075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3082</TotalTime>
  <Words>1554</Words>
  <Application>Microsoft Macintosh PowerPoint</Application>
  <PresentationFormat>Widescreen</PresentationFormat>
  <Paragraphs>592</Paragraphs>
  <Slides>25</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Helvetica Neue</vt:lpstr>
      <vt:lpstr>Univerza Sans</vt:lpstr>
      <vt:lpstr>Office Theme</vt:lpstr>
      <vt:lpstr>Optimizing Sparse matrix-vector multiplication on the EPAC architecture</vt:lpstr>
      <vt:lpstr>EPAC – European processor accelerator core</vt:lpstr>
      <vt:lpstr>Sparse matrix</vt:lpstr>
      <vt:lpstr>Experimental setup</vt:lpstr>
      <vt:lpstr>Compressed Sparse Row (CSR) format</vt:lpstr>
      <vt:lpstr>Sparse matrix-vector multiplication (SpMV) with CSR  Vector length = 8 </vt:lpstr>
      <vt:lpstr>SpMV with CSR, Vector length = 8 </vt:lpstr>
      <vt:lpstr>SpMV with CSR, Vector length = 8 </vt:lpstr>
      <vt:lpstr>SpMV with CSR, Vector length = 8 </vt:lpstr>
      <vt:lpstr>SpMV with CSR without Gather/Scatter operation</vt:lpstr>
      <vt:lpstr>Results </vt:lpstr>
      <vt:lpstr>Results </vt:lpstr>
      <vt:lpstr>Results </vt:lpstr>
      <vt:lpstr>ELLPACK (ELL) format</vt:lpstr>
      <vt:lpstr>SpMV with ELL, Vector length = 8 </vt:lpstr>
      <vt:lpstr>SpMV with ELL, Vector length = 8 </vt:lpstr>
      <vt:lpstr>SpMV with ELL, Vector length = 8 </vt:lpstr>
      <vt:lpstr>SpMV with ELL, Vector length = 8 </vt:lpstr>
      <vt:lpstr>SpMV with ELL, Vector length = 8 </vt:lpstr>
      <vt:lpstr>SpMV with ELL without Gather, Vector length = 8 </vt:lpstr>
      <vt:lpstr>Results </vt:lpstr>
      <vt:lpstr>Results </vt:lpstr>
      <vt:lpstr>Results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Pilipović, Ratko</dc:creator>
  <cp:lastModifiedBy>Pilipović, Ratko</cp:lastModifiedBy>
  <cp:revision>13</cp:revision>
  <dcterms:created xsi:type="dcterms:W3CDTF">2025-05-12T17:25:27Z</dcterms:created>
  <dcterms:modified xsi:type="dcterms:W3CDTF">2025-05-16T14:59:09Z</dcterms:modified>
</cp:coreProperties>
</file>