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38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6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0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2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2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2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8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C762A-949D-408A-BC4B-E6BD26426649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7491-F0D2-42B5-88A8-0B95DF4E1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7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994" y="135925"/>
            <a:ext cx="12019005" cy="1623302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smtClean="0"/>
              <a:t>Cell simulation: the ultimate way to develop better drugs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178" y="3148409"/>
            <a:ext cx="5705257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Austrian-Slovenian HPC Meeting 2025 – ASHPC25</a:t>
            </a:r>
            <a:endParaRPr lang="hr-HR" sz="2000" dirty="0" smtClean="0"/>
          </a:p>
          <a:p>
            <a:pPr algn="l"/>
            <a:r>
              <a:rPr lang="hr-HR" sz="2000" dirty="0" smtClean="0"/>
              <a:t>Presenter: Dr. Draško Tomić, Institut Ruđer Bošković</a:t>
            </a:r>
          </a:p>
          <a:p>
            <a:pPr algn="l"/>
            <a:r>
              <a:rPr lang="hr-HR" sz="2000" dirty="0"/>
              <a:t>e</a:t>
            </a:r>
            <a:r>
              <a:rPr lang="hr-HR" sz="2000" dirty="0" smtClean="0"/>
              <a:t>mail: drasko@irb.hr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048" y="5639562"/>
            <a:ext cx="951058" cy="95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289" y="5749299"/>
            <a:ext cx="1207113" cy="84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146" y="1161179"/>
            <a:ext cx="3659256" cy="364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There? (Roadmap for WCS)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</a:t>
            </a:r>
            <a:r>
              <a:rPr lang="hr-HR" dirty="0" smtClean="0"/>
              <a:t> </a:t>
            </a:r>
            <a:r>
              <a:rPr lang="hr-HR" dirty="0"/>
              <a:t>t</a:t>
            </a:r>
            <a:r>
              <a:rPr lang="en-US" dirty="0" err="1" smtClean="0"/>
              <a:t>erm</a:t>
            </a:r>
            <a:r>
              <a:rPr lang="en-US" dirty="0" smtClean="0"/>
              <a:t> (~2030s): Hybrid AI-MD simulations improve speed &amp; accuracy.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Mid-</a:t>
            </a:r>
            <a:r>
              <a:rPr lang="hr-HR" dirty="0" smtClean="0"/>
              <a:t>t</a:t>
            </a:r>
            <a:r>
              <a:rPr lang="en-US" dirty="0" err="1" smtClean="0"/>
              <a:t>erm</a:t>
            </a:r>
            <a:r>
              <a:rPr lang="en-US" dirty="0" smtClean="0"/>
              <a:t> (~2040s): AI</a:t>
            </a:r>
            <a:r>
              <a:rPr lang="hr-HR" dirty="0" smtClean="0"/>
              <a:t>-hybrid QC</a:t>
            </a:r>
            <a:r>
              <a:rPr lang="en-US" dirty="0" smtClean="0"/>
              <a:t> accelerates WCS, but MD limits still remain.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Long</a:t>
            </a:r>
            <a:r>
              <a:rPr lang="hr-HR" dirty="0" smtClean="0"/>
              <a:t> t</a:t>
            </a:r>
            <a:r>
              <a:rPr lang="en-US" dirty="0" err="1" smtClean="0"/>
              <a:t>erm</a:t>
            </a:r>
            <a:r>
              <a:rPr lang="en-US" dirty="0" smtClean="0"/>
              <a:t> (~2050s): </a:t>
            </a:r>
            <a:r>
              <a:rPr lang="hr-HR" dirty="0" smtClean="0"/>
              <a:t>Fully q</a:t>
            </a:r>
            <a:r>
              <a:rPr lang="en-US" dirty="0" err="1" smtClean="0"/>
              <a:t>uantum</a:t>
            </a:r>
            <a:r>
              <a:rPr lang="en-US" dirty="0" smtClean="0"/>
              <a:t>-powered WCS enables real-time </a:t>
            </a:r>
            <a:r>
              <a:rPr lang="hr-HR" dirty="0" smtClean="0"/>
              <a:t>whole</a:t>
            </a:r>
            <a:r>
              <a:rPr lang="en-US" dirty="0" smtClean="0"/>
              <a:t>-cell drug testing.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86033" cy="1325563"/>
          </a:xfrm>
        </p:spPr>
        <p:txBody>
          <a:bodyPr/>
          <a:lstStyle/>
          <a:p>
            <a:r>
              <a:rPr lang="en-US" dirty="0" smtClean="0"/>
              <a:t>Results on </a:t>
            </a:r>
            <a:r>
              <a:rPr lang="hr-HR" dirty="0" smtClean="0"/>
              <a:t>Vega, </a:t>
            </a:r>
            <a:r>
              <a:rPr lang="en-US" dirty="0" smtClean="0"/>
              <a:t>LUMI, JURECA, and JEDI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532" y="3995487"/>
            <a:ext cx="1443159" cy="135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116" y="3604739"/>
            <a:ext cx="1410559" cy="1331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869" y="3220977"/>
            <a:ext cx="1853204" cy="104684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59961" y="4270617"/>
            <a:ext cx="664885" cy="218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359945" y="3880205"/>
            <a:ext cx="606287" cy="226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52" y="4481751"/>
            <a:ext cx="1147300" cy="1074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396" y="4862103"/>
            <a:ext cx="682811" cy="2499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136" y="1657478"/>
            <a:ext cx="9242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DNA methyltransferase enzime 1 (DNMT1)  in complex with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~ 500,000 atoms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/>
              <a:t>Software: NAMD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199" y="62318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2023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30435" y="623183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2023-2024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6023" y="61904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2024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82339" y="61904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/>
              <a:t>2025</a:t>
            </a:r>
            <a:endParaRPr lang="en-US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1464" y="6092687"/>
            <a:ext cx="11099954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082" y="2521166"/>
            <a:ext cx="2167145" cy="1083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818" y="3253399"/>
            <a:ext cx="627942" cy="2621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843591" y="6178667"/>
            <a:ext cx="78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/>
              <a:t>2026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32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Vega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NAMD 2.14 on CPUs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Results:</a:t>
            </a:r>
          </a:p>
          <a:p>
            <a:pPr marL="0" indent="0">
              <a:buNone/>
            </a:pP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Prepared topology and parameter files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Prepared input simulation files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/>
              <a:t> </a:t>
            </a:r>
            <a:r>
              <a:rPr lang="hr-HR" dirty="0" smtClean="0"/>
              <a:t>Test simulations passed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/>
              <a:t> </a:t>
            </a:r>
            <a:r>
              <a:rPr lang="hr-HR" dirty="0" smtClean="0"/>
              <a:t>LUMI resources estimated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470" y="198576"/>
            <a:ext cx="10515600" cy="857388"/>
          </a:xfrm>
        </p:spPr>
        <p:txBody>
          <a:bodyPr/>
          <a:lstStyle/>
          <a:p>
            <a:r>
              <a:rPr lang="hr-HR" dirty="0" smtClean="0"/>
              <a:t>LUMI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59945" cy="4351338"/>
          </a:xfrm>
        </p:spPr>
        <p:txBody>
          <a:bodyPr>
            <a:normAutofit fontScale="92500" lnSpcReduction="20000"/>
          </a:bodyPr>
          <a:lstStyle/>
          <a:p>
            <a:r>
              <a:rPr lang="hr-HR" sz="3000" dirty="0" smtClean="0"/>
              <a:t>NAMD 2.14 on CPUs</a:t>
            </a:r>
          </a:p>
          <a:p>
            <a:pPr marL="0" indent="0">
              <a:buNone/>
            </a:pPr>
            <a:r>
              <a:rPr lang="hr-HR" sz="3000" dirty="0" smtClean="0"/>
              <a:t> </a:t>
            </a:r>
          </a:p>
          <a:p>
            <a:r>
              <a:rPr lang="hr-HR" sz="3000" dirty="0" smtClean="0"/>
              <a:t>Results:</a:t>
            </a:r>
          </a:p>
          <a:p>
            <a:pPr marL="0" indent="0">
              <a:buNone/>
            </a:pPr>
            <a:endParaRPr lang="hr-HR" sz="3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sz="3000" dirty="0" smtClean="0"/>
              <a:t> </a:t>
            </a:r>
            <a:r>
              <a:rPr lang="en-US" sz="3000" dirty="0"/>
              <a:t>Scaling up to 6144 CPUs observed</a:t>
            </a:r>
            <a:r>
              <a:rPr lang="en-US" sz="3000" dirty="0" smtClean="0"/>
              <a:t>.</a:t>
            </a:r>
            <a:endParaRPr lang="hr-HR" sz="3000" dirty="0" smtClean="0"/>
          </a:p>
          <a:p>
            <a:pPr>
              <a:buFont typeface="Courier New" panose="02070309020205020404" pitchFamily="49" charset="0"/>
              <a:buChar char="o"/>
            </a:pPr>
            <a:endParaRPr lang="hr-HR" sz="3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sz="3000" dirty="0" smtClean="0"/>
              <a:t> </a:t>
            </a:r>
            <a:r>
              <a:rPr lang="en-US" sz="3000" dirty="0"/>
              <a:t>The bandwidth of the LUMI interconnect and </a:t>
            </a:r>
            <a:r>
              <a:rPr lang="hr-HR" sz="3000" dirty="0" smtClean="0"/>
              <a:t>the small</a:t>
            </a:r>
            <a:r>
              <a:rPr lang="en-US" sz="3000" dirty="0" smtClean="0"/>
              <a:t> </a:t>
            </a:r>
            <a:r>
              <a:rPr lang="en-US" sz="3000" dirty="0"/>
              <a:t>size of the molecular structure limited further scaling.</a:t>
            </a:r>
            <a:endParaRPr lang="hr-HR" sz="3000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45" y="1055964"/>
            <a:ext cx="6206266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7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JURECA - Juelich Forschum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27711" cy="4351338"/>
          </a:xfrm>
        </p:spPr>
        <p:txBody>
          <a:bodyPr/>
          <a:lstStyle/>
          <a:p>
            <a:r>
              <a:rPr lang="hr-HR" dirty="0" smtClean="0"/>
              <a:t>NAMD 3.01 on GPUs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Results:</a:t>
            </a:r>
          </a:p>
          <a:p>
            <a:pPr marL="0" indent="0">
              <a:buNone/>
            </a:pP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Compared NAMD (GPU-offload &amp; GPU-resident) modes.</a:t>
            </a:r>
          </a:p>
          <a:p>
            <a:pPr>
              <a:buFont typeface="Courier New" panose="02070309020205020404" pitchFamily="49" charset="0"/>
              <a:buChar char="o"/>
            </a:pP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Prepared simulation scripts for JEDI.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357" y="1198606"/>
            <a:ext cx="4928871" cy="3165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34" y="3992941"/>
            <a:ext cx="4169666" cy="26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Call to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971271" cy="4365110"/>
          </a:xfrm>
        </p:spPr>
        <p:txBody>
          <a:bodyPr>
            <a:normAutofit/>
          </a:bodyPr>
          <a:lstStyle/>
          <a:p>
            <a:r>
              <a:rPr lang="en-US" dirty="0" smtClean="0"/>
              <a:t>HPC + AI + QC: The Next </a:t>
            </a:r>
            <a:r>
              <a:rPr lang="hr-HR" dirty="0" smtClean="0"/>
              <a:t>f</a:t>
            </a:r>
            <a:r>
              <a:rPr lang="en-US" dirty="0" err="1" smtClean="0"/>
              <a:t>rontier</a:t>
            </a:r>
            <a:r>
              <a:rPr lang="en-US" dirty="0" smtClean="0"/>
              <a:t> in WCS</a:t>
            </a:r>
            <a:endParaRPr lang="hr-HR" dirty="0" smtClean="0"/>
          </a:p>
          <a:p>
            <a:endParaRPr lang="en-US" dirty="0" smtClean="0"/>
          </a:p>
          <a:p>
            <a:r>
              <a:rPr lang="en-US" dirty="0" smtClean="0"/>
              <a:t>Opportunities for collaboration in high-performance simulation frameworks.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Thank </a:t>
            </a:r>
            <a:r>
              <a:rPr lang="hr-HR" dirty="0" smtClean="0"/>
              <a:t>you for your time! </a:t>
            </a:r>
            <a:endParaRPr lang="hr-HR" dirty="0" smtClean="0"/>
          </a:p>
          <a:p>
            <a:endParaRPr lang="hr-HR" dirty="0" smtClean="0"/>
          </a:p>
          <a:p>
            <a:r>
              <a:rPr lang="en-US" dirty="0" smtClean="0"/>
              <a:t>Q</a:t>
            </a:r>
            <a:r>
              <a:rPr lang="hr-HR" dirty="0" smtClean="0"/>
              <a:t>uestions?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5" name="aa_3PT6_2DNA_4ZN_300nano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3826" y="2335427"/>
            <a:ext cx="4571304" cy="29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2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5278" y="237780"/>
            <a:ext cx="10055087" cy="121333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Why Whole-Cell Simulation Matters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5278" y="2031655"/>
            <a:ext cx="10750826" cy="388212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WCS: A computational approach that aims to simulate an entire living cell with atomic or molecular resolution.</a:t>
            </a:r>
            <a:endParaRPr lang="hr-H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Why do we need WCS?</a:t>
            </a:r>
            <a:endParaRPr lang="hr-HR" dirty="0" smtClean="0"/>
          </a:p>
          <a:p>
            <a:pPr algn="l"/>
            <a:endParaRPr lang="en-US" dirty="0" smtClean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dirty="0" smtClean="0"/>
              <a:t>To </a:t>
            </a:r>
            <a:r>
              <a:rPr lang="en-US" dirty="0"/>
              <a:t>understand complex biological systems that go beyond simulations of individual proteins.</a:t>
            </a:r>
            <a:endParaRPr lang="hr-HR" dirty="0" smtClean="0"/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To revolutionize drug discovery, especially for cancer therapies.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challenges in cancer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Drug resistance </a:t>
            </a:r>
            <a:r>
              <a:rPr lang="hr-HR" dirty="0" smtClean="0"/>
              <a:t>and</a:t>
            </a:r>
            <a:r>
              <a:rPr lang="en-US" dirty="0" smtClean="0"/>
              <a:t> suboptimal drug combinations.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 failure rates in clinical trials.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Need for a predictive, precise approach.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Whole-Cell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Computational Biology (2000s-2010s):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/>
              <a:t>MD tools (NAMD, AMBER, GROMACS) focused mainly on single proteins and molecular interactions.</a:t>
            </a: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Coarse-grained approaches helped model larger biomolecular assemblies.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Advancements in the 2010s-2020s: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First whole-cell simulations at low resolution (Mycoplasma).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    Stanford University, 2012, BioX2 cluster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AI-enhanced molecular simulations and multi-scale modeling</a:t>
            </a:r>
            <a:r>
              <a:rPr lang="hr-HR" dirty="0" smtClean="0"/>
              <a:t>  (protein folding).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DeepMind, 2020, AlphaFold 2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HPC-powered breakthroughs: </a:t>
            </a:r>
            <a:r>
              <a:rPr lang="hr-HR" dirty="0"/>
              <a:t>S</a:t>
            </a:r>
            <a:r>
              <a:rPr lang="en-US" dirty="0" err="1" smtClean="0"/>
              <a:t>imulation</a:t>
            </a:r>
            <a:r>
              <a:rPr lang="en-US" dirty="0" smtClean="0"/>
              <a:t> of </a:t>
            </a:r>
            <a:r>
              <a:rPr lang="hr-HR" dirty="0" smtClean="0"/>
              <a:t>the viral envelope of Sars-Cov-2  (</a:t>
            </a:r>
            <a:r>
              <a:rPr lang="en-US" dirty="0" smtClean="0"/>
              <a:t>~305 million atoms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Oak Ridge National Laboratory, 2020, NAMD, Summit supercomputer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State of the Art in WCS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39061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Current </a:t>
            </a:r>
            <a:r>
              <a:rPr lang="hr-HR" dirty="0" smtClean="0"/>
              <a:t>c</a:t>
            </a:r>
            <a:r>
              <a:rPr lang="en-US" dirty="0" err="1" smtClean="0"/>
              <a:t>apabilities</a:t>
            </a:r>
            <a:r>
              <a:rPr lang="en-US" dirty="0" smtClean="0"/>
              <a:t>: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Molecular simulations of subsystems (ribosomes, DNA repair, viral entry mechanisms).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Multiscale models combining MD + AI + network-based approaches.</a:t>
            </a: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Supercomputers </a:t>
            </a:r>
            <a:r>
              <a:rPr lang="hr-HR" dirty="0" smtClean="0"/>
              <a:t>and</a:t>
            </a:r>
            <a:r>
              <a:rPr lang="en-US" dirty="0" smtClean="0"/>
              <a:t> GPU </a:t>
            </a:r>
            <a:r>
              <a:rPr lang="en-US" dirty="0" err="1" smtClean="0"/>
              <a:t>accelerat</a:t>
            </a:r>
            <a:r>
              <a:rPr lang="hr-HR" dirty="0" smtClean="0"/>
              <a:t>ors </a:t>
            </a:r>
            <a:r>
              <a:rPr lang="en-US" dirty="0" smtClean="0"/>
              <a:t>pushing limits (~100</a:t>
            </a:r>
            <a:r>
              <a:rPr lang="hr-HR" dirty="0" smtClean="0"/>
              <a:t> million</a:t>
            </a:r>
            <a:r>
              <a:rPr lang="en-US" dirty="0" smtClean="0"/>
              <a:t> atoms simulated).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3551" cy="4351338"/>
          </a:xfrm>
        </p:spPr>
        <p:txBody>
          <a:bodyPr/>
          <a:lstStyle/>
          <a:p>
            <a:pPr algn="just"/>
            <a:r>
              <a:rPr lang="en-US" dirty="0"/>
              <a:t>WCS remains computationally intensive and requires extreme parallelism.</a:t>
            </a:r>
            <a:endParaRPr lang="hr-HR" dirty="0" smtClean="0"/>
          </a:p>
          <a:p>
            <a:pPr marL="0" indent="0" algn="just">
              <a:buNone/>
            </a:pPr>
            <a:endParaRPr lang="en-US" dirty="0" smtClean="0"/>
          </a:p>
          <a:p>
            <a:pPr algn="just"/>
            <a:r>
              <a:rPr lang="en-US" dirty="0"/>
              <a:t>Problem of time scaling: The simulation of a complete cell over biologically relevant time scales (&gt;</a:t>
            </a:r>
            <a:r>
              <a:rPr lang="en-US" dirty="0" err="1"/>
              <a:t>ms</a:t>
            </a:r>
            <a:r>
              <a:rPr lang="en-US" dirty="0"/>
              <a:t>) is not feasible today.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504" y="1690688"/>
            <a:ext cx="5811524" cy="379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Our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4426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From VINI to real-time WCS for cancer drug </a:t>
            </a:r>
            <a:r>
              <a:rPr lang="en-US" dirty="0" smtClean="0"/>
              <a:t>discovery</a:t>
            </a:r>
            <a:r>
              <a:rPr lang="hr-HR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VINI </a:t>
            </a:r>
            <a:r>
              <a:rPr lang="hr-HR" dirty="0" smtClean="0"/>
              <a:t>t</a:t>
            </a:r>
            <a:r>
              <a:rPr lang="en-US" dirty="0" err="1" smtClean="0"/>
              <a:t>oday</a:t>
            </a:r>
            <a:r>
              <a:rPr lang="en-US" dirty="0" smtClean="0"/>
              <a:t>: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Uses KEGG </a:t>
            </a:r>
            <a:r>
              <a:rPr lang="en-US" dirty="0"/>
              <a:t>pathways </a:t>
            </a:r>
            <a:r>
              <a:rPr lang="hr-HR" dirty="0" smtClean="0"/>
              <a:t>and novel algorithms </a:t>
            </a:r>
            <a:r>
              <a:rPr lang="en-US" dirty="0" smtClean="0"/>
              <a:t>to </a:t>
            </a:r>
            <a:r>
              <a:rPr lang="en-US" dirty="0"/>
              <a:t>"simulate" </a:t>
            </a:r>
            <a:r>
              <a:rPr lang="en-US" dirty="0" smtClean="0"/>
              <a:t>cancer </a:t>
            </a:r>
            <a:r>
              <a:rPr lang="en-US" dirty="0"/>
              <a:t>at the </a:t>
            </a:r>
            <a:r>
              <a:rPr lang="hr-HR" dirty="0" smtClean="0"/>
              <a:t>cellular</a:t>
            </a:r>
            <a:r>
              <a:rPr lang="en-US" dirty="0" smtClean="0"/>
              <a:t> </a:t>
            </a:r>
            <a:r>
              <a:rPr lang="en-US" dirty="0"/>
              <a:t>level.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Predicts the efficacy of drugs </a:t>
            </a:r>
            <a:r>
              <a:rPr lang="hr-HR" dirty="0" smtClean="0"/>
              <a:t>and</a:t>
            </a:r>
            <a:r>
              <a:rPr lang="en-US" dirty="0" smtClean="0"/>
              <a:t> their combinations based on network dynamics.</a:t>
            </a:r>
            <a:endParaRPr lang="hr-HR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Already help</a:t>
            </a:r>
            <a:r>
              <a:rPr lang="hr-HR" dirty="0" smtClean="0"/>
              <a:t>s</a:t>
            </a:r>
            <a:r>
              <a:rPr lang="en-US" dirty="0" smtClean="0"/>
              <a:t> identify better </a:t>
            </a:r>
            <a:r>
              <a:rPr lang="hr-HR" dirty="0" smtClean="0"/>
              <a:t>combined therapies</a:t>
            </a:r>
            <a:r>
              <a:rPr lang="en-US" dirty="0" smtClean="0"/>
              <a:t> than trial-and-error clinical approaches.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17" y="2150626"/>
            <a:ext cx="3838806" cy="28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Future: WCS Becomes as Fast as Virtual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Next step: transition from pathway-based modeling to WCS at the molecular level</a:t>
            </a:r>
            <a:r>
              <a:rPr lang="en-US" dirty="0" smtClean="0"/>
              <a:t>.</a:t>
            </a:r>
            <a:r>
              <a:rPr lang="hr-HR" dirty="0" smtClean="0"/>
              <a:t> </a:t>
            </a:r>
          </a:p>
          <a:p>
            <a:r>
              <a:rPr lang="en-US" dirty="0" smtClean="0"/>
              <a:t>What </a:t>
            </a:r>
            <a:r>
              <a:rPr lang="en-US" dirty="0"/>
              <a:t>if we could model every atom, every molecule and every interaction inside a cancer cell -- live</a:t>
            </a:r>
            <a:r>
              <a:rPr lang="en-US" dirty="0" smtClean="0"/>
              <a:t>?</a:t>
            </a:r>
            <a:endParaRPr lang="hr-HR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/>
              <a:t> </a:t>
            </a:r>
            <a:r>
              <a:rPr lang="en-US" dirty="0"/>
              <a:t>AI-driven force fields would predict interactions in real time (to bridge the gap between the accuracy of ab initio methods and the efficiency of classical FFs).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 smtClean="0"/>
              <a:t> </a:t>
            </a:r>
            <a:r>
              <a:rPr lang="en-US" dirty="0" smtClean="0"/>
              <a:t>HPC + Quantum Computing would make cell-wide simulations </a:t>
            </a:r>
            <a:r>
              <a:rPr lang="hr-HR" dirty="0" smtClean="0"/>
              <a:t>possible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could test thousands of drug combinations instantly, </a:t>
            </a:r>
            <a:r>
              <a:rPr lang="hr-HR" dirty="0" smtClean="0"/>
              <a:t>to </a:t>
            </a:r>
            <a:r>
              <a:rPr lang="en-US" dirty="0" smtClean="0"/>
              <a:t>find the ultimate therapy.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673</Words>
  <Application>Microsoft Office PowerPoint</Application>
  <PresentationFormat>Widescreen</PresentationFormat>
  <Paragraphs>113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Office Theme</vt:lpstr>
      <vt:lpstr>Cell simulation: the ultimate way to develop better drugs </vt:lpstr>
      <vt:lpstr>Why Whole-Cell Simulation Matters</vt:lpstr>
      <vt:lpstr>Current challenges in cancer treatment</vt:lpstr>
      <vt:lpstr>A Brief History of Whole-Cell Simulations</vt:lpstr>
      <vt:lpstr>Advancements in the 2010s-2020s:</vt:lpstr>
      <vt:lpstr>The State of the Art in WCS</vt:lpstr>
      <vt:lpstr>Limitations</vt:lpstr>
      <vt:lpstr>Our Vision</vt:lpstr>
      <vt:lpstr>The Future: WCS Becomes as Fast as Virtual Screening</vt:lpstr>
      <vt:lpstr>How to Get There? (Roadmap for WCS)</vt:lpstr>
      <vt:lpstr>Results on Vega, LUMI, JURECA, and JEDI</vt:lpstr>
      <vt:lpstr>Vega</vt:lpstr>
      <vt:lpstr>LUMI</vt:lpstr>
      <vt:lpstr>JURECA - Juelich Forschum Center</vt:lpstr>
      <vt:lpstr>Call to Action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Whole-Cell Simulation</dc:title>
  <dc:creator>Cenvis 3</dc:creator>
  <cp:lastModifiedBy>Cenvis 3</cp:lastModifiedBy>
  <cp:revision>32</cp:revision>
  <dcterms:created xsi:type="dcterms:W3CDTF">2025-03-28T08:01:58Z</dcterms:created>
  <dcterms:modified xsi:type="dcterms:W3CDTF">2025-03-29T11:27:45Z</dcterms:modified>
</cp:coreProperties>
</file>