
<file path=[Content_Types].xml><?xml version="1.0" encoding="utf-8"?>
<Types xmlns="http://schemas.openxmlformats.org/package/2006/content-types">
  <Default Extension="xlsx" ContentType="application/vnd.openxmlformats-officedocument.spreadsheetml.sheet"/>
  <Default Extension="svg" ContentType="image/svg+xml"/>
  <Default Extension="wmf" ContentType="image/x-wmf"/>
  <Default Extension="png" ContentType="image/png"/>
  <Default Extension="jpg" ContentType="image/jpeg"/>
  <Default Extension="jpeg" ContentType="image/jpeg"/>
  <Default Extension="xml" ContentType="application/xml"/>
  <Default Extension="emf" ContentType="image/x-emf"/>
  <Default Extension="rels" ContentType="application/vnd.openxmlformats-package.relationships+xml"/>
  <Default Extension="bin" ContentType="application/vnd.openxmlformats-officedocument.oleObject"/>
  <Override PartName="/ppt/notesSlides/notesSlide24.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8.xml" ContentType="application/vnd.openxmlformats-officedocument.presentationml.notesSlide+xml"/>
  <Override PartName="/ppt/notesSlides/notesSlide13.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16.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7.xml" ContentType="application/vnd.openxmlformats-officedocument.presentationml.notes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notesSlides/notesSlide3.xml" ContentType="application/vnd.openxmlformats-officedocument.presentationml.notesSlide+xml"/>
  <Override PartName="/ppt/notesSlides/notesSlide19.xml" ContentType="application/vnd.openxmlformats-officedocument.presentationml.notesSlide+xml"/>
  <Override PartName="/ppt/slides/slide17.xml" ContentType="application/vnd.openxmlformats-officedocument.presentationml.slide+xml"/>
  <Override PartName="/ppt/slides/slide13.xml" ContentType="application/vnd.openxmlformats-officedocument.presentationml.slide+xml"/>
  <Override PartName="/ppt/slides/slide20.xml" ContentType="application/vnd.openxmlformats-officedocument.presentationml.slide+xml"/>
  <Override PartName="/ppt/slides/slide11.xml" ContentType="application/vnd.openxmlformats-officedocument.presentationml.slide+xml"/>
  <Override PartName="/ppt/notesSlides/notesSlide11.xml" ContentType="application/vnd.openxmlformats-officedocument.presentationml.notesSlide+xml"/>
  <Override PartName="/ppt/slides/slide10.xml" ContentType="application/vnd.openxmlformats-officedocument.presentationml.slide+xml"/>
  <Override PartName="/ppt/slides/slide6.xml" ContentType="application/vnd.openxmlformats-officedocument.presentationml.slide+xml"/>
  <Override PartName="/ppt/notesSlides/notesSlide15.xml" ContentType="application/vnd.openxmlformats-officedocument.presentationml.notesSlide+xml"/>
  <Override PartName="/ppt/slides/slide8.xml" ContentType="application/vnd.openxmlformats-officedocument.presentationml.slide+xml"/>
  <Override PartName="/ppt/slideLayouts/slideLayout9.xml" ContentType="application/vnd.openxmlformats-officedocument.presentationml.slideLayout+xml"/>
  <Override PartName="/ppt/slides/slide1.xml" ContentType="application/vnd.openxmlformats-officedocument.presentationml.slide+xml"/>
  <Override PartName="/ppt/notesSlides/notesSlide14.xml" ContentType="application/vnd.openxmlformats-officedocument.presentationml.notesSlide+xml"/>
  <Override PartName="/ppt/slideLayouts/slideLayout8.xml" ContentType="application/vnd.openxmlformats-officedocument.presentationml.slideLayout+xml"/>
  <Override PartName="/ppt/notesSlides/notesSlide12.xml" ContentType="application/vnd.openxmlformats-officedocument.presentationml.notesSlide+xml"/>
  <Override PartName="/ppt/notesSlides/notesSlide22.xml" ContentType="application/vnd.openxmlformats-officedocument.presentationml.notesSlide+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s/slide9.xml" ContentType="application/vnd.openxmlformats-officedocument.presentationml.slide+xml"/>
  <Override PartName="/ppt/slideLayouts/slideLayout2.xml" ContentType="application/vnd.openxmlformats-officedocument.presentationml.slideLayout+xml"/>
  <Override PartName="/ppt/slides/slide5.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bleStyles.xml" ContentType="application/vnd.openxmlformats-officedocument.presentationml.tableStyles+xml"/>
  <Override PartName="/ppt/theme/theme1.xml" ContentType="application/vnd.openxmlformats-officedocument.theme+xml"/>
  <Override PartName="/ppt/slides/slide16.xml" ContentType="application/vnd.openxmlformats-officedocument.presentationml.slide+xml"/>
  <Override PartName="/ppt/slideLayouts/slideLayout1.xml" ContentType="application/vnd.openxmlformats-officedocument.presentationml.slideLayout+xml"/>
  <Override PartName="/ppt/slides/slide2.xml" ContentType="application/vnd.openxmlformats-officedocument.presentationml.slide+xml"/>
  <Override PartName="/ppt/viewProps.xml" ContentType="application/vnd.openxmlformats-officedocument.presentationml.viewProps+xml"/>
  <Override PartName="/ppt/presentation.xml" ContentType="application/vnd.openxmlformats-officedocument.presentationml.presentation.main+xml"/>
  <Override PartName="/docProps/core.xml" ContentType="application/vnd.openxmlformats-package.core-properties+xml"/>
  <Override PartName="/docProps/app.xml" ContentType="application/vnd.openxmlformats-officedocument.extended-properties+xml"/>
  <Override PartName="/ppt/slideLayouts/slideLayout7.xml" ContentType="application/vnd.openxmlformats-officedocument.presentationml.slideLayout+xml"/>
  <Override PartName="/ppt/slides/slide14.xml" ContentType="application/vnd.openxmlformats-officedocument.presentationml.slide+xml"/>
  <Override PartName="/ppt/slideMasters/slideMaster1.xml" ContentType="application/vnd.openxmlformats-officedocument.presentationml.slideMaster+xml"/>
  <Override PartName="/ppt/charts/colors1.xml" ContentType="application/vnd.ms-office.chartcolorstyle+xml"/>
  <Override PartName="/ppt/notesSlides/notesSlide23.xml" ContentType="application/vnd.openxmlformats-officedocument.presentationml.notesSlide+xml"/>
  <Override PartName="/ppt/theme/theme2.xml" ContentType="application/vnd.openxmlformats-officedocument.theme+xml"/>
  <Override PartName="/ppt/slideLayouts/slideLayout6.xml" ContentType="application/vnd.openxmlformats-officedocument.presentationml.slideLayout+xml"/>
  <Override PartName="/ppt/presProps.xml" ContentType="application/vnd.openxmlformats-officedocument.presentationml.presProps+xml"/>
  <Override PartName="/ppt/slides/slide7.xml" ContentType="application/vnd.openxmlformats-officedocument.presentationml.slide+xml"/>
  <Override PartName="/ppt/charts/style1.xml" ContentType="application/vnd.ms-office.chartstyle+xml"/>
  <Override PartName="/ppt/slides/slide21.xml" ContentType="application/vnd.openxmlformats-officedocument.presentationml.slide+xml"/>
  <Override PartName="/ppt/charts/chart1.xml" ContentType="application/vnd.openxmlformats-officedocument.drawingml.chart+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2"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aveSubsetFonts="1">
  <p:sldMasterIdLst>
    <p:sldMasterId id="2147483648" r:id="rId1"/>
  </p:sldMasterIdLst>
  <p:notesMasterIdLst>
    <p:notesMasterId r:id="rId28"/>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Lst>
  <p:sldSz cx="12192000" cy="6858000"/>
  <p:notesSz cx="12192000" cy="6858000"/>
  <p:defaultTextStyle>
    <a:defPPr>
      <a:defRPr lang="en-GB"/>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p:cViewPr varScale="1">
        <p:scale>
          <a:sx n="93" d="100"/>
          <a:sy n="93" d="100"/>
        </p:scale>
        <p:origin x="274" y="82"/>
      </p:cViewPr>
      <p:guideLst>
        <p:guide pos="2160" orient="horz"/>
        <p:guide pos="2880"/>
      </p:guideLst>
    </p:cSldViewPr>
  </p:slideViewPr>
  <p:gridSpacing cx="72008" cy="72008"/>
</p:viewPr>
</file>

<file path=ppt/_rels/presentation.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theme" Target="theme/theme1.xml"/><Relationship Id="rId3" Type="http://schemas.openxmlformats.org/officeDocument/2006/relationships/theme" Target="theme/theme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notesMaster" Target="notesMasters/notesMaster1.xml"/><Relationship Id="rId29" Type="http://schemas.openxmlformats.org/officeDocument/2006/relationships/presProps" Target="presProps.xml" /><Relationship Id="rId30" Type="http://schemas.openxmlformats.org/officeDocument/2006/relationships/tableStyles" Target="tableStyles.xml" /><Relationship Id="rId31" Type="http://schemas.openxmlformats.org/officeDocument/2006/relationships/viewProps" Target="viewProps.xml" /></Relationships>
</file>

<file path=ppt/charts/_rels/chart1.xml.rels><?xml version="1.0" encoding="UTF-8" standalone="yes"?><Relationships xmlns="http://schemas.openxmlformats.org/package/2006/relationships"><Relationship Id="rId1" Type="http://schemas.microsoft.com/office/2011/relationships/chartStyle" Target="style1.xml" /><Relationship Id="rId2" Type="http://schemas.microsoft.com/office/2011/relationships/chartColorStyle" Target="colors1.xml" /><Relationship Id="rId3" Type="http://schemas.openxmlformats.org/officeDocument/2006/relationships/package" Target="../embeddings/Microsoft_Excel_Worksheet1.xlsx" /></Relationships>
</file>

<file path=ppt/charts/chart1.xml><?xml version="1.0" encoding="utf-8"?>
<c:chartSpace xmlns:c="http://schemas.openxmlformats.org/drawingml/2006/chart" xmlns:a="http://schemas.openxmlformats.org/drawingml/2006/main" xmlns:r="http://schemas.openxmlformats.org/officeDocument/2006/relationships" xmlns:mc="http://schemas.openxmlformats.org/markup-compatibility/2006" xmlns:c15="http://schemas.microsoft.com/office/drawing/2012/chart" xmlns:c14="http://schemas.microsoft.com/office/drawing/2007/8/2/chart" xmlns:c16r2="http://schemas.microsoft.com/office/drawing/2015/06/chart">
  <c:date1904 val="0"/>
  <c:lang val="en-US"/>
  <c:roundedCorners val="0"/>
  <mc:AlternateContent>
    <mc:Choice Requires="c14">
      <c14:style val="102"/>
    </mc:Choice>
    <mc:Fallback>
      <c:style val="2"/>
    </mc:Fallback>
  </mc:AlternateContent>
  <c:chart>
    <c:autoTitleDeleted val="1"/>
    <c:plotArea>
      <c:layout>
        <c:manualLayout>
          <c:layoutTarget val="inner"/>
          <c:xMode val="edge"/>
          <c:yMode val="edge"/>
          <c:x val="0.600460"/>
          <c:y val="4.328850"/>
          <c:w val="0.937650"/>
          <c:h val="0.755110"/>
        </c:manualLayout>
      </c:layout>
      <c:barChart>
        <c:barDir val="col"/>
        <c:grouping val="clustered"/>
        <c:varyColors val="0"/>
        <c:ser>
          <c:idx val="0"/>
          <c:order val="0"/>
          <c:tx>
            <c:strRef>
              <c:f>Sheet1!$G$236</c:f>
              <c:strCache>
                <c:ptCount val="1"/>
                <c:pt idx="0">
                  <c:v>SI users</c:v>
                </c:pt>
              </c:strCache>
            </c:strRef>
          </c:tx>
          <c:spPr bwMode="auto">
            <a:prstGeom prst="rect">
              <a:avLst/>
            </a:prstGeom>
            <a:solidFill>
              <a:srgbClr val="1581B7"/>
            </a:solidFill>
            <a:ln>
              <a:noFill/>
            </a:ln>
            <a:effectLst/>
          </c:spPr>
          <c:invertIfNegative val="0"/>
          <c:dLbls>
            <c:showBubbleSize val="0"/>
            <c:showCatName val="0"/>
            <c:showLeaderLines val="0"/>
            <c:showLegendKey val="0"/>
            <c:showPercent val="0"/>
            <c:showSerName val="0"/>
            <c:showVal val="1"/>
            <c:spPr bwMode="auto">
              <a:prstGeom prst="rect">
                <a:avLst/>
              </a:prstGeom>
              <a:noFill/>
              <a:ln>
                <a:noFill/>
              </a:ln>
              <a:effectLst/>
            </c:spPr>
            <c:txPr>
              <a:bodyPr rot="0" spcFirstLastPara="1" vertOverflow="ellipsis" vert="horz" wrap="square" lIns="38096" tIns="19045" rIns="38096" bIns="19045" anchor="ctr" anchorCtr="1">
                <a:spAutoFit/>
              </a:bodyPr>
              <a:lstStyle/>
              <a:p>
                <a:pPr>
                  <a:defRPr sz="800" b="0" i="0" u="none" strike="noStrike">
                    <a:solidFill>
                      <a:schemeClr val="tx1">
                        <a:lumMod val="75000"/>
                        <a:lumOff val="25000"/>
                      </a:schemeClr>
                    </a:solidFill>
                    <a:latin typeface="+mn-lt"/>
                    <a:ea typeface="+mn-ea"/>
                    <a:cs typeface="+mn-cs"/>
                  </a:defRPr>
                </a:pPr>
                <a:endParaRPr/>
              </a:p>
            </c:txPr>
          </c:dLbls>
          <c:cat>
            <c:strRef>
              <c:f>Sheet1!$F$237:$F$250</c:f>
              <c:strCache>
                <c:ptCount val="14"/>
                <c:pt idx="0">
                  <c:v>Q3 2021</c:v>
                </c:pt>
                <c:pt idx="1">
                  <c:v>Q4 2021</c:v>
                </c:pt>
                <c:pt idx="2">
                  <c:v>Q1 2022</c:v>
                </c:pt>
                <c:pt idx="3">
                  <c:v>Q2 2022</c:v>
                </c:pt>
                <c:pt idx="4">
                  <c:v>Q3 2022</c:v>
                </c:pt>
                <c:pt idx="5">
                  <c:v>Q4 2022</c:v>
                </c:pt>
                <c:pt idx="6">
                  <c:v>Q1 2023</c:v>
                </c:pt>
                <c:pt idx="7">
                  <c:v>Q2 2023</c:v>
                </c:pt>
                <c:pt idx="8">
                  <c:v>Q3 2023</c:v>
                </c:pt>
                <c:pt idx="9">
                  <c:v>Q4 2023</c:v>
                </c:pt>
                <c:pt idx="10">
                  <c:v>Q1 2024</c:v>
                </c:pt>
                <c:pt idx="11">
                  <c:v>Q2 2024</c:v>
                </c:pt>
                <c:pt idx="12">
                  <c:v>Q3 2024</c:v>
                </c:pt>
                <c:pt idx="13">
                  <c:v>Q4 2024</c:v>
                </c:pt>
              </c:strCache>
            </c:strRef>
          </c:cat>
          <c:val>
            <c:numRef>
              <c:f>Sheet1!$G$237:$G$250</c:f>
              <c:numCache>
                <c:formatCode>General</c:formatCode>
                <c:ptCount val="14"/>
                <c:pt idx="0">
                  <c:v>57</c:v>
                </c:pt>
                <c:pt idx="1">
                  <c:v>74</c:v>
                </c:pt>
                <c:pt idx="2">
                  <c:v>102</c:v>
                </c:pt>
                <c:pt idx="3">
                  <c:v>132</c:v>
                </c:pt>
                <c:pt idx="4">
                  <c:v>146</c:v>
                </c:pt>
                <c:pt idx="5">
                  <c:v>155</c:v>
                </c:pt>
                <c:pt idx="6">
                  <c:v>171</c:v>
                </c:pt>
                <c:pt idx="7">
                  <c:v>193</c:v>
                </c:pt>
                <c:pt idx="8">
                  <c:v>201</c:v>
                </c:pt>
                <c:pt idx="9">
                  <c:v>205</c:v>
                </c:pt>
                <c:pt idx="10">
                  <c:v>221</c:v>
                </c:pt>
                <c:pt idx="11">
                  <c:v>249</c:v>
                </c:pt>
                <c:pt idx="12">
                  <c:v>276</c:v>
                </c:pt>
                <c:pt idx="13">
                  <c:v>288</c:v>
                </c:pt>
              </c:numCache>
            </c:numRef>
          </c:val>
        </c:ser>
        <c:dLbls>
          <c:showBubbleSize val="0"/>
          <c:showCatName val="0"/>
          <c:showLeaderLines val="0"/>
          <c:showLegendKey val="0"/>
          <c:showPercent val="0"/>
          <c:showSerName val="0"/>
          <c:showVal val="0"/>
        </c:dLbls>
        <c:gapWidth val="119"/>
        <c:overlap val="-9"/>
        <c:axId val="1998337839"/>
        <c:axId val="1998337840"/>
      </c:barChart>
      <c:catAx>
        <c:axId val="1998337839"/>
        <c:scaling>
          <c:orientation val="minMax"/>
        </c:scaling>
        <c:delete val="0"/>
        <c:axPos val="b"/>
        <c:numFmt formatCode="General" sourceLinked="1"/>
        <c:majorTickMark val="none"/>
        <c:minorTickMark val="none"/>
        <c:tickLblPos val="nextTo"/>
        <c:spPr bwMode="auto">
          <a:prstGeom prst="rect">
            <a:avLst/>
          </a:prstGeom>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a:solidFill>
                  <a:schemeClr val="tx1">
                    <a:lumMod val="65000"/>
                    <a:lumOff val="35000"/>
                  </a:schemeClr>
                </a:solidFill>
                <a:latin typeface="Aptos Narrow"/>
                <a:ea typeface="Arial"/>
                <a:cs typeface="Arial"/>
              </a:defRPr>
            </a:pPr>
            <a:endParaRPr/>
          </a:p>
        </c:txPr>
        <c:crossAx val="1998337840"/>
        <c:crosses val="autoZero"/>
        <c:auto val="1"/>
        <c:lblAlgn val="ctr"/>
        <c:lblOffset val="100"/>
        <c:noMultiLvlLbl val="0"/>
      </c:catAx>
      <c:valAx>
        <c:axId val="1998337840"/>
        <c:scaling>
          <c:orientation val="minMax"/>
        </c:scaling>
        <c:delete val="0"/>
        <c:axPos val="l"/>
        <c:majorGridlines>
          <c:spPr bwMode="auto">
            <a:prstGeom prst="rect">
              <a:avLst/>
            </a:prstGeom>
            <a:ln w="9525" cap="flat" cmpd="sng" algn="ctr">
              <a:solidFill>
                <a:schemeClr val="tx1">
                  <a:lumMod val="15000"/>
                  <a:lumOff val="85000"/>
                </a:schemeClr>
              </a:solidFill>
              <a:round/>
            </a:ln>
            <a:effectLst/>
          </c:spPr>
        </c:majorGridlines>
        <c:numFmt formatCode="General" sourceLinked="1"/>
        <c:majorTickMark val="none"/>
        <c:minorTickMark val="none"/>
        <c:tickLblPos val="nextTo"/>
        <c:spPr bwMode="auto">
          <a:prstGeom prst="rect">
            <a:avLst/>
          </a:prstGeom>
          <a:noFill/>
          <a:ln>
            <a:noFill/>
          </a:ln>
          <a:effectLst/>
        </c:spPr>
        <c:txPr>
          <a:bodyPr rot="-60000000" spcFirstLastPara="1" vertOverflow="ellipsis" vert="horz" wrap="square" anchor="ctr" anchorCtr="1"/>
          <a:lstStyle/>
          <a:p>
            <a:pPr>
              <a:defRPr sz="800" b="0" i="0" u="none" strike="noStrike">
                <a:solidFill>
                  <a:schemeClr val="tx1">
                    <a:lumMod val="65000"/>
                    <a:lumOff val="35000"/>
                  </a:schemeClr>
                </a:solidFill>
                <a:latin typeface="Aptos Narrow"/>
                <a:ea typeface="Arial"/>
                <a:cs typeface="Arial"/>
              </a:defRPr>
            </a:pPr>
            <a:endParaRPr/>
          </a:p>
        </c:txPr>
        <c:crossAx val="1998337839"/>
        <c:crosses val="autoZero"/>
        <c:crossBetween val="between"/>
      </c:valAx>
      <c:spPr bwMode="auto">
        <a:prstGeom prst="rect">
          <a:avLst/>
        </a:prstGeom>
        <a:noFill/>
        <a:ln>
          <a:noFill/>
        </a:ln>
        <a:effectLst/>
      </c:spPr>
    </c:plotArea>
    <c:legend>
      <c:legendPos val="t"/>
      <c:layout>
        <c:manualLayout>
          <c:xMode val="edge"/>
          <c:yMode val="edge"/>
          <c:x val="0.281820"/>
          <c:y val="0.091200"/>
          <c:w val="0.138940"/>
          <c:h val="0.130220"/>
        </c:manualLayout>
      </c:layout>
      <c:overlay val="0"/>
      <c:spPr bwMode="auto">
        <a:prstGeom prst="rect">
          <a:avLst/>
        </a:prstGeom>
        <a:noFill/>
        <a:ln>
          <a:noFill/>
        </a:ln>
        <a:effectLst/>
      </c:spPr>
      <c:txPr>
        <a:bodyPr rot="0" spcFirstLastPara="1" vertOverflow="ellipsis" vert="horz" wrap="square" anchor="ctr" anchorCtr="1"/>
        <a:lstStyle/>
        <a:p>
          <a:pPr>
            <a:defRPr sz="1100" b="0" i="0" u="none" strike="noStrike">
              <a:solidFill>
                <a:schemeClr val="tx1">
                  <a:lumMod val="65000"/>
                  <a:lumOff val="35000"/>
                </a:schemeClr>
              </a:solidFill>
              <a:latin typeface="+mn-lt"/>
              <a:ea typeface="+mn-ea"/>
              <a:cs typeface="+mn-cs"/>
            </a:defRPr>
          </a:pPr>
          <a:endParaRPr/>
        </a:p>
      </c:txPr>
    </c:legend>
    <c:plotVisOnly val="1"/>
    <c:dispBlanksAs val="gap"/>
    <c:showDLblsOverMax val="0"/>
  </c:chart>
  <c:spPr bwMode="auto">
    <a:xfrm rot="0" flipH="0" flipV="0">
      <a:off x="5707440" y="5493722"/>
      <a:ext cx="6453504" cy="1383147"/>
    </a:xfrm>
    <a:prstGeom prst="rect">
      <a:avLst/>
    </a:prstGeom>
    <a:solidFill>
      <a:schemeClr val="bg1"/>
    </a:solidFill>
    <a:ln w="9525" cap="flat" cmpd="sng" algn="ctr">
      <a:solidFill>
        <a:schemeClr val="tx1">
          <a:lumMod val="15000"/>
          <a:lumOff val="85000"/>
        </a:schemeClr>
      </a:solidFill>
      <a:round/>
    </a:ln>
    <a:effectLst/>
  </c:spPr>
  <c:txPr>
    <a:bodyPr/>
    <a:lstStyle/>
    <a:p>
      <a:pPr>
        <a:defRPr sz="1000"/>
      </a:pPr>
      <a:endParaRP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cs:axisTitle>
  <cs:categoryAxis>
    <cs:lnRef idx="0"/>
    <cs:fillRef idx="0"/>
    <cs:effectRef idx="0"/>
    <cs:fontRef idx="minor">
      <a:schemeClr val="tx1">
        <a:lumMod val="65000"/>
        <a:lumOff val="35000"/>
      </a:schemeClr>
    </cs:fontRef>
    <cs:spPr bwMode="auto">
      <a:prstGeom prst="rect">
        <a:avLst/>
      </a:prstGeom>
      <a:ln w="9525" cap="flat" cmpd="sng" algn="ctr">
        <a:solidFill>
          <a:schemeClr val="tx1">
            <a:lumMod val="15000"/>
            <a:lumOff val="85000"/>
          </a:schemeClr>
        </a:solidFill>
        <a:round/>
      </a:ln>
    </cs:spPr>
    <cs:defRPr sz="900"/>
  </cs:categoryAxis>
  <cs:chartArea>
    <cs:lnRef idx="0"/>
    <cs:fillRef idx="0"/>
    <cs:effectRef idx="0"/>
    <cs:fontRef idx="minor">
      <a:schemeClr val="tx1"/>
    </cs:fontRef>
    <cs:spPr bwMode="auto">
      <a:prstGeom prst="rect">
        <a:avLst/>
      </a:prstGeom>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75000"/>
        <a:lumOff val="25000"/>
      </a:schemeClr>
    </cs:fontRef>
    <cs:defRPr sz="900"/>
  </cs:dataLabel>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bwMode="auto">
      <a:prstGeom prst="rect">
        <a:avLst/>
      </a:prstGeom>
      <a:ln w="28575" cap="rnd">
        <a:solidFill>
          <a:schemeClr val="phClr"/>
        </a:solidFill>
        <a:round/>
      </a:ln>
    </cs:spPr>
  </cs:dataPointLine>
  <cs:dataPointMarker>
    <cs:lnRef idx="0">
      <cs:styleClr val="auto"/>
    </cs:lnRef>
    <cs:fillRef idx="1">
      <cs:styleClr val="auto"/>
    </cs:fillRef>
    <cs:effectRef idx="0"/>
    <cs:fontRef idx="minor">
      <a:schemeClr val="tx1"/>
    </cs:fontRef>
    <cs:spPr bwMode="auto">
      <a:prstGeom prst="rect">
        <a:avLst/>
      </a:prstGeom>
      <a:ln w="9525">
        <a:solidFill>
          <a:schemeClr val="phClr"/>
        </a:solidFill>
      </a:ln>
    </cs:spPr>
  </cs:dataPointMarker>
  <cs:dataPointWireframe>
    <cs:lnRef idx="0">
      <cs:styleClr val="auto"/>
    </cs:lnRef>
    <cs:fillRef idx="1"/>
    <cs:effectRef idx="0"/>
    <cs:fontRef idx="minor">
      <a:schemeClr val="tx1"/>
    </cs:fontRef>
    <cs:spPr bwMode="auto">
      <a:prstGeom prst="rect">
        <a:avLst/>
      </a:prstGeom>
      <a:ln w="9525" cap="rnd">
        <a:solidFill>
          <a:schemeClr val="phClr"/>
        </a:solidFill>
        <a:round/>
      </a:ln>
    </cs:spPr>
  </cs:dataPointWireframe>
  <cs:dataTable>
    <cs:lnRef idx="0"/>
    <cs:fillRef idx="0"/>
    <cs:effectRef idx="0"/>
    <cs:fontRef idx="minor">
      <a:schemeClr val="tx1">
        <a:lumMod val="65000"/>
        <a:lumOff val="35000"/>
      </a:schemeClr>
    </cs:fontRef>
    <cs:spPr bwMode="auto">
      <a:prstGeom prst="rect">
        <a:avLst/>
      </a:prstGeom>
      <a:noFill/>
      <a:ln w="9525" cap="flat" cmpd="sng" algn="ctr">
        <a:solidFill>
          <a:schemeClr val="tx1">
            <a:lumMod val="15000"/>
            <a:lumOff val="85000"/>
          </a:schemeClr>
        </a:solidFill>
        <a:round/>
      </a:ln>
    </cs:spPr>
    <cs:defRPr sz="900"/>
  </cs:dataTable>
  <cs:downBar>
    <cs:lnRef idx="0"/>
    <cs:fillRef idx="0"/>
    <cs:effectRef idx="0"/>
    <cs:fontRef idx="minor">
      <a:schemeClr val="dk1"/>
    </cs:fontRef>
    <cs:spPr bwMode="auto">
      <a:prstGeom prst="rect">
        <a:avLst/>
      </a:prstGeom>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bwMode="auto">
      <a:prstGeom prst="rect">
        <a:avLst/>
      </a:prstGeom>
      <a:ln w="9525" cap="flat" cmpd="sng" algn="ctr">
        <a:solidFill>
          <a:schemeClr val="tx1">
            <a:lumMod val="35000"/>
            <a:lumOff val="65000"/>
          </a:schemeClr>
        </a:solidFill>
        <a:round/>
      </a:ln>
    </cs:spPr>
  </cs:dropLine>
  <cs:errorBar>
    <cs:lnRef idx="0"/>
    <cs:fillRef idx="0"/>
    <cs:effectRef idx="0"/>
    <cs:fontRef idx="minor">
      <a:schemeClr val="tx1"/>
    </cs:fontRef>
    <cs:spPr bwMode="auto">
      <a:prstGeom prst="rect">
        <a:avLst/>
      </a:prstGeom>
      <a:ln w="9525" cap="flat" cmpd="sng" algn="ctr">
        <a:solidFill>
          <a:schemeClr val="tx1">
            <a:lumMod val="65000"/>
            <a:lumOff val="35000"/>
          </a:schemeClr>
        </a:solidFill>
        <a:round/>
      </a:ln>
    </cs:spPr>
  </cs:errorBar>
  <cs:floor>
    <cs:lnRef idx="0"/>
    <cs:fillRef idx="0"/>
    <cs:effectRef idx="0"/>
    <cs:fontRef idx="minor">
      <a:schemeClr val="tx1"/>
    </cs:fontRef>
    <cs:spPr bwMode="auto">
      <a:prstGeom prst="rect">
        <a:avLst/>
      </a:prstGeom>
      <a:noFill/>
      <a:ln>
        <a:noFill/>
      </a:ln>
    </cs:spPr>
  </cs:floor>
  <cs:gridlineMajor>
    <cs:lnRef idx="0"/>
    <cs:fillRef idx="0"/>
    <cs:effectRef idx="0"/>
    <cs:fontRef idx="minor">
      <a:schemeClr val="tx1"/>
    </cs:fontRef>
    <cs:spPr bwMode="auto">
      <a:prstGeom prst="rect">
        <a:avLst/>
      </a:prstGeom>
      <a:ln w="9525" cap="flat" cmpd="sng" algn="ctr">
        <a:solidFill>
          <a:schemeClr val="tx1">
            <a:lumMod val="15000"/>
            <a:lumOff val="85000"/>
          </a:schemeClr>
        </a:solidFill>
        <a:round/>
      </a:ln>
    </cs:spPr>
  </cs:gridlineMajor>
  <cs:gridlineMinor>
    <cs:lnRef idx="0"/>
    <cs:fillRef idx="0"/>
    <cs:effectRef idx="0"/>
    <cs:fontRef idx="minor">
      <a:schemeClr val="tx1"/>
    </cs:fontRef>
    <cs:spPr bwMode="auto">
      <a:prstGeom prst="rect">
        <a:avLst/>
      </a:prstGeom>
      <a:ln w="9525" cap="flat" cmpd="sng" algn="ctr">
        <a:solidFill>
          <a:schemeClr val="tx1">
            <a:lumMod val="5000"/>
            <a:lumOff val="95000"/>
          </a:schemeClr>
        </a:solidFill>
        <a:round/>
      </a:ln>
    </cs:spPr>
  </cs:gridlineMinor>
  <cs:hiLoLine>
    <cs:lnRef idx="0"/>
    <cs:fillRef idx="0"/>
    <cs:effectRef idx="0"/>
    <cs:fontRef idx="minor">
      <a:schemeClr val="tx1"/>
    </cs:fontRef>
    <cs:spPr bwMode="auto">
      <a:prstGeom prst="rect">
        <a:avLst/>
      </a:prstGeom>
      <a:ln w="9525" cap="flat" cmpd="sng" algn="ctr">
        <a:solidFill>
          <a:schemeClr val="tx1">
            <a:lumMod val="75000"/>
            <a:lumOff val="25000"/>
          </a:schemeClr>
        </a:solidFill>
        <a:round/>
      </a:ln>
    </cs:spPr>
  </cs:hiLoLine>
  <cs:leaderLine>
    <cs:lnRef idx="0"/>
    <cs:fillRef idx="0"/>
    <cs:effectRef idx="0"/>
    <cs:fontRef idx="minor">
      <a:schemeClr val="tx1"/>
    </cs:fontRef>
    <cs:spPr bwMode="auto">
      <a:prstGeom prst="rect">
        <a:avLst/>
      </a:prstGeom>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65000"/>
        <a:lumOff val="35000"/>
      </a:schemeClr>
    </cs:fontRef>
    <cs:defRPr sz="900"/>
  </cs:seriesAxis>
  <cs:seriesLine>
    <cs:lnRef idx="0"/>
    <cs:fillRef idx="0"/>
    <cs:effectRef idx="0"/>
    <cs:fontRef idx="minor">
      <a:schemeClr val="tx1"/>
    </cs:fontRef>
    <cs:spPr bwMode="auto">
      <a:prstGeom prst="rect">
        <a:avLst/>
      </a:prstGeom>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spc="0"/>
  </cs:title>
  <cs:trendline>
    <cs:lnRef idx="0">
      <cs:styleClr val="auto"/>
    </cs:lnRef>
    <cs:fillRef idx="0"/>
    <cs:effectRef idx="0"/>
    <cs:fontRef idx="minor">
      <a:schemeClr val="tx1"/>
    </cs:fontRef>
    <cs:spPr bwMode="auto">
      <a:prstGeom prst="rect">
        <a:avLst/>
      </a:prstGeom>
      <a:ln w="19050" cap="rnd">
        <a:solidFill>
          <a:schemeClr val="phClr"/>
        </a:solidFill>
        <a:prstDash val="sysDot"/>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bwMode="auto">
      <a:prstGeom prst="rect">
        <a:avLst/>
      </a:prstGeom>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spPr bwMode="auto">
      <a:prstGeom prst="rect">
        <a:avLst/>
      </a:prstGeom>
      <a:noFill/>
      <a:ln>
        <a:noFill/>
      </a:ln>
    </cs:spPr>
  </cs:wall>
  <cs:dataPointMarkerLayout/>
</cs:chartStyle>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name="">
    <p:bg>
      <p:bgRef idx="1001">
        <a:schemeClr val="bg1"/>
      </p:bgRef>
    </p:bg>
    <p:spTree>
      <p:nvGrpSpPr>
        <p:cNvPr id="1" name=""/>
        <p:cNvGrpSpPr/>
        <p:nvPr/>
      </p:nvGrpSpPr>
      <p:grpSpPr bwMode="auto">
        <a:xfrm>
          <a:off x="0" y="0"/>
          <a:ext cx="0" cy="0"/>
          <a:chOff x="0" y="0"/>
          <a:chExt cx="0" cy="0"/>
        </a:xfrm>
      </p:grpSpPr>
      <p:sp>
        <p:nvSpPr>
          <p:cNvPr id="935106556" name="Header Placeholder 1"/>
          <p:cNvSpPr>
            <a:spLocks noGrp="1"/>
          </p:cNvSpPr>
          <p:nvPr>
            <p:ph type="hdr" sz="quarter"/>
          </p:nvPr>
        </p:nvSpPr>
        <p:spPr bwMode="auto">
          <a:xfrm>
            <a:off x="0" y="0"/>
            <a:ext cx="2971800" cy="458788"/>
          </a:xfrm>
          <a:prstGeom prst="rect">
            <a:avLst/>
          </a:prstGeom>
        </p:spPr>
        <p:txBody>
          <a:bodyPr vert="horz" lIns="91440" tIns="45720" rIns="91440" bIns="45720" rtlCol="0" anchor="ctr"/>
          <a:lstStyle>
            <a:lvl1pPr algn="l">
              <a:defRPr sz="1200"/>
            </a:lvl1pPr>
          </a:lstStyle>
          <a:p>
            <a:pPr>
              <a:defRPr/>
            </a:pPr>
            <a:endParaRPr/>
          </a:p>
        </p:txBody>
      </p:sp>
      <p:sp>
        <p:nvSpPr>
          <p:cNvPr id="2015611933" name="Date Placeholder 2"/>
          <p:cNvSpPr>
            <a:spLocks noGrp="1"/>
          </p:cNvSpPr>
          <p:nvPr>
            <p:ph type="dt" idx="2"/>
          </p:nvPr>
        </p:nvSpPr>
        <p:spPr bwMode="auto">
          <a:xfrm>
            <a:off x="3884613" y="0"/>
            <a:ext cx="2971800" cy="458788"/>
          </a:xfrm>
          <a:prstGeom prst="rect">
            <a:avLst/>
          </a:prstGeom>
        </p:spPr>
        <p:txBody>
          <a:bodyPr vert="horz" lIns="91440" tIns="45720" rIns="91440" bIns="45720" rtlCol="0" anchor="ctr"/>
          <a:lstStyle>
            <a:lvl1pPr algn="r">
              <a:defRPr sz="1200"/>
            </a:lvl1pPr>
          </a:lstStyle>
          <a:p>
            <a:pPr>
              <a:defRPr/>
            </a:pPr>
            <a:endParaRPr/>
          </a:p>
        </p:txBody>
      </p:sp>
      <p:sp>
        <p:nvSpPr>
          <p:cNvPr id="1614297444" name="Date Placeholder 2"/>
          <p:cNvSpPr>
            <a:spLocks noGrp="1"/>
          </p:cNvSpPr>
          <p:nvPr>
            <p:ph type="dt" idx="3"/>
          </p:nvPr>
        </p:nvSpPr>
        <p:spPr bwMode="auto">
          <a:xfrm>
            <a:off x="3884613" y="0"/>
            <a:ext cx="2971800" cy="458788"/>
          </a:xfrm>
          <a:prstGeom prst="rect">
            <a:avLst/>
          </a:prstGeom>
        </p:spPr>
        <p:txBody>
          <a:bodyPr vert="horz" lIns="91440" tIns="45720" rIns="91440" bIns="45720" rtlCol="0" anchor="ctr"/>
          <a:lstStyle>
            <a:lvl1pPr algn="r">
              <a:defRPr sz="1200"/>
            </a:lvl1pPr>
          </a:lstStyle>
          <a:p>
            <a:pPr>
              <a:defRPr/>
            </a:pPr>
            <a:endParaRPr/>
          </a:p>
        </p:txBody>
      </p:sp>
      <p:sp>
        <p:nvSpPr>
          <p:cNvPr id="1634318234" name="Notes Placeholder 4"/>
          <p:cNvSpPr>
            <a:spLocks noGrp="1"/>
          </p:cNvSpPr>
          <p:nvPr>
            <p:ph type="body" sz="quarter" idx="1"/>
          </p:nvPr>
        </p:nvSpPr>
        <p:spPr bwMode="auto">
          <a:xfrm>
            <a:off x="685800" y="4400550"/>
            <a:ext cx="5486400" cy="3600450"/>
          </a:xfrm>
          <a:prstGeom prst="rect">
            <a:avLst/>
          </a:prstGeom>
        </p:spPr>
        <p:txBody>
          <a:bodyPr vert="horz" lIns="91440" tIns="45720" rIns="91440" bIns="45720" rtlCol="0" anchor="ctr"/>
          <a:lstStyle/>
          <a:p>
            <a:pPr>
              <a:defRPr/>
            </a:pPr>
            <a:endParaRPr/>
          </a:p>
        </p:txBody>
      </p:sp>
      <p:sp>
        <p:nvSpPr>
          <p:cNvPr id="865122964" name="Footer Placehold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a:p>
        </p:txBody>
      </p:sp>
      <p:sp>
        <p:nvSpPr>
          <p:cNvPr id="86727800" name="Slide Number Placeholder 6"/>
          <p:cNvSpPr>
            <a:spLocks noGrp="1"/>
          </p:cNvSpPr>
          <p:nvPr>
            <p:ph type="sldNum" sz="quarter" idx="10"/>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endParaRPr/>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753964368" name="Slide Image Placeholder 1"/>
          <p:cNvSpPr>
            <a:spLocks noChangeAspect="1" noGrp="1" noRot="1"/>
          </p:cNvSpPr>
          <p:nvPr>
            <p:ph type="sldImg"/>
          </p:nvPr>
        </p:nvSpPr>
        <p:spPr bwMode="auto"/>
      </p:sp>
      <p:sp>
        <p:nvSpPr>
          <p:cNvPr id="655194090" name="Notes Placeholder 2"/>
          <p:cNvSpPr>
            <a:spLocks noGrp="1"/>
          </p:cNvSpPr>
          <p:nvPr>
            <p:ph type="body" idx="1"/>
          </p:nvPr>
        </p:nvSpPr>
        <p:spPr bwMode="auto"/>
        <p:txBody>
          <a:bodyPr/>
          <a:lstStyle/>
          <a:p>
            <a:pPr>
              <a:defRPr/>
            </a:pPr>
            <a:endParaRPr/>
          </a:p>
        </p:txBody>
      </p:sp>
      <p:sp>
        <p:nvSpPr>
          <p:cNvPr id="703290807" name="Slide Number Placeholder 3"/>
          <p:cNvSpPr>
            <a:spLocks noGrp="1"/>
          </p:cNvSpPr>
          <p:nvPr>
            <p:ph type="sldNum" sz="quarter" idx="10"/>
          </p:nvPr>
        </p:nvSpPr>
        <p:spPr bwMode="auto"/>
        <p:txBody>
          <a:bodyPr/>
          <a:lstStyle/>
          <a:p>
            <a:pPr>
              <a:defRPr/>
            </a:pPr>
            <a:fld id="{C58B81F3-091F-2FD1-C4F2-FF4BF5BD5D21}" type="slidenum">
              <a:rPr/>
              <a:t/>
            </a:fld>
            <a:endParaRPr/>
          </a:p>
        </p:txBody>
      </p:sp>
    </p:spTree>
  </p:cSld>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353376008" name="Slide Image Placeholder 1"/>
          <p:cNvSpPr>
            <a:spLocks noChangeAspect="1" noGrp="1" noRot="1"/>
          </p:cNvSpPr>
          <p:nvPr>
            <p:ph type="sldImg"/>
          </p:nvPr>
        </p:nvSpPr>
        <p:spPr bwMode="auto"/>
      </p:sp>
      <p:sp>
        <p:nvSpPr>
          <p:cNvPr id="1361754922" name="Notes Placeholder 2"/>
          <p:cNvSpPr>
            <a:spLocks noGrp="1"/>
          </p:cNvSpPr>
          <p:nvPr>
            <p:ph type="body" idx="1"/>
          </p:nvPr>
        </p:nvSpPr>
        <p:spPr bwMode="auto"/>
        <p:txBody>
          <a:bodyPr/>
          <a:lstStyle/>
          <a:p>
            <a:pPr>
              <a:defRPr/>
            </a:pPr>
            <a:endParaRPr/>
          </a:p>
        </p:txBody>
      </p:sp>
      <p:sp>
        <p:nvSpPr>
          <p:cNvPr id="1911637560" name="Slide Number Placeholder 3"/>
          <p:cNvSpPr>
            <a:spLocks noGrp="1"/>
          </p:cNvSpPr>
          <p:nvPr>
            <p:ph type="sldNum" sz="quarter" idx="10"/>
          </p:nvPr>
        </p:nvSpPr>
        <p:spPr bwMode="auto"/>
        <p:txBody>
          <a:bodyPr/>
          <a:lstStyle/>
          <a:p>
            <a:pPr>
              <a:defRPr/>
            </a:pPr>
            <a:fld id="{9E5DE406-13AB-BAF9-7DD3-4E65035F615B}" type="slidenum">
              <a:rPr/>
              <a:t>11</a:t>
            </a:fld>
            <a:endParaRPr/>
          </a:p>
        </p:txBody>
      </p:sp>
    </p:spTree>
  </p:cSld>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912797725" name="Slide Image Placeholder 1"/>
          <p:cNvSpPr>
            <a:spLocks noChangeAspect="1" noGrp="1" noRot="1"/>
          </p:cNvSpPr>
          <p:nvPr>
            <p:ph type="sldImg"/>
          </p:nvPr>
        </p:nvSpPr>
        <p:spPr bwMode="auto"/>
      </p:sp>
      <p:sp>
        <p:nvSpPr>
          <p:cNvPr id="803153850" name="Notes Placeholder 2"/>
          <p:cNvSpPr>
            <a:spLocks noGrp="1"/>
          </p:cNvSpPr>
          <p:nvPr>
            <p:ph type="body" idx="1"/>
          </p:nvPr>
        </p:nvSpPr>
        <p:spPr bwMode="auto"/>
        <p:txBody>
          <a:bodyPr/>
          <a:lstStyle/>
          <a:p>
            <a:pPr>
              <a:defRPr/>
            </a:pPr>
            <a:endParaRPr/>
          </a:p>
        </p:txBody>
      </p:sp>
      <p:sp>
        <p:nvSpPr>
          <p:cNvPr id="664225865" name="Slide Number Placeholder 3"/>
          <p:cNvSpPr>
            <a:spLocks noGrp="1"/>
          </p:cNvSpPr>
          <p:nvPr>
            <p:ph type="sldNum" sz="quarter" idx="10"/>
          </p:nvPr>
        </p:nvSpPr>
        <p:spPr bwMode="auto"/>
        <p:txBody>
          <a:bodyPr/>
          <a:lstStyle/>
          <a:p>
            <a:pPr>
              <a:defRPr/>
            </a:pPr>
            <a:fld id="{9E5DE406-13AB-BAF9-7DD3-4E65035F615B}" type="slidenum">
              <a:rPr/>
              <a:t>12</a:t>
            </a:fld>
            <a:endParaRPr/>
          </a:p>
        </p:txBody>
      </p:sp>
    </p:spTree>
  </p:cSld>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276824482" name="Slide Image Placeholder 1"/>
          <p:cNvSpPr>
            <a:spLocks noChangeAspect="1" noGrp="1" noRot="1"/>
          </p:cNvSpPr>
          <p:nvPr>
            <p:ph type="sldImg"/>
          </p:nvPr>
        </p:nvSpPr>
        <p:spPr bwMode="auto"/>
      </p:sp>
      <p:sp>
        <p:nvSpPr>
          <p:cNvPr id="1273958608" name="Notes Placeholder 2"/>
          <p:cNvSpPr>
            <a:spLocks noGrp="1"/>
          </p:cNvSpPr>
          <p:nvPr>
            <p:ph type="body" idx="1"/>
          </p:nvPr>
        </p:nvSpPr>
        <p:spPr bwMode="auto"/>
        <p:txBody>
          <a:bodyPr/>
          <a:lstStyle/>
          <a:p>
            <a:pPr>
              <a:defRPr/>
            </a:pPr>
            <a:endParaRPr/>
          </a:p>
        </p:txBody>
      </p:sp>
      <p:sp>
        <p:nvSpPr>
          <p:cNvPr id="339001890" name="Slide Number Placeholder 3"/>
          <p:cNvSpPr>
            <a:spLocks noGrp="1"/>
          </p:cNvSpPr>
          <p:nvPr>
            <p:ph type="sldNum" sz="quarter" idx="10"/>
          </p:nvPr>
        </p:nvSpPr>
        <p:spPr bwMode="auto"/>
        <p:txBody>
          <a:bodyPr/>
          <a:lstStyle/>
          <a:p>
            <a:pPr>
              <a:defRPr/>
            </a:pPr>
            <a:fld id="{9E5DE406-13AB-BAF9-7DD3-4E65035F615B}" type="slidenum">
              <a:rPr/>
              <a:t>13</a:t>
            </a:fld>
            <a:endParaRPr/>
          </a:p>
        </p:txBody>
      </p:sp>
    </p:spTree>
  </p:cSld>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637885345" name="Slide Image Placeholder 1"/>
          <p:cNvSpPr>
            <a:spLocks noChangeAspect="1" noGrp="1" noRot="1"/>
          </p:cNvSpPr>
          <p:nvPr>
            <p:ph type="sldImg"/>
          </p:nvPr>
        </p:nvSpPr>
        <p:spPr bwMode="auto"/>
      </p:sp>
      <p:sp>
        <p:nvSpPr>
          <p:cNvPr id="422610130" name="Notes Placeholder 2"/>
          <p:cNvSpPr>
            <a:spLocks noGrp="1"/>
          </p:cNvSpPr>
          <p:nvPr>
            <p:ph type="body" idx="1"/>
          </p:nvPr>
        </p:nvSpPr>
        <p:spPr bwMode="auto"/>
        <p:txBody>
          <a:bodyPr/>
          <a:lstStyle/>
          <a:p>
            <a:pPr>
              <a:defRPr/>
            </a:pPr>
            <a:endParaRPr/>
          </a:p>
        </p:txBody>
      </p:sp>
      <p:sp>
        <p:nvSpPr>
          <p:cNvPr id="1686960437" name="Slide Number Placeholder 3"/>
          <p:cNvSpPr>
            <a:spLocks noGrp="1"/>
          </p:cNvSpPr>
          <p:nvPr>
            <p:ph type="sldNum" sz="quarter" idx="10"/>
          </p:nvPr>
        </p:nvSpPr>
        <p:spPr bwMode="auto"/>
        <p:txBody>
          <a:bodyPr/>
          <a:lstStyle/>
          <a:p>
            <a:pPr>
              <a:defRPr/>
            </a:pPr>
            <a:fld id="{BD0EDC05-D481-B603-8DD0-870A99F1C50B}" type="slidenum">
              <a:rPr/>
              <a:t/>
            </a:fld>
            <a:endParaRPr/>
          </a:p>
        </p:txBody>
      </p:sp>
    </p:spTree>
  </p:cSld>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743043866" name="Slide Image Placeholder 1"/>
          <p:cNvSpPr>
            <a:spLocks noChangeAspect="1" noGrp="1" noRot="1"/>
          </p:cNvSpPr>
          <p:nvPr>
            <p:ph type="sldImg"/>
          </p:nvPr>
        </p:nvSpPr>
        <p:spPr bwMode="auto"/>
      </p:sp>
      <p:sp>
        <p:nvSpPr>
          <p:cNvPr id="1121083672" name="Notes Placeholder 2"/>
          <p:cNvSpPr>
            <a:spLocks noGrp="1"/>
          </p:cNvSpPr>
          <p:nvPr>
            <p:ph type="body" idx="1"/>
          </p:nvPr>
        </p:nvSpPr>
        <p:spPr bwMode="auto"/>
        <p:txBody>
          <a:bodyPr/>
          <a:lstStyle/>
          <a:p>
            <a:pPr>
              <a:defRPr/>
            </a:pPr>
            <a:endParaRPr/>
          </a:p>
        </p:txBody>
      </p:sp>
      <p:sp>
        <p:nvSpPr>
          <p:cNvPr id="1269476020" name="Slide Number Placeholder 3"/>
          <p:cNvSpPr>
            <a:spLocks noGrp="1"/>
          </p:cNvSpPr>
          <p:nvPr>
            <p:ph type="sldNum" sz="quarter" idx="10"/>
          </p:nvPr>
        </p:nvSpPr>
        <p:spPr bwMode="auto"/>
        <p:txBody>
          <a:bodyPr/>
          <a:lstStyle/>
          <a:p>
            <a:pPr>
              <a:defRPr/>
            </a:pPr>
            <a:fld id="{9E5DE406-13AB-BAF9-7DD3-4E65035F615B}" type="slidenum">
              <a:rPr/>
              <a:t>14</a:t>
            </a:fld>
            <a:endParaRPr/>
          </a:p>
        </p:txBody>
      </p:sp>
    </p:spTree>
  </p:cSld>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901752135" name="Slide Image Placeholder 1"/>
          <p:cNvSpPr>
            <a:spLocks noChangeAspect="1" noGrp="1" noRot="1"/>
          </p:cNvSpPr>
          <p:nvPr>
            <p:ph type="sldImg"/>
          </p:nvPr>
        </p:nvSpPr>
        <p:spPr bwMode="auto"/>
      </p:sp>
      <p:sp>
        <p:nvSpPr>
          <p:cNvPr id="1065802068" name="Notes Placeholder 2"/>
          <p:cNvSpPr>
            <a:spLocks noGrp="1"/>
          </p:cNvSpPr>
          <p:nvPr>
            <p:ph type="body" idx="1"/>
          </p:nvPr>
        </p:nvSpPr>
        <p:spPr bwMode="auto"/>
        <p:txBody>
          <a:bodyPr/>
          <a:lstStyle/>
          <a:p>
            <a:pPr>
              <a:defRPr/>
            </a:pPr>
            <a:endParaRPr/>
          </a:p>
        </p:txBody>
      </p:sp>
      <p:sp>
        <p:nvSpPr>
          <p:cNvPr id="1880467297" name="Slide Number Placeholder 3"/>
          <p:cNvSpPr>
            <a:spLocks noGrp="1"/>
          </p:cNvSpPr>
          <p:nvPr>
            <p:ph type="sldNum" sz="quarter" idx="10"/>
          </p:nvPr>
        </p:nvSpPr>
        <p:spPr bwMode="auto"/>
        <p:txBody>
          <a:bodyPr/>
          <a:lstStyle/>
          <a:p>
            <a:pPr>
              <a:defRPr/>
            </a:pPr>
            <a:fld id="{54047254-D2FD-BBFF-4813-115C7F792D82}" type="slidenum">
              <a:rPr/>
              <a:t/>
            </a:fld>
            <a:endParaRPr/>
          </a:p>
        </p:txBody>
      </p:sp>
    </p:spTree>
  </p:cSld>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800951556" name="Slide Image Placeholder 1"/>
          <p:cNvSpPr>
            <a:spLocks noChangeAspect="1" noGrp="1" noRot="1"/>
          </p:cNvSpPr>
          <p:nvPr>
            <p:ph type="sldImg"/>
          </p:nvPr>
        </p:nvSpPr>
        <p:spPr bwMode="auto"/>
      </p:sp>
      <p:sp>
        <p:nvSpPr>
          <p:cNvPr id="1775393861" name="Notes Placeholder 2"/>
          <p:cNvSpPr>
            <a:spLocks noGrp="1"/>
          </p:cNvSpPr>
          <p:nvPr>
            <p:ph type="body" idx="1"/>
          </p:nvPr>
        </p:nvSpPr>
        <p:spPr bwMode="auto"/>
        <p:txBody>
          <a:bodyPr/>
          <a:lstStyle/>
          <a:p>
            <a:pPr>
              <a:defRPr/>
            </a:pPr>
            <a:endParaRPr/>
          </a:p>
        </p:txBody>
      </p:sp>
      <p:sp>
        <p:nvSpPr>
          <p:cNvPr id="723849119" name="Slide Number Placeholder 3"/>
          <p:cNvSpPr>
            <a:spLocks noGrp="1"/>
          </p:cNvSpPr>
          <p:nvPr>
            <p:ph type="sldNum" sz="quarter" idx="10"/>
          </p:nvPr>
        </p:nvSpPr>
        <p:spPr bwMode="auto"/>
        <p:txBody>
          <a:bodyPr/>
          <a:lstStyle/>
          <a:p>
            <a:pPr>
              <a:defRPr/>
            </a:pPr>
            <a:fld id="{6B419E0A-5E04-F7D0-1DD3-085356A67772}" type="slidenum">
              <a:rPr/>
              <a:t/>
            </a:fld>
            <a:endParaRPr/>
          </a:p>
        </p:txBody>
      </p:sp>
    </p:spTree>
  </p:cSld>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056941071" name="Slide Image Placeholder 1"/>
          <p:cNvSpPr>
            <a:spLocks noChangeAspect="1" noGrp="1" noRot="1"/>
          </p:cNvSpPr>
          <p:nvPr>
            <p:ph type="sldImg"/>
          </p:nvPr>
        </p:nvSpPr>
        <p:spPr bwMode="auto"/>
      </p:sp>
      <p:sp>
        <p:nvSpPr>
          <p:cNvPr id="229267312" name="Notes Placeholder 2"/>
          <p:cNvSpPr>
            <a:spLocks noGrp="1"/>
          </p:cNvSpPr>
          <p:nvPr>
            <p:ph type="body" idx="1"/>
          </p:nvPr>
        </p:nvSpPr>
        <p:spPr bwMode="auto"/>
        <p:txBody>
          <a:bodyPr/>
          <a:lstStyle/>
          <a:p>
            <a:pPr>
              <a:defRPr/>
            </a:pPr>
            <a:endParaRPr/>
          </a:p>
        </p:txBody>
      </p:sp>
      <p:sp>
        <p:nvSpPr>
          <p:cNvPr id="1171621550" name="Slide Number Placeholder 3"/>
          <p:cNvSpPr>
            <a:spLocks noGrp="1"/>
          </p:cNvSpPr>
          <p:nvPr>
            <p:ph type="sldNum" sz="quarter" idx="10"/>
          </p:nvPr>
        </p:nvSpPr>
        <p:spPr bwMode="auto"/>
        <p:txBody>
          <a:bodyPr/>
          <a:lstStyle/>
          <a:p>
            <a:pPr>
              <a:defRPr/>
            </a:pPr>
            <a:fld id="{D7533915-D246-80E1-2DE6-DCF625405AC6}" type="slidenum">
              <a:rPr/>
              <a:t/>
            </a:fld>
            <a:endParaRPr/>
          </a:p>
        </p:txBody>
      </p:sp>
    </p:spTree>
  </p:cSld>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050493573" name="Slide Image Placeholder 1"/>
          <p:cNvSpPr>
            <a:spLocks noChangeAspect="1" noGrp="1" noRot="1"/>
          </p:cNvSpPr>
          <p:nvPr>
            <p:ph type="sldImg"/>
          </p:nvPr>
        </p:nvSpPr>
        <p:spPr bwMode="auto"/>
      </p:sp>
      <p:sp>
        <p:nvSpPr>
          <p:cNvPr id="125124033" name="Notes Placeholder 2"/>
          <p:cNvSpPr>
            <a:spLocks noGrp="1"/>
          </p:cNvSpPr>
          <p:nvPr>
            <p:ph type="body" idx="1"/>
          </p:nvPr>
        </p:nvSpPr>
        <p:spPr bwMode="auto"/>
        <p:txBody>
          <a:bodyPr/>
          <a:lstStyle/>
          <a:p>
            <a:pPr>
              <a:defRPr/>
            </a:pPr>
            <a:endParaRPr/>
          </a:p>
        </p:txBody>
      </p:sp>
      <p:sp>
        <p:nvSpPr>
          <p:cNvPr id="1676054616" name="Slide Number Placeholder 3"/>
          <p:cNvSpPr>
            <a:spLocks noGrp="1"/>
          </p:cNvSpPr>
          <p:nvPr>
            <p:ph type="sldNum" sz="quarter" idx="10"/>
          </p:nvPr>
        </p:nvSpPr>
        <p:spPr bwMode="auto"/>
        <p:txBody>
          <a:bodyPr/>
          <a:lstStyle/>
          <a:p>
            <a:pPr>
              <a:defRPr/>
            </a:pPr>
            <a:fld id="{C7D50BC4-7C2B-2606-BBCE-67D0E8FDBAD5}" type="slidenum">
              <a:rPr/>
              <a:t/>
            </a:fld>
            <a:endParaRPr/>
          </a:p>
        </p:txBody>
      </p:sp>
    </p:spTree>
  </p:cSld>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798529059" name="Slide Image Placeholder 1"/>
          <p:cNvSpPr>
            <a:spLocks noChangeAspect="1" noGrp="1" noRot="1"/>
          </p:cNvSpPr>
          <p:nvPr>
            <p:ph type="sldImg"/>
          </p:nvPr>
        </p:nvSpPr>
        <p:spPr bwMode="auto"/>
      </p:sp>
      <p:sp>
        <p:nvSpPr>
          <p:cNvPr id="382419467" name="Notes Placeholder 2"/>
          <p:cNvSpPr>
            <a:spLocks noGrp="1"/>
          </p:cNvSpPr>
          <p:nvPr>
            <p:ph type="body" idx="1"/>
          </p:nvPr>
        </p:nvSpPr>
        <p:spPr bwMode="auto"/>
        <p:txBody>
          <a:bodyPr/>
          <a:lstStyle/>
          <a:p>
            <a:pPr>
              <a:defRPr/>
            </a:pPr>
            <a:endParaRPr/>
          </a:p>
        </p:txBody>
      </p:sp>
      <p:sp>
        <p:nvSpPr>
          <p:cNvPr id="1194861195" name="Slide Number Placeholder 3"/>
          <p:cNvSpPr>
            <a:spLocks noGrp="1"/>
          </p:cNvSpPr>
          <p:nvPr>
            <p:ph type="sldNum" sz="quarter" idx="10"/>
          </p:nvPr>
        </p:nvSpPr>
        <p:spPr bwMode="auto"/>
        <p:txBody>
          <a:bodyPr/>
          <a:lstStyle/>
          <a:p>
            <a:pPr>
              <a:defRPr/>
            </a:pPr>
            <a:fld id="{F0350451-7B85-6F42-E51D-9159893A272E}" type="slidenum">
              <a:rPr/>
              <a:t/>
            </a:fld>
            <a:endParaRPr/>
          </a:p>
        </p:txBody>
      </p:sp>
    </p:spTree>
  </p:cSld>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893930602" name="Slide Image Placeholder 1"/>
          <p:cNvSpPr>
            <a:spLocks noChangeAspect="1" noGrp="1" noRot="1"/>
          </p:cNvSpPr>
          <p:nvPr>
            <p:ph type="sldImg"/>
          </p:nvPr>
        </p:nvSpPr>
        <p:spPr bwMode="auto"/>
      </p:sp>
      <p:sp>
        <p:nvSpPr>
          <p:cNvPr id="2044916500" name="Notes Placeholder 2"/>
          <p:cNvSpPr>
            <a:spLocks noGrp="1"/>
          </p:cNvSpPr>
          <p:nvPr>
            <p:ph type="body" idx="1"/>
          </p:nvPr>
        </p:nvSpPr>
        <p:spPr bwMode="auto"/>
        <p:txBody>
          <a:bodyPr/>
          <a:lstStyle/>
          <a:p>
            <a:pPr>
              <a:defRPr/>
            </a:pPr>
            <a:endParaRPr/>
          </a:p>
        </p:txBody>
      </p:sp>
      <p:sp>
        <p:nvSpPr>
          <p:cNvPr id="1860176572" name="Slide Number Placeholder 3"/>
          <p:cNvSpPr>
            <a:spLocks noGrp="1"/>
          </p:cNvSpPr>
          <p:nvPr>
            <p:ph type="sldNum" sz="quarter" idx="10"/>
          </p:nvPr>
        </p:nvSpPr>
        <p:spPr bwMode="auto"/>
        <p:txBody>
          <a:bodyPr/>
          <a:lstStyle/>
          <a:p>
            <a:pPr>
              <a:defRPr/>
            </a:pPr>
            <a:fld id="{9E5DE406-13AB-BAF9-7DD3-4E65035F615B}" type="slidenum">
              <a:rPr/>
              <a:t>3</a:t>
            </a:fld>
            <a:endParaRPr/>
          </a:p>
        </p:txBody>
      </p:sp>
    </p:spTree>
  </p:cSld>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255798240" name="Slide Image Placeholder 1"/>
          <p:cNvSpPr>
            <a:spLocks noChangeAspect="1" noGrp="1" noRot="1"/>
          </p:cNvSpPr>
          <p:nvPr>
            <p:ph type="sldImg"/>
          </p:nvPr>
        </p:nvSpPr>
        <p:spPr bwMode="auto"/>
      </p:sp>
      <p:sp>
        <p:nvSpPr>
          <p:cNvPr id="1558985688" name="Notes Placeholder 2"/>
          <p:cNvSpPr>
            <a:spLocks noGrp="1"/>
          </p:cNvSpPr>
          <p:nvPr>
            <p:ph type="body" idx="1"/>
          </p:nvPr>
        </p:nvSpPr>
        <p:spPr bwMode="auto"/>
        <p:txBody>
          <a:bodyPr/>
          <a:lstStyle/>
          <a:p>
            <a:pPr>
              <a:defRPr/>
            </a:pPr>
            <a:endParaRPr/>
          </a:p>
        </p:txBody>
      </p:sp>
      <p:sp>
        <p:nvSpPr>
          <p:cNvPr id="119352515" name="Slide Number Placeholder 3"/>
          <p:cNvSpPr>
            <a:spLocks noGrp="1"/>
          </p:cNvSpPr>
          <p:nvPr>
            <p:ph type="sldNum" sz="quarter" idx="10"/>
          </p:nvPr>
        </p:nvSpPr>
        <p:spPr bwMode="auto"/>
        <p:txBody>
          <a:bodyPr/>
          <a:lstStyle/>
          <a:p>
            <a:pPr>
              <a:defRPr/>
            </a:pPr>
            <a:fld id="{6503F8CE-C9FE-D82F-D8EF-29A555BB8232}" type="slidenum">
              <a:rPr/>
              <a:t/>
            </a:fld>
            <a:endParaRPr/>
          </a:p>
        </p:txBody>
      </p:sp>
    </p:spTree>
  </p:cSld>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054077208" name="Slide Image Placeholder 1"/>
          <p:cNvSpPr>
            <a:spLocks noChangeAspect="1" noGrp="1" noRot="1"/>
          </p:cNvSpPr>
          <p:nvPr>
            <p:ph type="sldImg"/>
          </p:nvPr>
        </p:nvSpPr>
        <p:spPr bwMode="auto"/>
      </p:sp>
      <p:sp>
        <p:nvSpPr>
          <p:cNvPr id="736028236" name="Notes Placeholder 2"/>
          <p:cNvSpPr>
            <a:spLocks noGrp="1"/>
          </p:cNvSpPr>
          <p:nvPr>
            <p:ph type="body" idx="1"/>
          </p:nvPr>
        </p:nvSpPr>
        <p:spPr bwMode="auto"/>
        <p:txBody>
          <a:bodyPr/>
          <a:lstStyle/>
          <a:p>
            <a:pPr>
              <a:defRPr/>
            </a:pPr>
            <a:endParaRPr/>
          </a:p>
        </p:txBody>
      </p:sp>
      <p:sp>
        <p:nvSpPr>
          <p:cNvPr id="1530630113" name="Slide Number Placeholder 3"/>
          <p:cNvSpPr>
            <a:spLocks noGrp="1"/>
          </p:cNvSpPr>
          <p:nvPr>
            <p:ph type="sldNum" sz="quarter" idx="10"/>
          </p:nvPr>
        </p:nvSpPr>
        <p:spPr bwMode="auto"/>
        <p:txBody>
          <a:bodyPr/>
          <a:lstStyle/>
          <a:p>
            <a:pPr>
              <a:defRPr/>
            </a:pPr>
            <a:fld id="{5CE90007-5628-E5F2-6DA5-444F8E033060}" type="slidenum">
              <a:rPr/>
              <a:t/>
            </a:fld>
            <a:endParaRPr/>
          </a:p>
        </p:txBody>
      </p:sp>
    </p:spTree>
  </p:cSld>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658800450" name="Slide Image Placeholder 1"/>
          <p:cNvSpPr>
            <a:spLocks noChangeAspect="1" noGrp="1" noRot="1"/>
          </p:cNvSpPr>
          <p:nvPr>
            <p:ph type="sldImg"/>
          </p:nvPr>
        </p:nvSpPr>
        <p:spPr bwMode="auto"/>
      </p:sp>
      <p:sp>
        <p:nvSpPr>
          <p:cNvPr id="1620501111" name="Notes Placeholder 2"/>
          <p:cNvSpPr>
            <a:spLocks noGrp="1"/>
          </p:cNvSpPr>
          <p:nvPr>
            <p:ph type="body" idx="1"/>
          </p:nvPr>
        </p:nvSpPr>
        <p:spPr bwMode="auto"/>
        <p:txBody>
          <a:bodyPr/>
          <a:lstStyle/>
          <a:p>
            <a:pPr>
              <a:defRPr/>
            </a:pPr>
            <a:endParaRPr/>
          </a:p>
        </p:txBody>
      </p:sp>
      <p:sp>
        <p:nvSpPr>
          <p:cNvPr id="782868133" name="Slide Number Placeholder 3"/>
          <p:cNvSpPr>
            <a:spLocks noGrp="1"/>
          </p:cNvSpPr>
          <p:nvPr>
            <p:ph type="sldNum" sz="quarter" idx="10"/>
          </p:nvPr>
        </p:nvSpPr>
        <p:spPr bwMode="auto"/>
        <p:txBody>
          <a:bodyPr/>
          <a:lstStyle/>
          <a:p>
            <a:pPr>
              <a:defRPr/>
            </a:pPr>
            <a:fld id="{4F481E93-2B09-A16F-AE43-863D2F501902}" type="slidenum">
              <a:rPr/>
              <a:t/>
            </a:fld>
            <a:endParaRPr/>
          </a:p>
        </p:txBody>
      </p:sp>
    </p:spTree>
  </p:cSld>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57092420" name="Slide Image Placeholder 1"/>
          <p:cNvSpPr>
            <a:spLocks noChangeAspect="1" noGrp="1" noRot="1"/>
          </p:cNvSpPr>
          <p:nvPr>
            <p:ph type="sldImg"/>
          </p:nvPr>
        </p:nvSpPr>
        <p:spPr bwMode="auto"/>
      </p:sp>
      <p:sp>
        <p:nvSpPr>
          <p:cNvPr id="373883254" name="Notes Placeholder 2"/>
          <p:cNvSpPr>
            <a:spLocks noGrp="1"/>
          </p:cNvSpPr>
          <p:nvPr>
            <p:ph type="body" idx="1"/>
          </p:nvPr>
        </p:nvSpPr>
        <p:spPr bwMode="auto"/>
        <p:txBody>
          <a:bodyPr/>
          <a:lstStyle/>
          <a:p>
            <a:pPr>
              <a:defRPr/>
            </a:pPr>
            <a:endParaRPr/>
          </a:p>
        </p:txBody>
      </p:sp>
      <p:sp>
        <p:nvSpPr>
          <p:cNvPr id="1571687243" name="Slide Number Placeholder 3"/>
          <p:cNvSpPr>
            <a:spLocks noGrp="1"/>
          </p:cNvSpPr>
          <p:nvPr>
            <p:ph type="sldNum" sz="quarter" idx="10"/>
          </p:nvPr>
        </p:nvSpPr>
        <p:spPr bwMode="auto"/>
        <p:txBody>
          <a:bodyPr/>
          <a:lstStyle/>
          <a:p>
            <a:pPr>
              <a:defRPr/>
            </a:pPr>
            <a:fld id="{F6CC0EB8-3263-D0EA-FEEB-14A942797CAB}" type="slidenum">
              <a:rPr/>
              <a:t/>
            </a:fld>
            <a:endParaRPr/>
          </a:p>
        </p:txBody>
      </p:sp>
    </p:spTree>
  </p:cSld>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591938246" name="Slide Image Placeholder 1"/>
          <p:cNvSpPr>
            <a:spLocks noChangeAspect="1" noGrp="1" noRot="1"/>
          </p:cNvSpPr>
          <p:nvPr>
            <p:ph type="sldImg"/>
          </p:nvPr>
        </p:nvSpPr>
        <p:spPr bwMode="auto"/>
      </p:sp>
      <p:sp>
        <p:nvSpPr>
          <p:cNvPr id="1732406591" name="Notes Placeholder 2"/>
          <p:cNvSpPr>
            <a:spLocks noGrp="1"/>
          </p:cNvSpPr>
          <p:nvPr>
            <p:ph type="body" idx="1"/>
          </p:nvPr>
        </p:nvSpPr>
        <p:spPr bwMode="auto"/>
        <p:txBody>
          <a:bodyPr/>
          <a:lstStyle/>
          <a:p>
            <a:pPr>
              <a:defRPr/>
            </a:pPr>
            <a:endParaRPr/>
          </a:p>
        </p:txBody>
      </p:sp>
      <p:sp>
        <p:nvSpPr>
          <p:cNvPr id="1379024466" name="Slide Number Placeholder 3"/>
          <p:cNvSpPr>
            <a:spLocks noGrp="1"/>
          </p:cNvSpPr>
          <p:nvPr>
            <p:ph type="sldNum" sz="quarter" idx="10"/>
          </p:nvPr>
        </p:nvSpPr>
        <p:spPr bwMode="auto"/>
        <p:txBody>
          <a:bodyPr/>
          <a:lstStyle/>
          <a:p>
            <a:pPr>
              <a:defRPr/>
            </a:pPr>
            <a:fld id="{23EDADD6-9B23-CE64-475B-CC768EFF04DE}" type="slidenum">
              <a:rPr/>
              <a:t/>
            </a:fld>
            <a:endParaRPr/>
          </a:p>
        </p:txBody>
      </p:sp>
    </p:spTree>
  </p:cSld>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615054794" name="Slide Image Placeholder 1"/>
          <p:cNvSpPr>
            <a:spLocks noChangeAspect="1" noGrp="1" noRot="1"/>
          </p:cNvSpPr>
          <p:nvPr>
            <p:ph type="sldImg"/>
          </p:nvPr>
        </p:nvSpPr>
        <p:spPr bwMode="auto"/>
      </p:sp>
      <p:sp>
        <p:nvSpPr>
          <p:cNvPr id="614316621" name="Notes Placeholder 2"/>
          <p:cNvSpPr>
            <a:spLocks noGrp="1"/>
          </p:cNvSpPr>
          <p:nvPr>
            <p:ph type="body" idx="1"/>
          </p:nvPr>
        </p:nvSpPr>
        <p:spPr bwMode="auto"/>
        <p:txBody>
          <a:bodyPr/>
          <a:lstStyle/>
          <a:p>
            <a:pPr>
              <a:defRPr/>
            </a:pPr>
            <a:endParaRPr/>
          </a:p>
        </p:txBody>
      </p:sp>
      <p:sp>
        <p:nvSpPr>
          <p:cNvPr id="1901755917" name="Slide Number Placeholder 3"/>
          <p:cNvSpPr>
            <a:spLocks noGrp="1"/>
          </p:cNvSpPr>
          <p:nvPr>
            <p:ph type="sldNum" sz="quarter" idx="10"/>
          </p:nvPr>
        </p:nvSpPr>
        <p:spPr bwMode="auto"/>
        <p:txBody>
          <a:bodyPr/>
          <a:lstStyle/>
          <a:p>
            <a:pPr>
              <a:defRPr/>
            </a:pPr>
            <a:fld id="{9E5DE406-13AB-BAF9-7DD3-4E65035F615B}" type="slidenum">
              <a:rPr/>
              <a:t>4</a:t>
            </a:fld>
            <a:endParaRPr/>
          </a:p>
        </p:txBody>
      </p:sp>
    </p:spTree>
  </p:cSld>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011476153" name="Slide Image Placeholder 1"/>
          <p:cNvSpPr>
            <a:spLocks noChangeAspect="1" noGrp="1" noRot="1"/>
          </p:cNvSpPr>
          <p:nvPr>
            <p:ph type="sldImg"/>
          </p:nvPr>
        </p:nvSpPr>
        <p:spPr bwMode="auto"/>
      </p:sp>
      <p:sp>
        <p:nvSpPr>
          <p:cNvPr id="1808975927" name="Notes Placeholder 2"/>
          <p:cNvSpPr>
            <a:spLocks noGrp="1"/>
          </p:cNvSpPr>
          <p:nvPr>
            <p:ph type="body" idx="1"/>
          </p:nvPr>
        </p:nvSpPr>
        <p:spPr bwMode="auto"/>
        <p:txBody>
          <a:bodyPr/>
          <a:lstStyle/>
          <a:p>
            <a:pPr>
              <a:defRPr/>
            </a:pPr>
            <a:endParaRPr/>
          </a:p>
        </p:txBody>
      </p:sp>
      <p:sp>
        <p:nvSpPr>
          <p:cNvPr id="586164061" name="Slide Number Placeholder 3"/>
          <p:cNvSpPr>
            <a:spLocks noGrp="1"/>
          </p:cNvSpPr>
          <p:nvPr>
            <p:ph type="sldNum" sz="quarter" idx="10"/>
          </p:nvPr>
        </p:nvSpPr>
        <p:spPr bwMode="auto"/>
        <p:txBody>
          <a:bodyPr/>
          <a:lstStyle/>
          <a:p>
            <a:pPr>
              <a:defRPr/>
            </a:pPr>
            <a:fld id="{37CD8E33-5D1B-2B3B-672E-84390BF7ECC7}" type="slidenum">
              <a:rPr/>
              <a:t>5</a:t>
            </a:fld>
            <a:endParaRPr/>
          </a:p>
        </p:txBody>
      </p:sp>
    </p:spTree>
  </p:cSld>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498142756" name="Slide Image Placeholder 1"/>
          <p:cNvSpPr>
            <a:spLocks noChangeAspect="1" noGrp="1" noRot="1"/>
          </p:cNvSpPr>
          <p:nvPr>
            <p:ph type="sldImg"/>
          </p:nvPr>
        </p:nvSpPr>
        <p:spPr bwMode="auto"/>
      </p:sp>
      <p:sp>
        <p:nvSpPr>
          <p:cNvPr id="1460450770" name="Notes Placeholder 2"/>
          <p:cNvSpPr>
            <a:spLocks noGrp="1"/>
          </p:cNvSpPr>
          <p:nvPr>
            <p:ph type="body" idx="1"/>
          </p:nvPr>
        </p:nvSpPr>
        <p:spPr bwMode="auto"/>
        <p:txBody>
          <a:bodyPr/>
          <a:lstStyle/>
          <a:p>
            <a:pPr>
              <a:defRPr/>
            </a:pPr>
            <a:endParaRPr/>
          </a:p>
        </p:txBody>
      </p:sp>
      <p:sp>
        <p:nvSpPr>
          <p:cNvPr id="724004032" name="Slide Number Placeholder 3"/>
          <p:cNvSpPr>
            <a:spLocks noGrp="1"/>
          </p:cNvSpPr>
          <p:nvPr>
            <p:ph type="sldNum" sz="quarter" idx="10"/>
          </p:nvPr>
        </p:nvSpPr>
        <p:spPr bwMode="auto"/>
        <p:txBody>
          <a:bodyPr/>
          <a:lstStyle/>
          <a:p>
            <a:pPr>
              <a:defRPr/>
            </a:pPr>
            <a:fld id="{37CD8E33-5D1B-2B3B-672E-84390BF7ECC7}" type="slidenum">
              <a:rPr/>
              <a:t>6</a:t>
            </a:fld>
            <a:endParaRPr/>
          </a:p>
        </p:txBody>
      </p:sp>
    </p:spTree>
  </p:cSld>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14606212" name="Slide Image Placeholder 1"/>
          <p:cNvSpPr>
            <a:spLocks noChangeAspect="1" noGrp="1" noRot="1"/>
          </p:cNvSpPr>
          <p:nvPr>
            <p:ph type="sldImg"/>
          </p:nvPr>
        </p:nvSpPr>
        <p:spPr bwMode="auto"/>
      </p:sp>
      <p:sp>
        <p:nvSpPr>
          <p:cNvPr id="1002207267" name="Notes Placeholder 2"/>
          <p:cNvSpPr>
            <a:spLocks noGrp="1"/>
          </p:cNvSpPr>
          <p:nvPr>
            <p:ph type="body" idx="1"/>
          </p:nvPr>
        </p:nvSpPr>
        <p:spPr bwMode="auto"/>
        <p:txBody>
          <a:bodyPr/>
          <a:lstStyle/>
          <a:p>
            <a:pPr>
              <a:defRPr/>
            </a:pPr>
            <a:endParaRPr/>
          </a:p>
        </p:txBody>
      </p:sp>
      <p:sp>
        <p:nvSpPr>
          <p:cNvPr id="257335910" name="Slide Number Placeholder 3"/>
          <p:cNvSpPr>
            <a:spLocks noGrp="1"/>
          </p:cNvSpPr>
          <p:nvPr>
            <p:ph type="sldNum" sz="quarter" idx="10"/>
          </p:nvPr>
        </p:nvSpPr>
        <p:spPr bwMode="auto"/>
        <p:txBody>
          <a:bodyPr/>
          <a:lstStyle/>
          <a:p>
            <a:pPr>
              <a:defRPr/>
            </a:pPr>
            <a:fld id="{9E5DE406-13AB-BAF9-7DD3-4E65035F615B}" type="slidenum">
              <a:rPr/>
              <a:t>7</a:t>
            </a:fld>
            <a:endParaRPr/>
          </a:p>
        </p:txBody>
      </p:sp>
    </p:spTree>
  </p:cSld>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368838077" name="Slide Image Placeholder 1"/>
          <p:cNvSpPr>
            <a:spLocks noChangeAspect="1" noGrp="1" noRot="1"/>
          </p:cNvSpPr>
          <p:nvPr>
            <p:ph type="sldImg"/>
          </p:nvPr>
        </p:nvSpPr>
        <p:spPr bwMode="auto"/>
      </p:sp>
      <p:sp>
        <p:nvSpPr>
          <p:cNvPr id="1589804493" name="Notes Placeholder 2"/>
          <p:cNvSpPr>
            <a:spLocks noGrp="1"/>
          </p:cNvSpPr>
          <p:nvPr>
            <p:ph type="body" idx="1"/>
          </p:nvPr>
        </p:nvSpPr>
        <p:spPr bwMode="auto"/>
        <p:txBody>
          <a:bodyPr/>
          <a:lstStyle/>
          <a:p>
            <a:pPr>
              <a:defRPr/>
            </a:pPr>
            <a:endParaRPr/>
          </a:p>
        </p:txBody>
      </p:sp>
      <p:sp>
        <p:nvSpPr>
          <p:cNvPr id="2117780122" name="Slide Number Placeholder 3"/>
          <p:cNvSpPr>
            <a:spLocks noGrp="1"/>
          </p:cNvSpPr>
          <p:nvPr>
            <p:ph type="sldNum" sz="quarter" idx="10"/>
          </p:nvPr>
        </p:nvSpPr>
        <p:spPr bwMode="auto"/>
        <p:txBody>
          <a:bodyPr/>
          <a:lstStyle/>
          <a:p>
            <a:pPr>
              <a:defRPr/>
            </a:pPr>
            <a:fld id="{9E5DE406-13AB-BAF9-7DD3-4E65035F615B}" type="slidenum">
              <a:rPr/>
              <a:t>8</a:t>
            </a:fld>
            <a:endParaRPr/>
          </a:p>
        </p:txBody>
      </p:sp>
    </p:spTree>
  </p:cSld>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44542757" name="Slide Image Placeholder 1"/>
          <p:cNvSpPr>
            <a:spLocks noChangeAspect="1" noGrp="1" noRot="1"/>
          </p:cNvSpPr>
          <p:nvPr>
            <p:ph type="sldImg"/>
          </p:nvPr>
        </p:nvSpPr>
        <p:spPr bwMode="auto"/>
      </p:sp>
      <p:sp>
        <p:nvSpPr>
          <p:cNvPr id="1667369193" name="Notes Placeholder 2"/>
          <p:cNvSpPr>
            <a:spLocks noGrp="1"/>
          </p:cNvSpPr>
          <p:nvPr>
            <p:ph type="body" idx="1"/>
          </p:nvPr>
        </p:nvSpPr>
        <p:spPr bwMode="auto"/>
        <p:txBody>
          <a:bodyPr/>
          <a:lstStyle/>
          <a:p>
            <a:pPr>
              <a:defRPr/>
            </a:pPr>
            <a:endParaRPr/>
          </a:p>
        </p:txBody>
      </p:sp>
      <p:sp>
        <p:nvSpPr>
          <p:cNvPr id="1002355868" name="Slide Number Placeholder 3"/>
          <p:cNvSpPr>
            <a:spLocks noGrp="1"/>
          </p:cNvSpPr>
          <p:nvPr>
            <p:ph type="sldNum" sz="quarter" idx="10"/>
          </p:nvPr>
        </p:nvSpPr>
        <p:spPr bwMode="auto"/>
        <p:txBody>
          <a:bodyPr/>
          <a:lstStyle/>
          <a:p>
            <a:pPr>
              <a:defRPr/>
            </a:pPr>
            <a:fld id="{9E5DE406-13AB-BAF9-7DD3-4E65035F615B}" type="slidenum">
              <a:rPr/>
              <a:t>9</a:t>
            </a:fld>
            <a:endParaRPr/>
          </a:p>
        </p:txBody>
      </p:sp>
    </p:spTree>
  </p:cSld>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98350072" name="Slide Image Placeholder 1"/>
          <p:cNvSpPr>
            <a:spLocks noChangeAspect="1" noGrp="1" noRot="1"/>
          </p:cNvSpPr>
          <p:nvPr>
            <p:ph type="sldImg"/>
          </p:nvPr>
        </p:nvSpPr>
        <p:spPr bwMode="auto"/>
      </p:sp>
      <p:sp>
        <p:nvSpPr>
          <p:cNvPr id="1771058740" name="Notes Placeholder 2"/>
          <p:cNvSpPr>
            <a:spLocks noGrp="1"/>
          </p:cNvSpPr>
          <p:nvPr>
            <p:ph type="body" idx="1"/>
          </p:nvPr>
        </p:nvSpPr>
        <p:spPr bwMode="auto"/>
        <p:txBody>
          <a:bodyPr/>
          <a:lstStyle/>
          <a:p>
            <a:pPr>
              <a:defRPr/>
            </a:pPr>
            <a:endParaRPr/>
          </a:p>
        </p:txBody>
      </p:sp>
      <p:sp>
        <p:nvSpPr>
          <p:cNvPr id="1173046629" name="Slide Number Placeholder 3"/>
          <p:cNvSpPr>
            <a:spLocks noGrp="1"/>
          </p:cNvSpPr>
          <p:nvPr>
            <p:ph type="sldNum" sz="quarter" idx="10"/>
          </p:nvPr>
        </p:nvSpPr>
        <p:spPr bwMode="auto"/>
        <p:txBody>
          <a:bodyPr/>
          <a:lstStyle/>
          <a:p>
            <a:pPr>
              <a:defRPr/>
            </a:pPr>
            <a:fld id="{9E5DE406-13AB-BAF9-7DD3-4E65035F615B}" type="slidenum">
              <a:rPr/>
              <a:t>10</a:t>
            </a:fld>
            <a:endParaRPr/>
          </a:p>
        </p:txBody>
      </p:sp>
    </p:spTree>
  </p:cSld>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png"/><Relationship Id="rId4" Type="http://schemas.openxmlformats.org/officeDocument/2006/relationships/image" Target="../media/image4.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jp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6.jp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7.png"/><Relationship Id="rId4" Type="http://schemas.openxmlformats.org/officeDocument/2006/relationships/image" Target="../media/media1.sv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7.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7.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7.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Title Slide">
    <p:bg>
      <p:bgPr shadeToTitle="0">
        <a:gradFill>
          <a:gsLst>
            <a:gs pos="50000">
              <a:schemeClr val="accent2">
                <a:lumMod val="75000"/>
                <a:alpha val="99999"/>
              </a:schemeClr>
            </a:gs>
            <a:gs pos="100000">
              <a:srgbClr val="FFFFFF">
                <a:alpha val="99999"/>
              </a:srgbClr>
            </a:gs>
          </a:gsLst>
          <a:lin ang="5400000" scaled="1"/>
        </a:gradFill>
      </p:bgPr>
    </p:bg>
    <p:spTree>
      <p:nvGrpSpPr>
        <p:cNvPr id="1" name=""/>
        <p:cNvGrpSpPr/>
        <p:nvPr/>
      </p:nvGrpSpPr>
      <p:grpSpPr bwMode="auto">
        <a:xfrm>
          <a:off x="0" y="0"/>
          <a:ext cx="0" cy="0"/>
          <a:chOff x="0" y="0"/>
          <a:chExt cx="0" cy="0"/>
        </a:xfrm>
      </p:grpSpPr>
      <p:sp>
        <p:nvSpPr>
          <p:cNvPr id="499847537" name="Title 1"/>
          <p:cNvSpPr>
            <a:spLocks noGrp="1"/>
          </p:cNvSpPr>
          <p:nvPr>
            <p:ph type="title"/>
          </p:nvPr>
        </p:nvSpPr>
        <p:spPr bwMode="auto">
          <a:xfrm>
            <a:off x="2388031" y="2604630"/>
            <a:ext cx="7019440" cy="1325563"/>
          </a:xfrm>
          <a:prstGeom prst="rect">
            <a:avLst/>
          </a:prstGeom>
        </p:spPr>
        <p:txBody>
          <a:bodyPr/>
          <a:lstStyle>
            <a:lvl1pPr>
              <a:defRPr>
                <a:solidFill>
                  <a:schemeClr val="accent1"/>
                </a:solidFill>
                <a:latin typeface="Calibri"/>
                <a:ea typeface="Calibri"/>
                <a:cs typeface="Calibri"/>
              </a:defRPr>
            </a:lvl1pPr>
          </a:lstStyle>
          <a:p>
            <a:pPr>
              <a:defRPr/>
            </a:pPr>
            <a:endParaRPr lang="sl-SI"/>
          </a:p>
        </p:txBody>
      </p:sp>
      <p:pic>
        <p:nvPicPr>
          <p:cNvPr id="1274458515" name=""/>
          <p:cNvPicPr>
            <a:picLocks noChangeAspect="1"/>
          </p:cNvPicPr>
          <p:nvPr/>
        </p:nvPicPr>
        <p:blipFill>
          <a:blip r:embed="rId2"/>
          <a:stretch/>
        </p:blipFill>
        <p:spPr bwMode="auto">
          <a:xfrm flipH="0" flipV="0">
            <a:off x="0" y="0"/>
            <a:ext cx="12181105" cy="254758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Title and Content">
    <p:spTree>
      <p:nvGrpSpPr>
        <p:cNvPr id="1" name=""/>
        <p:cNvGrpSpPr/>
        <p:nvPr/>
      </p:nvGrpSpPr>
      <p:grpSpPr bwMode="auto">
        <a:xfrm>
          <a:off x="0" y="0"/>
          <a:ext cx="0" cy="0"/>
          <a:chOff x="0" y="0"/>
          <a:chExt cx="0" cy="0"/>
        </a:xfrm>
      </p:grpSpPr>
      <p:sp>
        <p:nvSpPr>
          <p:cNvPr id="1779253609" name="Title 1"/>
          <p:cNvSpPr>
            <a:spLocks noGrp="1"/>
          </p:cNvSpPr>
          <p:nvPr>
            <p:ph type="title"/>
          </p:nvPr>
        </p:nvSpPr>
        <p:spPr bwMode="auto">
          <a:xfrm>
            <a:off x="3844870" y="1446040"/>
            <a:ext cx="7585129" cy="1325563"/>
          </a:xfrm>
          <a:prstGeom prst="rect">
            <a:avLst/>
          </a:prstGeom>
        </p:spPr>
        <p:txBody>
          <a:bodyPr>
            <a:normAutofit/>
          </a:bodyPr>
          <a:lstStyle>
            <a:lvl1pPr>
              <a:defRPr sz="3200" b="1">
                <a:solidFill>
                  <a:schemeClr val="accent1"/>
                </a:solidFill>
              </a:defRPr>
            </a:lvl1pPr>
          </a:lstStyle>
          <a:p>
            <a:pPr>
              <a:defRPr/>
            </a:pPr>
            <a:r>
              <a:rPr lang="en-US"/>
              <a:t>Click to edit Master title style</a:t>
            </a:r>
            <a:endParaRPr lang="sl-SI"/>
          </a:p>
        </p:txBody>
      </p:sp>
      <p:sp>
        <p:nvSpPr>
          <p:cNvPr id="2090487055" name="Content Placeholder 2"/>
          <p:cNvSpPr>
            <a:spLocks noGrp="1"/>
          </p:cNvSpPr>
          <p:nvPr>
            <p:ph idx="1"/>
          </p:nvPr>
        </p:nvSpPr>
        <p:spPr bwMode="auto">
          <a:xfrm>
            <a:off x="3844870" y="2771603"/>
            <a:ext cx="7585129" cy="3660194"/>
          </a:xfrm>
          <a:prstGeom prst="rect">
            <a:avLst/>
          </a:prstGeom>
        </p:spPr>
        <p:txBody>
          <a:bodyPr>
            <a:normAutofit/>
          </a:bodyPr>
          <a:lstStyle>
            <a:lvl1pPr marL="514350" indent="-514350">
              <a:buFont typeface="+mj-lt"/>
              <a:buAutoNum type="arabicPeriod"/>
              <a:defRPr sz="1800"/>
            </a:lvl1pPr>
            <a:lvl2pPr>
              <a:defRPr sz="1800"/>
            </a:lvl2pPr>
          </a:lstStyle>
          <a:p>
            <a:pPr lvl="0">
              <a:defRPr/>
            </a:pPr>
            <a:r>
              <a:rPr lang="en-US"/>
              <a:t>Click to edit Master text styles</a:t>
            </a:r>
            <a:endParaRPr/>
          </a:p>
          <a:p>
            <a:pPr lvl="1">
              <a:defRPr/>
            </a:pPr>
            <a:r>
              <a:rPr lang="en-US"/>
              <a:t>Second level</a:t>
            </a:r>
            <a:endParaRPr/>
          </a:p>
        </p:txBody>
      </p:sp>
      <p:sp>
        <p:nvSpPr>
          <p:cNvPr id="1558811702" name="Rectangle 19"/>
          <p:cNvSpPr/>
          <p:nvPr userDrawn="1"/>
        </p:nvSpPr>
        <p:spPr bwMode="auto">
          <a:xfrm>
            <a:off x="0" y="0"/>
            <a:ext cx="2971800" cy="6867430"/>
          </a:xfrm>
          <a:prstGeom prst="rect">
            <a:avLst/>
          </a:prstGeom>
          <a:gradFill>
            <a:gsLst>
              <a:gs pos="2000">
                <a:srgbClr val="2EBCBC"/>
              </a:gs>
              <a:gs pos="66484">
                <a:srgbClr val="224965"/>
              </a:gs>
              <a:gs pos="100000">
                <a:srgbClr val="012E3B"/>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sl-SI"/>
          </a:p>
        </p:txBody>
      </p:sp>
      <p:sp>
        <p:nvSpPr>
          <p:cNvPr id="26039073" name="object 11"/>
          <p:cNvSpPr/>
          <p:nvPr userDrawn="1"/>
        </p:nvSpPr>
        <p:spPr bwMode="auto">
          <a:xfrm>
            <a:off x="0" y="3429000"/>
            <a:ext cx="2971800" cy="3429000"/>
          </a:xfrm>
          <a:prstGeom prst="rect">
            <a:avLst/>
          </a:prstGeom>
          <a:blipFill>
            <a:blip r:embed="rId2">
              <a:alphaModFix amt="70000"/>
            </a:blip>
            <a:srcRect l="0" t="32803" r="0" b="-1"/>
            <a:stretch/>
          </a:blipFill>
        </p:spPr>
        <p:txBody>
          <a:bodyPr wrap="square" lIns="0" tIns="0" rIns="0" bIns="0" rtlCol="0"/>
          <a:lstStyle/>
          <a:p>
            <a:pPr>
              <a:defRPr/>
            </a:pPr>
            <a:endParaRPr/>
          </a:p>
        </p:txBody>
      </p:sp>
      <p:pic>
        <p:nvPicPr>
          <p:cNvPr id="939269615" name="Picture 24" descr="A black background with white text&#10;&#10;AI-generated content may be incorrect."/>
          <p:cNvPicPr>
            <a:picLocks noChangeAspect="1"/>
          </p:cNvPicPr>
          <p:nvPr userDrawn="1"/>
        </p:nvPicPr>
        <p:blipFill>
          <a:blip r:embed="rId3"/>
          <a:stretch/>
        </p:blipFill>
        <p:spPr bwMode="auto">
          <a:xfrm>
            <a:off x="635922" y="365125"/>
            <a:ext cx="1704323" cy="1056752"/>
          </a:xfrm>
          <a:prstGeom prst="rect">
            <a:avLst/>
          </a:prstGeom>
        </p:spPr>
      </p:pic>
      <p:sp>
        <p:nvSpPr>
          <p:cNvPr id="1866591821" name="Title 1"/>
          <p:cNvSpPr txBox="1"/>
          <p:nvPr userDrawn="1"/>
        </p:nvSpPr>
        <p:spPr bwMode="auto">
          <a:xfrm>
            <a:off x="635922" y="1620946"/>
            <a:ext cx="1704323" cy="1325563"/>
          </a:xfrm>
          <a:prstGeom prst="rect">
            <a:avLst/>
          </a:prstGeom>
        </p:spPr>
        <p:txBody>
          <a:bodyPr vert="horz" lIns="91440" tIns="45720" rIns="91440" bIns="45720" rtlCol="0" anchor="ctr">
            <a:normAutofit/>
          </a:bodyPr>
          <a:lstStyle>
            <a:lvl1pPr algn="l" defTabSz="914400">
              <a:lnSpc>
                <a:spcPct val="90000"/>
              </a:lnSpc>
              <a:spcBef>
                <a:spcPts val="0"/>
              </a:spcBef>
              <a:buNone/>
              <a:defRPr sz="3200" b="1">
                <a:solidFill>
                  <a:schemeClr val="accent1"/>
                </a:solidFill>
                <a:latin typeface="+mj-lt"/>
                <a:ea typeface="+mj-ea"/>
                <a:cs typeface="+mj-cs"/>
              </a:defRPr>
            </a:lvl1pPr>
          </a:lstStyle>
          <a:p>
            <a:pPr>
              <a:defRPr/>
            </a:pPr>
            <a:r>
              <a:rPr lang="en-US" sz="2800">
                <a:solidFill>
                  <a:schemeClr val="bg1"/>
                </a:solidFill>
              </a:rPr>
              <a:t>Click to edit</a:t>
            </a:r>
            <a:endParaRPr lang="sl-SI" sz="2800">
              <a:solidFill>
                <a:schemeClr val="bg1"/>
              </a:solidFill>
            </a:endParaRPr>
          </a:p>
        </p:txBody>
      </p:sp>
      <p:pic>
        <p:nvPicPr>
          <p:cNvPr id="474984572" name="Picture 31"/>
          <p:cNvPicPr>
            <a:picLocks noChangeAspect="1"/>
          </p:cNvPicPr>
          <p:nvPr userDrawn="1"/>
        </p:nvPicPr>
        <p:blipFill>
          <a:blip r:embed="rId4"/>
          <a:stretch/>
        </p:blipFill>
        <p:spPr bwMode="auto">
          <a:xfrm>
            <a:off x="11272988" y="465208"/>
            <a:ext cx="420484" cy="56378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2_Title and Content">
    <p:spTree>
      <p:nvGrpSpPr>
        <p:cNvPr id="1" name=""/>
        <p:cNvGrpSpPr/>
        <p:nvPr/>
      </p:nvGrpSpPr>
      <p:grpSpPr bwMode="auto">
        <a:xfrm>
          <a:off x="0" y="0"/>
          <a:ext cx="0" cy="0"/>
          <a:chOff x="0" y="0"/>
          <a:chExt cx="0" cy="0"/>
        </a:xfrm>
      </p:grpSpPr>
      <p:sp>
        <p:nvSpPr>
          <p:cNvPr id="787520068" name="Title 1"/>
          <p:cNvSpPr>
            <a:spLocks noGrp="1"/>
          </p:cNvSpPr>
          <p:nvPr>
            <p:ph type="title"/>
          </p:nvPr>
        </p:nvSpPr>
        <p:spPr bwMode="auto">
          <a:xfrm>
            <a:off x="3844870" y="1446040"/>
            <a:ext cx="7585129" cy="1325563"/>
          </a:xfrm>
          <a:prstGeom prst="rect">
            <a:avLst/>
          </a:prstGeom>
        </p:spPr>
        <p:txBody>
          <a:bodyPr>
            <a:normAutofit/>
          </a:bodyPr>
          <a:lstStyle>
            <a:lvl1pPr>
              <a:defRPr sz="3200" b="1">
                <a:solidFill>
                  <a:schemeClr val="accent1"/>
                </a:solidFill>
              </a:defRPr>
            </a:lvl1pPr>
          </a:lstStyle>
          <a:p>
            <a:pPr>
              <a:defRPr/>
            </a:pPr>
            <a:r>
              <a:rPr lang="en-US"/>
              <a:t>Click to edit Master title style</a:t>
            </a:r>
            <a:endParaRPr lang="sl-SI"/>
          </a:p>
        </p:txBody>
      </p:sp>
      <p:sp>
        <p:nvSpPr>
          <p:cNvPr id="1003644737" name="Content Placeholder 2"/>
          <p:cNvSpPr>
            <a:spLocks noGrp="1"/>
          </p:cNvSpPr>
          <p:nvPr>
            <p:ph idx="1"/>
          </p:nvPr>
        </p:nvSpPr>
        <p:spPr bwMode="auto">
          <a:xfrm>
            <a:off x="3844870" y="2771603"/>
            <a:ext cx="7585129" cy="3660194"/>
          </a:xfrm>
          <a:prstGeom prst="rect">
            <a:avLst/>
          </a:prstGeom>
        </p:spPr>
        <p:txBody>
          <a:bodyPr>
            <a:normAutofit/>
          </a:bodyPr>
          <a:lstStyle>
            <a:lvl1pPr marL="514350" indent="-514350">
              <a:buFont typeface="+mj-lt"/>
              <a:buAutoNum type="arabicPeriod"/>
              <a:defRPr sz="1800"/>
            </a:lvl1pPr>
            <a:lvl2pPr>
              <a:defRPr sz="1800"/>
            </a:lvl2pPr>
          </a:lstStyle>
          <a:p>
            <a:pPr lvl="0">
              <a:defRPr/>
            </a:pPr>
            <a:r>
              <a:rPr lang="en-US"/>
              <a:t>Click to edit Master text styles</a:t>
            </a:r>
            <a:endParaRPr/>
          </a:p>
          <a:p>
            <a:pPr lvl="1">
              <a:defRPr/>
            </a:pPr>
            <a:r>
              <a:rPr lang="en-US"/>
              <a:t>Second level</a:t>
            </a:r>
            <a:endParaRPr/>
          </a:p>
        </p:txBody>
      </p:sp>
      <p:sp>
        <p:nvSpPr>
          <p:cNvPr id="1328348220" name="Rectangle 19"/>
          <p:cNvSpPr/>
          <p:nvPr userDrawn="1"/>
        </p:nvSpPr>
        <p:spPr bwMode="auto">
          <a:xfrm>
            <a:off x="0" y="0"/>
            <a:ext cx="2971800" cy="6867430"/>
          </a:xfrm>
          <a:prstGeom prst="rect">
            <a:avLst/>
          </a:prstGeom>
          <a:gradFill>
            <a:gsLst>
              <a:gs pos="2000">
                <a:srgbClr val="2EBCBC"/>
              </a:gs>
              <a:gs pos="66484">
                <a:srgbClr val="224965"/>
              </a:gs>
              <a:gs pos="100000">
                <a:srgbClr val="012E3B"/>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sl-SI"/>
          </a:p>
        </p:txBody>
      </p:sp>
      <p:pic>
        <p:nvPicPr>
          <p:cNvPr id="2070989193" name="Picture 24" descr="A black background with white text&#10;&#10;AI-generated content may be incorrect."/>
          <p:cNvPicPr>
            <a:picLocks noChangeAspect="1"/>
          </p:cNvPicPr>
          <p:nvPr userDrawn="1"/>
        </p:nvPicPr>
        <p:blipFill>
          <a:blip r:embed="rId2"/>
          <a:stretch/>
        </p:blipFill>
        <p:spPr bwMode="auto">
          <a:xfrm>
            <a:off x="635922" y="365125"/>
            <a:ext cx="1704323" cy="1056752"/>
          </a:xfrm>
          <a:prstGeom prst="rect">
            <a:avLst/>
          </a:prstGeom>
        </p:spPr>
      </p:pic>
      <p:sp>
        <p:nvSpPr>
          <p:cNvPr id="1907017647" name="Title 1"/>
          <p:cNvSpPr txBox="1"/>
          <p:nvPr userDrawn="1"/>
        </p:nvSpPr>
        <p:spPr bwMode="auto">
          <a:xfrm>
            <a:off x="635922" y="1620946"/>
            <a:ext cx="1704323" cy="1325563"/>
          </a:xfrm>
          <a:prstGeom prst="rect">
            <a:avLst/>
          </a:prstGeom>
        </p:spPr>
        <p:txBody>
          <a:bodyPr vert="horz" lIns="91440" tIns="45720" rIns="91440" bIns="45720" rtlCol="0" anchor="ctr">
            <a:normAutofit/>
          </a:bodyPr>
          <a:lstStyle>
            <a:lvl1pPr algn="l" defTabSz="914400">
              <a:lnSpc>
                <a:spcPct val="90000"/>
              </a:lnSpc>
              <a:spcBef>
                <a:spcPts val="0"/>
              </a:spcBef>
              <a:buNone/>
              <a:defRPr sz="3200" b="1">
                <a:solidFill>
                  <a:schemeClr val="accent1"/>
                </a:solidFill>
                <a:latin typeface="+mj-lt"/>
                <a:ea typeface="+mj-ea"/>
                <a:cs typeface="+mj-cs"/>
              </a:defRPr>
            </a:lvl1pPr>
          </a:lstStyle>
          <a:p>
            <a:pPr>
              <a:defRPr/>
            </a:pPr>
            <a:r>
              <a:rPr lang="en-US" sz="2800">
                <a:solidFill>
                  <a:schemeClr val="bg1"/>
                </a:solidFill>
              </a:rPr>
              <a:t>Click to edit</a:t>
            </a:r>
            <a:endParaRPr lang="sl-SI" sz="2800">
              <a:solidFill>
                <a:schemeClr val="bg1"/>
              </a:solidFill>
            </a:endParaRPr>
          </a:p>
        </p:txBody>
      </p:sp>
      <p:pic>
        <p:nvPicPr>
          <p:cNvPr id="1111510693" name="Picture 31"/>
          <p:cNvPicPr>
            <a:picLocks noChangeAspect="1"/>
          </p:cNvPicPr>
          <p:nvPr userDrawn="1"/>
        </p:nvPicPr>
        <p:blipFill>
          <a:blip r:embed="rId3"/>
          <a:stretch/>
        </p:blipFill>
        <p:spPr bwMode="auto">
          <a:xfrm>
            <a:off x="11272988" y="465208"/>
            <a:ext cx="420484" cy="563788"/>
          </a:xfrm>
          <a:prstGeom prst="rect">
            <a:avLst/>
          </a:prstGeom>
        </p:spPr>
      </p:pic>
      <p:sp>
        <p:nvSpPr>
          <p:cNvPr id="1154383677" name="object 10"/>
          <p:cNvSpPr/>
          <p:nvPr userDrawn="1"/>
        </p:nvSpPr>
        <p:spPr bwMode="auto">
          <a:xfrm>
            <a:off x="0" y="3733801"/>
            <a:ext cx="2971799" cy="3124200"/>
          </a:xfrm>
          <a:prstGeom prst="rect">
            <a:avLst/>
          </a:prstGeom>
          <a:blipFill>
            <a:blip r:embed="rId4">
              <a:alphaModFix amt="70000"/>
            </a:blip>
            <a:srcRect l="28709" t="0" r="12340" b="0"/>
            <a:stretch/>
          </a:blipFill>
        </p:spPr>
        <p:txBody>
          <a:bodyPr wrap="square" lIns="0" tIns="0" rIns="0" bIns="0" rtlCol="0"/>
          <a:lstStyle/>
          <a:p>
            <a:pPr>
              <a:defRPr/>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3_Title and Content">
    <p:spTree>
      <p:nvGrpSpPr>
        <p:cNvPr id="1" name=""/>
        <p:cNvGrpSpPr/>
        <p:nvPr/>
      </p:nvGrpSpPr>
      <p:grpSpPr bwMode="auto">
        <a:xfrm>
          <a:off x="0" y="0"/>
          <a:ext cx="0" cy="0"/>
          <a:chOff x="0" y="0"/>
          <a:chExt cx="0" cy="0"/>
        </a:xfrm>
      </p:grpSpPr>
      <p:sp>
        <p:nvSpPr>
          <p:cNvPr id="217846726" name="Title 1"/>
          <p:cNvSpPr>
            <a:spLocks noGrp="1"/>
          </p:cNvSpPr>
          <p:nvPr>
            <p:ph type="title"/>
          </p:nvPr>
        </p:nvSpPr>
        <p:spPr bwMode="auto">
          <a:xfrm>
            <a:off x="3844870" y="1446040"/>
            <a:ext cx="7585129" cy="1325563"/>
          </a:xfrm>
          <a:prstGeom prst="rect">
            <a:avLst/>
          </a:prstGeom>
        </p:spPr>
        <p:txBody>
          <a:bodyPr>
            <a:normAutofit/>
          </a:bodyPr>
          <a:lstStyle>
            <a:lvl1pPr>
              <a:defRPr sz="3200" b="1">
                <a:solidFill>
                  <a:schemeClr val="accent1"/>
                </a:solidFill>
              </a:defRPr>
            </a:lvl1pPr>
          </a:lstStyle>
          <a:p>
            <a:pPr>
              <a:defRPr/>
            </a:pPr>
            <a:r>
              <a:rPr lang="en-US"/>
              <a:t>Click to edit Master title style</a:t>
            </a:r>
            <a:endParaRPr lang="sl-SI"/>
          </a:p>
        </p:txBody>
      </p:sp>
      <p:sp>
        <p:nvSpPr>
          <p:cNvPr id="2918970" name="Content Placeholder 2"/>
          <p:cNvSpPr>
            <a:spLocks noGrp="1"/>
          </p:cNvSpPr>
          <p:nvPr>
            <p:ph idx="1"/>
          </p:nvPr>
        </p:nvSpPr>
        <p:spPr bwMode="auto">
          <a:xfrm>
            <a:off x="3844870" y="2771603"/>
            <a:ext cx="7585129" cy="3660194"/>
          </a:xfrm>
          <a:prstGeom prst="rect">
            <a:avLst/>
          </a:prstGeom>
        </p:spPr>
        <p:txBody>
          <a:bodyPr>
            <a:normAutofit/>
          </a:bodyPr>
          <a:lstStyle>
            <a:lvl1pPr marL="514350" indent="-514350">
              <a:buFont typeface="+mj-lt"/>
              <a:buAutoNum type="arabicPeriod"/>
              <a:defRPr sz="1800"/>
            </a:lvl1pPr>
            <a:lvl2pPr>
              <a:defRPr sz="1800"/>
            </a:lvl2pPr>
          </a:lstStyle>
          <a:p>
            <a:pPr lvl="0">
              <a:defRPr/>
            </a:pPr>
            <a:r>
              <a:rPr lang="en-US"/>
              <a:t>Click to edit Master text styles</a:t>
            </a:r>
            <a:endParaRPr/>
          </a:p>
          <a:p>
            <a:pPr lvl="1">
              <a:defRPr/>
            </a:pPr>
            <a:r>
              <a:rPr lang="en-US"/>
              <a:t>Second level</a:t>
            </a:r>
            <a:endParaRPr/>
          </a:p>
        </p:txBody>
      </p:sp>
      <p:sp>
        <p:nvSpPr>
          <p:cNvPr id="562183167" name="Rectangle 19"/>
          <p:cNvSpPr/>
          <p:nvPr userDrawn="1"/>
        </p:nvSpPr>
        <p:spPr bwMode="auto">
          <a:xfrm>
            <a:off x="0" y="0"/>
            <a:ext cx="2971800" cy="6867430"/>
          </a:xfrm>
          <a:prstGeom prst="rect">
            <a:avLst/>
          </a:prstGeom>
          <a:gradFill>
            <a:gsLst>
              <a:gs pos="2000">
                <a:srgbClr val="2EBCBC"/>
              </a:gs>
              <a:gs pos="66484">
                <a:srgbClr val="224965"/>
              </a:gs>
              <a:gs pos="100000">
                <a:srgbClr val="012E3B"/>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sl-SI"/>
          </a:p>
        </p:txBody>
      </p:sp>
      <p:pic>
        <p:nvPicPr>
          <p:cNvPr id="510955192" name="Picture 24" descr="A black background with white text&#10;&#10;AI-generated content may be incorrect."/>
          <p:cNvPicPr>
            <a:picLocks noChangeAspect="1"/>
          </p:cNvPicPr>
          <p:nvPr userDrawn="1"/>
        </p:nvPicPr>
        <p:blipFill>
          <a:blip r:embed="rId2"/>
          <a:stretch/>
        </p:blipFill>
        <p:spPr bwMode="auto">
          <a:xfrm>
            <a:off x="635922" y="365125"/>
            <a:ext cx="1704323" cy="1056752"/>
          </a:xfrm>
          <a:prstGeom prst="rect">
            <a:avLst/>
          </a:prstGeom>
        </p:spPr>
      </p:pic>
      <p:sp>
        <p:nvSpPr>
          <p:cNvPr id="1303721242" name="Title 1"/>
          <p:cNvSpPr txBox="1"/>
          <p:nvPr userDrawn="1"/>
        </p:nvSpPr>
        <p:spPr bwMode="auto">
          <a:xfrm>
            <a:off x="635922" y="1620946"/>
            <a:ext cx="1704323" cy="1325563"/>
          </a:xfrm>
          <a:prstGeom prst="rect">
            <a:avLst/>
          </a:prstGeom>
        </p:spPr>
        <p:txBody>
          <a:bodyPr vert="horz" lIns="91440" tIns="45720" rIns="91440" bIns="45720" rtlCol="0" anchor="ctr">
            <a:normAutofit/>
          </a:bodyPr>
          <a:lstStyle>
            <a:lvl1pPr algn="l" defTabSz="914400">
              <a:lnSpc>
                <a:spcPct val="90000"/>
              </a:lnSpc>
              <a:spcBef>
                <a:spcPts val="0"/>
              </a:spcBef>
              <a:buNone/>
              <a:defRPr sz="3200" b="1">
                <a:solidFill>
                  <a:schemeClr val="accent1"/>
                </a:solidFill>
                <a:latin typeface="+mj-lt"/>
                <a:ea typeface="+mj-ea"/>
                <a:cs typeface="+mj-cs"/>
              </a:defRPr>
            </a:lvl1pPr>
          </a:lstStyle>
          <a:p>
            <a:pPr>
              <a:defRPr/>
            </a:pPr>
            <a:r>
              <a:rPr lang="en-US" sz="2800">
                <a:solidFill>
                  <a:schemeClr val="bg1"/>
                </a:solidFill>
              </a:rPr>
              <a:t>Click to edit</a:t>
            </a:r>
            <a:endParaRPr lang="sl-SI" sz="2800">
              <a:solidFill>
                <a:schemeClr val="bg1"/>
              </a:solidFill>
            </a:endParaRPr>
          </a:p>
        </p:txBody>
      </p:sp>
      <p:pic>
        <p:nvPicPr>
          <p:cNvPr id="722448482" name="Picture 31"/>
          <p:cNvPicPr>
            <a:picLocks noChangeAspect="1"/>
          </p:cNvPicPr>
          <p:nvPr userDrawn="1"/>
        </p:nvPicPr>
        <p:blipFill>
          <a:blip r:embed="rId3"/>
          <a:stretch/>
        </p:blipFill>
        <p:spPr bwMode="auto">
          <a:xfrm>
            <a:off x="11272988" y="465208"/>
            <a:ext cx="420484" cy="563788"/>
          </a:xfrm>
          <a:prstGeom prst="rect">
            <a:avLst/>
          </a:prstGeom>
        </p:spPr>
      </p:pic>
      <p:sp>
        <p:nvSpPr>
          <p:cNvPr id="1115390503" name="object 12"/>
          <p:cNvSpPr/>
          <p:nvPr userDrawn="1"/>
        </p:nvSpPr>
        <p:spPr bwMode="auto">
          <a:xfrm>
            <a:off x="0" y="3505199"/>
            <a:ext cx="2971800" cy="3364618"/>
          </a:xfrm>
          <a:prstGeom prst="rect">
            <a:avLst/>
          </a:prstGeom>
          <a:blipFill>
            <a:blip r:embed="rId4">
              <a:alphaModFix amt="70000"/>
            </a:blip>
            <a:srcRect l="0" t="19974" r="0" b="0"/>
            <a:stretch/>
          </a:blipFill>
        </p:spPr>
        <p:txBody>
          <a:bodyPr wrap="square" lIns="0" tIns="0" rIns="0" bIns="0" rtlCol="0"/>
          <a:lstStyle/>
          <a:p>
            <a:pPr>
              <a:defRPr/>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4_Title and Content">
    <p:spTree>
      <p:nvGrpSpPr>
        <p:cNvPr id="1" name=""/>
        <p:cNvGrpSpPr/>
        <p:nvPr/>
      </p:nvGrpSpPr>
      <p:grpSpPr bwMode="auto">
        <a:xfrm>
          <a:off x="0" y="0"/>
          <a:ext cx="0" cy="0"/>
          <a:chOff x="0" y="0"/>
          <a:chExt cx="0" cy="0"/>
        </a:xfrm>
      </p:grpSpPr>
      <p:sp>
        <p:nvSpPr>
          <p:cNvPr id="72723781" name="Title 1"/>
          <p:cNvSpPr>
            <a:spLocks noGrp="1"/>
          </p:cNvSpPr>
          <p:nvPr>
            <p:ph type="title"/>
          </p:nvPr>
        </p:nvSpPr>
        <p:spPr bwMode="auto">
          <a:xfrm>
            <a:off x="853696" y="1446040"/>
            <a:ext cx="10484608" cy="1325563"/>
          </a:xfrm>
          <a:prstGeom prst="rect">
            <a:avLst/>
          </a:prstGeom>
        </p:spPr>
        <p:txBody>
          <a:bodyPr>
            <a:normAutofit/>
          </a:bodyPr>
          <a:lstStyle>
            <a:lvl1pPr>
              <a:defRPr sz="3200" b="1">
                <a:solidFill>
                  <a:schemeClr val="accent1"/>
                </a:solidFill>
              </a:defRPr>
            </a:lvl1pPr>
          </a:lstStyle>
          <a:p>
            <a:pPr>
              <a:defRPr/>
            </a:pPr>
            <a:r>
              <a:rPr lang="en-US"/>
              <a:t>Click to edit Master title style</a:t>
            </a:r>
            <a:endParaRPr lang="sl-SI"/>
          </a:p>
        </p:txBody>
      </p:sp>
      <p:pic>
        <p:nvPicPr>
          <p:cNvPr id="57675348" name="Picture 31"/>
          <p:cNvPicPr>
            <a:picLocks noChangeAspect="1"/>
          </p:cNvPicPr>
          <p:nvPr userDrawn="1"/>
        </p:nvPicPr>
        <p:blipFill>
          <a:blip r:embed="rId2"/>
          <a:stretch/>
        </p:blipFill>
        <p:spPr bwMode="auto">
          <a:xfrm>
            <a:off x="11272988" y="465208"/>
            <a:ext cx="420484" cy="563788"/>
          </a:xfrm>
          <a:prstGeom prst="rect">
            <a:avLst/>
          </a:prstGeom>
        </p:spPr>
      </p:pic>
      <p:cxnSp>
        <p:nvCxnSpPr>
          <p:cNvPr id="222020723" name="Straight Connector 5"/>
          <p:cNvCxnSpPr/>
          <p:nvPr userDrawn="1"/>
        </p:nvCxnSpPr>
        <p:spPr bwMode="auto">
          <a:xfrm>
            <a:off x="853696" y="1446040"/>
            <a:ext cx="1048460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04699700" name="Straight Connector 8"/>
          <p:cNvCxnSpPr/>
          <p:nvPr userDrawn="1"/>
        </p:nvCxnSpPr>
        <p:spPr bwMode="auto">
          <a:xfrm flipV="1">
            <a:off x="853696" y="6368097"/>
            <a:ext cx="10484607" cy="1"/>
          </a:xfrm>
          <a:prstGeom prst="line">
            <a:avLst/>
          </a:prstGeom>
        </p:spPr>
        <p:style>
          <a:lnRef idx="2">
            <a:schemeClr val="accent1"/>
          </a:lnRef>
          <a:fillRef idx="0">
            <a:schemeClr val="accent1"/>
          </a:fillRef>
          <a:effectRef idx="1">
            <a:schemeClr val="accent1"/>
          </a:effectRef>
          <a:fontRef idx="minor">
            <a:schemeClr val="tx1"/>
          </a:fontRef>
        </p:style>
      </p:cxnSp>
      <p:sp>
        <p:nvSpPr>
          <p:cNvPr id="1605642370" name="Content Placeholder 2"/>
          <p:cNvSpPr>
            <a:spLocks noGrp="1"/>
          </p:cNvSpPr>
          <p:nvPr>
            <p:ph sz="half" idx="1"/>
          </p:nvPr>
        </p:nvSpPr>
        <p:spPr bwMode="auto">
          <a:xfrm>
            <a:off x="853696" y="2771603"/>
            <a:ext cx="4934921" cy="3596495"/>
          </a:xfrm>
          <a:prstGeom prst="rect">
            <a:avLst/>
          </a:prstGeom>
        </p:spPr>
        <p:txBody>
          <a:bodyPr>
            <a:normAutofit/>
          </a:bodyPr>
          <a:lstStyle>
            <a:lvl1pPr marL="0" indent="0">
              <a:buNone/>
              <a:defRPr sz="1800"/>
            </a:lvl1pPr>
          </a:lstStyle>
          <a:p>
            <a:pPr lvl="0">
              <a:defRPr/>
            </a:pPr>
            <a:r>
              <a:rPr lang="en-US"/>
              <a:t>Click to edit Master text styles</a:t>
            </a:r>
            <a:endParaRPr/>
          </a:p>
        </p:txBody>
      </p:sp>
      <p:sp>
        <p:nvSpPr>
          <p:cNvPr id="1986636544" name="Content Placeholder 2"/>
          <p:cNvSpPr>
            <a:spLocks noGrp="1"/>
          </p:cNvSpPr>
          <p:nvPr>
            <p:ph sz="half" idx="10"/>
          </p:nvPr>
        </p:nvSpPr>
        <p:spPr bwMode="auto">
          <a:xfrm>
            <a:off x="6408551" y="2771602"/>
            <a:ext cx="4934921" cy="3596495"/>
          </a:xfrm>
          <a:prstGeom prst="rect">
            <a:avLst/>
          </a:prstGeom>
        </p:spPr>
        <p:txBody>
          <a:bodyPr>
            <a:normAutofit/>
          </a:bodyPr>
          <a:lstStyle>
            <a:lvl1pPr marL="0" indent="0">
              <a:buNone/>
              <a:defRPr sz="1800"/>
            </a:lvl1pPr>
          </a:lstStyle>
          <a:p>
            <a:pPr lvl="0">
              <a:defRPr/>
            </a:pPr>
            <a:r>
              <a:rPr lang="en-US"/>
              <a:t>Click to edit Master text styles</a:t>
            </a:r>
            <a:endParaRPr/>
          </a:p>
        </p:txBody>
      </p:sp>
      <p:pic>
        <p:nvPicPr>
          <p:cNvPr id="1999824025" name=""/>
          <p:cNvPicPr>
            <a:picLocks noChangeAspect="1"/>
          </p:cNvPicPr>
          <p:nvPr/>
        </p:nvPicPr>
        <p:blipFill>
          <a:blip r:embed="rId3">
            <a:extLst>
              <a:ext uri="{96DAC541-7B7A-43D3-8B79-37D633B846F1}">
                <asvg:svgBlip xmlns:asvg="http://schemas.microsoft.com/office/drawing/2016/SVG/main" r:embed="rId4"/>
              </a:ext>
            </a:extLst>
          </a:blip>
          <a:stretch/>
        </p:blipFill>
        <p:spPr bwMode="auto">
          <a:xfrm flipH="0" flipV="0">
            <a:off x="54869" y="90439"/>
            <a:ext cx="742704" cy="742704"/>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1_Title and Content">
    <p:spTree>
      <p:nvGrpSpPr>
        <p:cNvPr id="1" name=""/>
        <p:cNvGrpSpPr/>
        <p:nvPr/>
      </p:nvGrpSpPr>
      <p:grpSpPr bwMode="auto">
        <a:xfrm>
          <a:off x="0" y="0"/>
          <a:ext cx="0" cy="0"/>
          <a:chOff x="0" y="0"/>
          <a:chExt cx="0" cy="0"/>
        </a:xfrm>
      </p:grpSpPr>
      <p:sp>
        <p:nvSpPr>
          <p:cNvPr id="1333990762" name="Title 1"/>
          <p:cNvSpPr>
            <a:spLocks noGrp="1"/>
          </p:cNvSpPr>
          <p:nvPr>
            <p:ph type="title"/>
          </p:nvPr>
        </p:nvSpPr>
        <p:spPr bwMode="auto">
          <a:xfrm>
            <a:off x="853697" y="1446040"/>
            <a:ext cx="10484607" cy="1325563"/>
          </a:xfrm>
          <a:prstGeom prst="rect">
            <a:avLst/>
          </a:prstGeom>
        </p:spPr>
        <p:txBody>
          <a:bodyPr>
            <a:normAutofit/>
          </a:bodyPr>
          <a:lstStyle>
            <a:lvl1pPr>
              <a:defRPr sz="3200" b="1">
                <a:solidFill>
                  <a:schemeClr val="accent1"/>
                </a:solidFill>
              </a:defRPr>
            </a:lvl1pPr>
          </a:lstStyle>
          <a:p>
            <a:pPr>
              <a:defRPr/>
            </a:pPr>
            <a:r>
              <a:rPr lang="en-US"/>
              <a:t>Click to edit Master title style</a:t>
            </a:r>
            <a:endParaRPr lang="sl-SI"/>
          </a:p>
        </p:txBody>
      </p:sp>
      <p:sp>
        <p:nvSpPr>
          <p:cNvPr id="631776614" name="Content Placeholder 2"/>
          <p:cNvSpPr>
            <a:spLocks noGrp="1"/>
          </p:cNvSpPr>
          <p:nvPr>
            <p:ph idx="1"/>
          </p:nvPr>
        </p:nvSpPr>
        <p:spPr bwMode="auto">
          <a:xfrm>
            <a:off x="853696" y="2771603"/>
            <a:ext cx="10484607" cy="3660194"/>
          </a:xfrm>
          <a:prstGeom prst="rect">
            <a:avLst/>
          </a:prstGeom>
        </p:spPr>
        <p:txBody>
          <a:bodyPr>
            <a:normAutofit/>
          </a:bodyPr>
          <a:lstStyle>
            <a:lvl1pPr marL="514350" indent="-514350">
              <a:buFont typeface="+mj-lt"/>
              <a:buAutoNum type="arabicPeriod"/>
              <a:defRPr sz="1800"/>
            </a:lvl1pPr>
            <a:lvl2pPr>
              <a:defRPr sz="1800"/>
            </a:lvl2pPr>
          </a:lstStyle>
          <a:p>
            <a:pPr lvl="0">
              <a:defRPr/>
            </a:pPr>
            <a:r>
              <a:rPr lang="en-US"/>
              <a:t>Click to edit Master text styles</a:t>
            </a:r>
            <a:endParaRPr/>
          </a:p>
          <a:p>
            <a:pPr lvl="1">
              <a:defRPr/>
            </a:pPr>
            <a:r>
              <a:rPr lang="en-US"/>
              <a:t>Second level</a:t>
            </a:r>
            <a:endParaRPr/>
          </a:p>
        </p:txBody>
      </p:sp>
      <p:pic>
        <p:nvPicPr>
          <p:cNvPr id="75527117" name="Picture 30"/>
          <p:cNvPicPr>
            <a:picLocks noChangeAspect="1"/>
          </p:cNvPicPr>
          <p:nvPr userDrawn="1"/>
        </p:nvPicPr>
        <p:blipFill>
          <a:blip r:embed="rId2"/>
          <a:stretch/>
        </p:blipFill>
        <p:spPr bwMode="auto">
          <a:xfrm>
            <a:off x="11497775" y="219074"/>
            <a:ext cx="503725" cy="675397"/>
          </a:xfrm>
          <a:prstGeom prst="rect">
            <a:avLst/>
          </a:prstGeom>
        </p:spPr>
      </p:pic>
      <p:pic>
        <p:nvPicPr>
          <p:cNvPr id="154281590" name=""/>
          <p:cNvPicPr>
            <a:picLocks noChangeAspect="1"/>
          </p:cNvPicPr>
          <p:nvPr/>
        </p:nvPicPr>
        <p:blipFill>
          <a:blip r:embed="rId3"/>
          <a:stretch/>
        </p:blipFill>
        <p:spPr bwMode="auto">
          <a:xfrm flipH="0" flipV="0">
            <a:off x="54869" y="90439"/>
            <a:ext cx="742704" cy="742704"/>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Two Content">
    <p:spTree>
      <p:nvGrpSpPr>
        <p:cNvPr id="1" name=""/>
        <p:cNvGrpSpPr/>
        <p:nvPr/>
      </p:nvGrpSpPr>
      <p:grpSpPr bwMode="auto">
        <a:xfrm>
          <a:off x="0" y="0"/>
          <a:ext cx="0" cy="0"/>
          <a:chOff x="0" y="0"/>
          <a:chExt cx="0" cy="0"/>
        </a:xfrm>
      </p:grpSpPr>
      <p:sp>
        <p:nvSpPr>
          <p:cNvPr id="970051301" name="Title 1"/>
          <p:cNvSpPr>
            <a:spLocks noGrp="1"/>
          </p:cNvSpPr>
          <p:nvPr>
            <p:ph type="title"/>
          </p:nvPr>
        </p:nvSpPr>
        <p:spPr bwMode="auto">
          <a:xfrm>
            <a:off x="853697" y="1446040"/>
            <a:ext cx="10484607" cy="1325563"/>
          </a:xfrm>
          <a:prstGeom prst="rect">
            <a:avLst/>
          </a:prstGeom>
        </p:spPr>
        <p:txBody>
          <a:bodyPr>
            <a:normAutofit/>
          </a:bodyPr>
          <a:lstStyle>
            <a:lvl1pPr>
              <a:defRPr sz="3200" b="1">
                <a:solidFill>
                  <a:schemeClr val="accent1"/>
                </a:solidFill>
              </a:defRPr>
            </a:lvl1pPr>
          </a:lstStyle>
          <a:p>
            <a:pPr>
              <a:defRPr/>
            </a:pPr>
            <a:r>
              <a:rPr lang="en-US"/>
              <a:t>Click to edit Master title style</a:t>
            </a:r>
            <a:endParaRPr lang="sl-SI"/>
          </a:p>
        </p:txBody>
      </p:sp>
      <p:sp>
        <p:nvSpPr>
          <p:cNvPr id="1831008326" name="Content Placeholder 2"/>
          <p:cNvSpPr>
            <a:spLocks noGrp="1"/>
          </p:cNvSpPr>
          <p:nvPr>
            <p:ph sz="half" idx="1"/>
          </p:nvPr>
        </p:nvSpPr>
        <p:spPr bwMode="auto">
          <a:xfrm>
            <a:off x="853696" y="2771603"/>
            <a:ext cx="4934921" cy="3596495"/>
          </a:xfrm>
          <a:prstGeom prst="rect">
            <a:avLst/>
          </a:prstGeom>
        </p:spPr>
        <p:txBody>
          <a:bodyPr>
            <a:normAutofit/>
          </a:bodyPr>
          <a:lstStyle>
            <a:lvl1pPr marL="0" indent="0">
              <a:buNone/>
              <a:defRPr sz="1800"/>
            </a:lvl1pPr>
          </a:lstStyle>
          <a:p>
            <a:pPr lvl="0">
              <a:defRPr/>
            </a:pPr>
            <a:r>
              <a:rPr lang="en-US"/>
              <a:t>Click to edit Master text styles</a:t>
            </a:r>
            <a:endParaRPr/>
          </a:p>
        </p:txBody>
      </p:sp>
      <p:sp>
        <p:nvSpPr>
          <p:cNvPr id="1289269833" name="Content Placeholder 2"/>
          <p:cNvSpPr>
            <a:spLocks noGrp="1"/>
          </p:cNvSpPr>
          <p:nvPr>
            <p:ph sz="half" idx="10"/>
          </p:nvPr>
        </p:nvSpPr>
        <p:spPr bwMode="auto">
          <a:xfrm>
            <a:off x="6408551" y="2771602"/>
            <a:ext cx="4934921" cy="3596495"/>
          </a:xfrm>
          <a:prstGeom prst="rect">
            <a:avLst/>
          </a:prstGeom>
        </p:spPr>
        <p:txBody>
          <a:bodyPr>
            <a:normAutofit/>
          </a:bodyPr>
          <a:lstStyle>
            <a:lvl1pPr marL="0" indent="0">
              <a:buNone/>
              <a:defRPr sz="1800"/>
            </a:lvl1pPr>
          </a:lstStyle>
          <a:p>
            <a:pPr lvl="0">
              <a:defRPr/>
            </a:pPr>
            <a:r>
              <a:rPr lang="en-US"/>
              <a:t>Click to edit Master text styles</a:t>
            </a:r>
            <a:endParaRPr/>
          </a:p>
        </p:txBody>
      </p:sp>
      <p:pic>
        <p:nvPicPr>
          <p:cNvPr id="1687290350" name="Picture 30"/>
          <p:cNvPicPr>
            <a:picLocks noChangeAspect="1"/>
          </p:cNvPicPr>
          <p:nvPr userDrawn="1"/>
        </p:nvPicPr>
        <p:blipFill>
          <a:blip r:embed="rId2"/>
          <a:stretch/>
        </p:blipFill>
        <p:spPr bwMode="auto">
          <a:xfrm>
            <a:off x="11497774" y="219073"/>
            <a:ext cx="503724" cy="675396"/>
          </a:xfrm>
          <a:prstGeom prst="rect">
            <a:avLst/>
          </a:prstGeom>
        </p:spPr>
      </p:pic>
      <p:pic>
        <p:nvPicPr>
          <p:cNvPr id="609771019" name=""/>
          <p:cNvPicPr>
            <a:picLocks noChangeAspect="1"/>
          </p:cNvPicPr>
          <p:nvPr/>
        </p:nvPicPr>
        <p:blipFill>
          <a:blip r:embed="rId3"/>
          <a:stretch/>
        </p:blipFill>
        <p:spPr bwMode="auto">
          <a:xfrm flipH="0" flipV="0">
            <a:off x="54869" y="90439"/>
            <a:ext cx="742704" cy="74270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1_Two Content">
    <p:spTree>
      <p:nvGrpSpPr>
        <p:cNvPr id="1" name=""/>
        <p:cNvGrpSpPr/>
        <p:nvPr/>
      </p:nvGrpSpPr>
      <p:grpSpPr bwMode="auto">
        <a:xfrm>
          <a:off x="0" y="0"/>
          <a:ext cx="0" cy="0"/>
          <a:chOff x="0" y="0"/>
          <a:chExt cx="0" cy="0"/>
        </a:xfrm>
      </p:grpSpPr>
      <p:sp>
        <p:nvSpPr>
          <p:cNvPr id="160514505" name="Content Placeholder 2"/>
          <p:cNvSpPr>
            <a:spLocks noGrp="1"/>
          </p:cNvSpPr>
          <p:nvPr>
            <p:ph sz="half" idx="1"/>
          </p:nvPr>
        </p:nvSpPr>
        <p:spPr bwMode="auto">
          <a:xfrm>
            <a:off x="853696" y="2771603"/>
            <a:ext cx="5166104" cy="3596495"/>
          </a:xfrm>
          <a:prstGeom prst="rect">
            <a:avLst/>
          </a:prstGeom>
        </p:spPr>
        <p:txBody>
          <a:bodyPr>
            <a:normAutofit/>
          </a:bodyPr>
          <a:lstStyle>
            <a:lvl1pPr marL="0" indent="0">
              <a:buNone/>
              <a:defRPr sz="1800"/>
            </a:lvl1pPr>
          </a:lstStyle>
          <a:p>
            <a:pPr lvl="0">
              <a:defRPr/>
            </a:pPr>
            <a:r>
              <a:rPr lang="en-US"/>
              <a:t>Click to edit Master text styles</a:t>
            </a:r>
            <a:endParaRPr/>
          </a:p>
        </p:txBody>
      </p:sp>
      <p:sp>
        <p:nvSpPr>
          <p:cNvPr id="1702133593" name="Content Placeholder 3"/>
          <p:cNvSpPr>
            <a:spLocks noGrp="1"/>
          </p:cNvSpPr>
          <p:nvPr>
            <p:ph sz="half" idx="2"/>
          </p:nvPr>
        </p:nvSpPr>
        <p:spPr bwMode="auto">
          <a:xfrm>
            <a:off x="6172200" y="2771603"/>
            <a:ext cx="5166103" cy="3596495"/>
          </a:xfrm>
          <a:prstGeom prst="rect">
            <a:avLst/>
          </a:prstGeom>
        </p:spPr>
        <p:txBody>
          <a:bodyPr>
            <a:normAutofit/>
          </a:bodyPr>
          <a:lstStyle>
            <a:lvl1pPr marL="0" indent="0">
              <a:buNone/>
              <a:defRPr sz="1800"/>
            </a:lvl1pPr>
          </a:lstStyle>
          <a:p>
            <a:pPr lvl="0">
              <a:defRPr/>
            </a:pPr>
            <a:r>
              <a:rPr lang="en-US"/>
              <a:t>Click to edit Master text styles</a:t>
            </a:r>
            <a:endParaRPr/>
          </a:p>
        </p:txBody>
      </p:sp>
      <p:sp>
        <p:nvSpPr>
          <p:cNvPr id="651536979" name="Title 1"/>
          <p:cNvSpPr>
            <a:spLocks noGrp="1"/>
          </p:cNvSpPr>
          <p:nvPr>
            <p:ph type="title"/>
          </p:nvPr>
        </p:nvSpPr>
        <p:spPr bwMode="auto">
          <a:xfrm>
            <a:off x="853697" y="1446040"/>
            <a:ext cx="10484607" cy="1325563"/>
          </a:xfrm>
          <a:prstGeom prst="rect">
            <a:avLst/>
          </a:prstGeom>
        </p:spPr>
        <p:txBody>
          <a:bodyPr>
            <a:normAutofit/>
          </a:bodyPr>
          <a:lstStyle>
            <a:lvl1pPr>
              <a:defRPr sz="3200" b="1">
                <a:solidFill>
                  <a:schemeClr val="accent1"/>
                </a:solidFill>
              </a:defRPr>
            </a:lvl1pPr>
          </a:lstStyle>
          <a:p>
            <a:pPr>
              <a:defRPr/>
            </a:pPr>
            <a:r>
              <a:rPr lang="en-US"/>
              <a:t>Click to edit Master title style</a:t>
            </a:r>
            <a:endParaRPr lang="sl-SI"/>
          </a:p>
        </p:txBody>
      </p:sp>
      <p:pic>
        <p:nvPicPr>
          <p:cNvPr id="1929390502" name="Picture 30"/>
          <p:cNvPicPr>
            <a:picLocks noChangeAspect="1"/>
          </p:cNvPicPr>
          <p:nvPr userDrawn="1"/>
        </p:nvPicPr>
        <p:blipFill>
          <a:blip r:embed="rId2"/>
          <a:stretch/>
        </p:blipFill>
        <p:spPr bwMode="auto">
          <a:xfrm>
            <a:off x="11497774" y="219073"/>
            <a:ext cx="503724" cy="675396"/>
          </a:xfrm>
          <a:prstGeom prst="rect">
            <a:avLst/>
          </a:prstGeom>
        </p:spPr>
      </p:pic>
      <p:pic>
        <p:nvPicPr>
          <p:cNvPr id="236469533" name=""/>
          <p:cNvPicPr>
            <a:picLocks noChangeAspect="1"/>
          </p:cNvPicPr>
          <p:nvPr/>
        </p:nvPicPr>
        <p:blipFill>
          <a:blip r:embed="rId3"/>
          <a:stretch/>
        </p:blipFill>
        <p:spPr bwMode="auto">
          <a:xfrm flipH="0" flipV="0">
            <a:off x="54869" y="90439"/>
            <a:ext cx="742704" cy="742704"/>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5_Title and Content">
    <p:spTree>
      <p:nvGrpSpPr>
        <p:cNvPr id="1" name=""/>
        <p:cNvGrpSpPr/>
        <p:nvPr/>
      </p:nvGrpSpPr>
      <p:grpSpPr bwMode="auto">
        <a:xfrm>
          <a:off x="0" y="0"/>
          <a:ext cx="0" cy="0"/>
          <a:chOff x="0" y="0"/>
          <a:chExt cx="0" cy="0"/>
        </a:xfrm>
      </p:grpSpPr>
    </p:spTree>
  </p:cSld>
  <p:clrMapOvr>
    <a:masterClrMapping/>
  </p:clrMapOvr>
</p:sldLayout>
</file>

<file path=ppt/slideMasters/_rels/slideMaster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0">
  <p:cSld name="">
    <p:bg>
      <p:bgRef idx="1001">
        <a:schemeClr val="bg1"/>
      </p:bgRef>
    </p:bg>
    <p:spTree>
      <p:nvGrpSpPr>
        <p:cNvPr id="1" name=""/>
        <p:cNvGrpSpPr/>
        <p:nvPr/>
      </p:nvGrpSpPr>
      <p:grpSpPr bwMode="auto">
        <a:xfrm>
          <a:off x="0" y="0"/>
          <a:ext cx="0" cy="0"/>
          <a:chOff x="0" y="0"/>
          <a:chExt cx="0" cy="0"/>
        </a:xfrm>
      </p:grpSpPr>
      <p:sp>
        <p:nvSpPr>
          <p:cNvPr id="934466087" name="Title Placeholder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en-US"/>
              <a:t>Click to edit Master title style</a:t>
            </a:r>
            <a:endParaRPr lang="sl-SI"/>
          </a:p>
        </p:txBody>
      </p:sp>
      <p:sp>
        <p:nvSpPr>
          <p:cNvPr id="843631266" name="Text Placeholder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sl-SI"/>
          </a:p>
        </p:txBody>
      </p:sp>
      <p:sp>
        <p:nvSpPr>
          <p:cNvPr id="141840978" name="Date Placeholder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a:defRPr/>
            </a:pPr>
            <a:fld id="{FB33BB4D-2704-459C-AF6C-FEA176297951}" type="datetimeFigureOut">
              <a:rPr lang="sl-SI"/>
              <a:t>21. 05. 2025</a:t>
            </a:fld>
            <a:endParaRPr lang="sl-SI"/>
          </a:p>
        </p:txBody>
      </p:sp>
      <p:sp>
        <p:nvSpPr>
          <p:cNvPr id="601798657" name="Footer Placeholder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a:defRPr/>
            </a:pPr>
            <a:endParaRPr lang="sl-SI"/>
          </a:p>
        </p:txBody>
      </p:sp>
      <p:sp>
        <p:nvSpPr>
          <p:cNvPr id="636312391" name="Slide Number Placeholder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a:defRPr/>
            </a:pPr>
            <a:fld id="{B90F7FF9-0D0E-4C96-997E-EB2E7D49C1A7}" type="slidenum">
              <a:rPr lang="sl-SI"/>
              <a:t>1</a:t>
            </a:fld>
            <a:endParaRPr lang="sl-SI"/>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sl-SI"/>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8.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42.png"/><Relationship Id="rId10" Type="http://schemas.openxmlformats.org/officeDocument/2006/relationships/image" Target="../media/image43.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44.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44.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45.png"/><Relationship Id="rId4" Type="http://schemas.openxmlformats.org/officeDocument/2006/relationships/image" Target="../media/image46.jpg"/><Relationship Id="rId5" Type="http://schemas.openxmlformats.org/officeDocument/2006/relationships/image" Target="../media/image1.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media2.svg"/><Relationship Id="rId7" Type="http://schemas.openxmlformats.org/officeDocument/2006/relationships/image" Target="../media/image50.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51.png"/><Relationship Id="rId4" Type="http://schemas.openxmlformats.org/officeDocument/2006/relationships/chart" Target="../charts/chart1.xml" /></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52.jp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jpg"/><Relationship Id="rId7" Type="http://schemas.openxmlformats.org/officeDocument/2006/relationships/image" Target="../media/image56.png"/><Relationship Id="rId8" Type="http://schemas.openxmlformats.org/officeDocument/2006/relationships/image" Target="../media/image57.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58.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9.emf"/><Relationship Id="rId4" Type="http://schemas.openxmlformats.org/officeDocument/2006/relationships/image" Target="../media/image10.emf"/><Relationship Id="rId5" Type="http://schemas.openxmlformats.org/officeDocument/2006/relationships/image" Target="../media/image11.emf"/><Relationship Id="rId6" Type="http://schemas.openxmlformats.org/officeDocument/2006/relationships/image" Target="../media/image12.emf"/><Relationship Id="rId7" Type="http://schemas.openxmlformats.org/officeDocument/2006/relationships/image" Target="../media/image13.emf"/></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62.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63.jpg"/><Relationship Id="rId4" Type="http://schemas.openxmlformats.org/officeDocument/2006/relationships/image" Target="../media/image64.png"/><Relationship Id="rId5" Type="http://schemas.openxmlformats.org/officeDocument/2006/relationships/image" Target="../media/image65.jp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57.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8.png"/><Relationship Id="rId7" Type="http://schemas.openxmlformats.org/officeDocument/2006/relationships/image" Target="../media/image68.png"/><Relationship Id="rId8" Type="http://schemas.openxmlformats.org/officeDocument/2006/relationships/image" Target="../media/image69.png"/><Relationship Id="rId9" Type="http://schemas.openxmlformats.org/officeDocument/2006/relationships/image" Target="../media/media3.sv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67.png"/><Relationship Id="rId4" Type="http://schemas.openxmlformats.org/officeDocument/2006/relationships/image" Target="../media/image8.png"/><Relationship Id="rId5" Type="http://schemas.openxmlformats.org/officeDocument/2006/relationships/image" Target="../media/image68.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4.emf"/><Relationship Id="rId4" Type="http://schemas.openxmlformats.org/officeDocument/2006/relationships/image" Target="../media/image15.emf"/><Relationship Id="rId5" Type="http://schemas.openxmlformats.org/officeDocument/2006/relationships/image" Target="../media/image16.emf"/><Relationship Id="rId6" Type="http://schemas.openxmlformats.org/officeDocument/2006/relationships/image" Target="../media/image17.png"/><Relationship Id="rId7" Type="http://schemas.openxmlformats.org/officeDocument/2006/relationships/image" Target="../media/image18.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20.emf"/></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21.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22.png"/><Relationship Id="rId4" Type="http://schemas.openxmlformats.org/officeDocument/2006/relationships/image" Target="../media/image23.jp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4.emf"/><Relationship Id="rId4" Type="http://schemas.openxmlformats.org/officeDocument/2006/relationships/image" Target="../media/image25.emf"/><Relationship Id="rId5" Type="http://schemas.openxmlformats.org/officeDocument/2006/relationships/image" Target="../media/image26.emf"/><Relationship Id="rId6" Type="http://schemas.openxmlformats.org/officeDocument/2006/relationships/image" Target="../media/image27.emf"/></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bg>
      <p:bgPr shadeToTitle="0">
        <a:solidFill>
          <a:schemeClr val="tx2">
            <a:lumMod val="75000"/>
            <a:lumOff val="25000"/>
          </a:schemeClr>
        </a:solidFill>
      </p:bgPr>
    </p:bg>
    <p:spTree>
      <p:nvGrpSpPr>
        <p:cNvPr id="1" name=""/>
        <p:cNvGrpSpPr/>
        <p:nvPr/>
      </p:nvGrpSpPr>
      <p:grpSpPr bwMode="auto">
        <a:xfrm>
          <a:off x="0" y="0"/>
          <a:ext cx="0" cy="0"/>
          <a:chOff x="0" y="0"/>
          <a:chExt cx="0" cy="0"/>
        </a:xfrm>
      </p:grpSpPr>
      <p:sp>
        <p:nvSpPr>
          <p:cNvPr id="1783036317" name="Title 3"/>
          <p:cNvSpPr>
            <a:spLocks noGrp="1"/>
          </p:cNvSpPr>
          <p:nvPr>
            <p:ph type="title"/>
          </p:nvPr>
        </p:nvSpPr>
        <p:spPr bwMode="auto">
          <a:xfrm>
            <a:off x="628694" y="4005064"/>
            <a:ext cx="10920536" cy="1325563"/>
          </a:xfrm>
        </p:spPr>
        <p:txBody>
          <a:bodyPr>
            <a:normAutofit fontScale="90000"/>
          </a:bodyPr>
          <a:lstStyle/>
          <a:p>
            <a:pPr algn="ctr">
              <a:defRPr/>
            </a:pPr>
            <a:r>
              <a:rPr lang="en-US" sz="8000">
                <a:solidFill>
                  <a:schemeClr val="tx1"/>
                </a:solidFill>
              </a:rPr>
              <a:t>SLAIF</a:t>
            </a:r>
            <a:r>
              <a:rPr lang="en-US" sz="4800">
                <a:solidFill>
                  <a:schemeClr val="tx1"/>
                </a:solidFill>
              </a:rPr>
              <a:t> </a:t>
            </a:r>
            <a:br>
              <a:rPr lang="en-US" sz="4800"/>
            </a:br>
            <a:r>
              <a:rPr lang="en-US" sz="4700" b="1">
                <a:solidFill>
                  <a:schemeClr val="bg1"/>
                </a:solidFill>
              </a:rPr>
              <a:t>SLOVENIAN ARTIFICIAL INTELLIGENCE FACTORY</a:t>
            </a:r>
            <a:br>
              <a:rPr lang="en-US" sz="4700"/>
            </a:br>
            <a:r>
              <a:rPr lang="en-US" sz="4700">
                <a:solidFill>
                  <a:schemeClr val="tx1"/>
                </a:solidFill>
              </a:rPr>
              <a:t>Slovenska</a:t>
            </a:r>
            <a:r>
              <a:rPr lang="en-US" sz="4700">
                <a:solidFill>
                  <a:schemeClr val="tx1"/>
                </a:solidFill>
              </a:rPr>
              <a:t> </a:t>
            </a:r>
            <a:r>
              <a:rPr lang="en-US" sz="4700">
                <a:solidFill>
                  <a:schemeClr val="tx1"/>
                </a:solidFill>
              </a:rPr>
              <a:t>tovarna</a:t>
            </a:r>
            <a:r>
              <a:rPr lang="en-US" sz="4700">
                <a:solidFill>
                  <a:schemeClr val="tx1"/>
                </a:solidFill>
              </a:rPr>
              <a:t> </a:t>
            </a:r>
            <a:r>
              <a:rPr lang="en-US" sz="4700">
                <a:solidFill>
                  <a:schemeClr val="tx1"/>
                </a:solidFill>
              </a:rPr>
              <a:t>umetne</a:t>
            </a:r>
            <a:r>
              <a:rPr lang="en-US" sz="4700">
                <a:solidFill>
                  <a:schemeClr val="tx1"/>
                </a:solidFill>
              </a:rPr>
              <a:t> intelligence</a:t>
            </a:r>
            <a:br>
              <a:rPr lang="en-US" sz="4800">
                <a:solidFill>
                  <a:schemeClr val="tx1"/>
                </a:solidFill>
              </a:rPr>
            </a:br>
            <a:br>
              <a:rPr lang="en-US" sz="4800">
                <a:solidFill>
                  <a:schemeClr val="tx1"/>
                </a:solidFill>
              </a:rPr>
            </a:br>
            <a:r>
              <a:rPr lang="en-US" sz="3600">
                <a:solidFill>
                  <a:schemeClr val="tx1"/>
                </a:solidFill>
              </a:rPr>
              <a:t>Sa</a:t>
            </a:r>
            <a:r>
              <a:rPr lang="en-GB" sz="3600">
                <a:solidFill>
                  <a:schemeClr val="tx1"/>
                </a:solidFill>
              </a:rPr>
              <a:t>šo</a:t>
            </a:r>
            <a:r>
              <a:rPr lang="en-GB" sz="3600">
                <a:solidFill>
                  <a:schemeClr val="tx1"/>
                </a:solidFill>
              </a:rPr>
              <a:t> Džeroski, </a:t>
            </a:r>
            <a:r>
              <a:rPr lang="en-GB" sz="3600">
                <a:solidFill>
                  <a:schemeClr val="tx1"/>
                </a:solidFill>
              </a:rPr>
              <a:t>Dragi</a:t>
            </a:r>
            <a:r>
              <a:rPr lang="en-GB" sz="3600">
                <a:solidFill>
                  <a:schemeClr val="tx1"/>
                </a:solidFill>
              </a:rPr>
              <a:t> </a:t>
            </a:r>
            <a:r>
              <a:rPr lang="en-GB" sz="3600">
                <a:solidFill>
                  <a:schemeClr val="tx1"/>
                </a:solidFill>
              </a:rPr>
              <a:t>Kocev</a:t>
            </a:r>
            <a:br>
              <a:rPr lang="en-GB" sz="3600">
                <a:solidFill>
                  <a:schemeClr val="tx1"/>
                </a:solidFill>
              </a:rPr>
            </a:br>
            <a:r>
              <a:rPr lang="en-GB" sz="3600">
                <a:solidFill>
                  <a:schemeClr val="tx1"/>
                </a:solidFill>
              </a:rPr>
              <a:t>Andrej </a:t>
            </a:r>
            <a:r>
              <a:rPr lang="en-GB" sz="3600">
                <a:solidFill>
                  <a:schemeClr val="tx1"/>
                </a:solidFill>
              </a:rPr>
              <a:t>Filipčič</a:t>
            </a:r>
            <a:r>
              <a:rPr lang="en-GB" sz="3600">
                <a:solidFill>
                  <a:schemeClr val="tx1"/>
                </a:solidFill>
              </a:rPr>
              <a:t>, Jan </a:t>
            </a:r>
            <a:r>
              <a:rPr lang="en-GB" sz="3600">
                <a:solidFill>
                  <a:schemeClr val="tx1"/>
                </a:solidFill>
              </a:rPr>
              <a:t>Jona</a:t>
            </a:r>
            <a:r>
              <a:rPr lang="en-GB" sz="3600">
                <a:solidFill>
                  <a:schemeClr val="tx1"/>
                </a:solidFill>
              </a:rPr>
              <a:t> </a:t>
            </a:r>
            <a:r>
              <a:rPr lang="en-GB" sz="3600">
                <a:solidFill>
                  <a:schemeClr val="tx1"/>
                </a:solidFill>
              </a:rPr>
              <a:t>Javoršek</a:t>
            </a:r>
            <a:endParaRPr sz="3600">
              <a:solidFill>
                <a:schemeClr val="tx1"/>
              </a:solidFill>
            </a:endParaRPr>
          </a:p>
        </p:txBody>
      </p:sp>
      <p:sp>
        <p:nvSpPr>
          <p:cNvPr id="203779222" name="Naslov 1"/>
          <p:cNvSpPr txBox="1"/>
          <p:nvPr/>
        </p:nvSpPr>
        <p:spPr bwMode="auto">
          <a:xfrm>
            <a:off x="191344" y="1340768"/>
            <a:ext cx="8226934" cy="503791"/>
          </a:xfrm>
          <a:prstGeom prst="rect">
            <a:avLst/>
          </a:prstGeom>
        </p:spPr>
        <p:txBody>
          <a:bodyPr lIns="0" tIns="0" rIns="0" bIns="0"/>
          <a:lstStyle>
            <a:lvl1pPr algn="l" defTabSz="457178">
              <a:spcBef>
                <a:spcPts val="0"/>
              </a:spcBef>
              <a:buNone/>
              <a:defRPr lang="de-AT" sz="3000" b="1" i="0" cap="none">
                <a:solidFill>
                  <a:schemeClr val="tx1"/>
                </a:solidFill>
                <a:latin typeface="+mj-lt"/>
                <a:ea typeface="+mj-ea"/>
                <a:cs typeface="Arial"/>
              </a:defRPr>
            </a:lvl1pPr>
          </a:lstStyle>
          <a:p>
            <a:pPr marL="0" marR="0" lvl="0" indent="0" algn="l" defTabSz="457178">
              <a:lnSpc>
                <a:spcPct val="100000"/>
              </a:lnSpc>
              <a:spcBef>
                <a:spcPts val="0"/>
              </a:spcBef>
              <a:spcAft>
                <a:spcPts val="0"/>
              </a:spcAft>
              <a:buClrTx/>
              <a:buSzTx/>
              <a:buFontTx/>
              <a:buNone/>
              <a:defRPr/>
            </a:pPr>
            <a:endParaRPr lang="sl-SI" sz="3000" b="1" i="0" u="none" strike="noStrike" cap="none" spc="0">
              <a:ln>
                <a:noFill/>
              </a:ln>
              <a:solidFill>
                <a:srgbClr val="062C3B"/>
              </a:solidFill>
              <a:latin typeface="Calibri"/>
              <a:ea typeface="Arial"/>
              <a:cs typeface="Arial"/>
            </a:endParaRPr>
          </a:p>
        </p:txBody>
      </p:sp>
      <p:pic>
        <p:nvPicPr>
          <p:cNvPr id="1528460309" name=""/>
          <p:cNvPicPr>
            <a:picLocks noChangeAspect="1"/>
          </p:cNvPicPr>
          <p:nvPr/>
        </p:nvPicPr>
        <p:blipFill>
          <a:blip r:embed="rId3"/>
          <a:stretch/>
        </p:blipFill>
        <p:spPr bwMode="auto">
          <a:xfrm flipH="0" flipV="0">
            <a:off x="289090" y="2823020"/>
            <a:ext cx="742704" cy="742704"/>
          </a:xfrm>
          <a:prstGeom prst="rect">
            <a:avLst/>
          </a:prstGeom>
        </p:spPr>
      </p:pic>
      <p:pic>
        <p:nvPicPr>
          <p:cNvPr id="457622725" name=""/>
          <p:cNvPicPr>
            <a:picLocks noChangeAspect="1"/>
          </p:cNvPicPr>
          <p:nvPr/>
        </p:nvPicPr>
        <p:blipFill>
          <a:blip r:embed="rId4"/>
          <a:stretch/>
        </p:blipFill>
        <p:spPr bwMode="auto">
          <a:xfrm flipH="0" flipV="0">
            <a:off x="7737805" y="2643517"/>
            <a:ext cx="3995910" cy="1092744"/>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755941463" name="Naslov 1"/>
          <p:cNvSpPr txBox="1"/>
          <p:nvPr/>
        </p:nvSpPr>
        <p:spPr bwMode="auto">
          <a:xfrm>
            <a:off x="119336" y="116632"/>
            <a:ext cx="11953328" cy="503791"/>
          </a:xfrm>
          <a:prstGeom prst="rect">
            <a:avLst/>
          </a:prstGeom>
        </p:spPr>
        <p:txBody>
          <a:bodyPr lIns="0" tIns="0" rIns="0" bIns="0"/>
          <a:lstStyle>
            <a:lvl1pPr algn="l" defTabSz="457178">
              <a:spcBef>
                <a:spcPts val="0"/>
              </a:spcBef>
              <a:buNone/>
              <a:defRPr lang="de-AT" sz="3000" b="1" i="0" cap="none">
                <a:solidFill>
                  <a:schemeClr val="tx1"/>
                </a:solidFill>
                <a:latin typeface="+mj-lt"/>
                <a:ea typeface="+mj-ea"/>
                <a:cs typeface="Arial"/>
              </a:defRPr>
            </a:lvl1pPr>
          </a:lstStyle>
          <a:p>
            <a:pPr marL="0" marR="0" lvl="0" indent="0" algn="ctr" defTabSz="457178">
              <a:lnSpc>
                <a:spcPct val="100000"/>
              </a:lnSpc>
              <a:spcBef>
                <a:spcPts val="0"/>
              </a:spcBef>
              <a:spcAft>
                <a:spcPts val="0"/>
              </a:spcAft>
              <a:buClrTx/>
              <a:buSzTx/>
              <a:buFontTx/>
              <a:buNone/>
              <a:defRPr/>
            </a:pPr>
            <a:r>
              <a:rPr lang="en-US" sz="3000" b="1" i="0" u="none" strike="noStrike" cap="none" spc="0">
                <a:ln>
                  <a:noFill/>
                </a:ln>
                <a:solidFill>
                  <a:schemeClr val="accent1"/>
                </a:solidFill>
                <a:latin typeface="Calibri"/>
                <a:ea typeface="Arial"/>
                <a:cs typeface="Arial"/>
              </a:rPr>
              <a:t>VERTICAL SERVICES FOR </a:t>
            </a:r>
            <a:endParaRPr/>
          </a:p>
          <a:p>
            <a:pPr marL="0" marR="0" lvl="0" indent="0" algn="ctr" defTabSz="457178">
              <a:lnSpc>
                <a:spcPct val="100000"/>
              </a:lnSpc>
              <a:spcBef>
                <a:spcPts val="0"/>
              </a:spcBef>
              <a:spcAft>
                <a:spcPts val="0"/>
              </a:spcAft>
              <a:buClrTx/>
              <a:buSzTx/>
              <a:buFontTx/>
              <a:buNone/>
              <a:defRPr/>
            </a:pPr>
            <a:r>
              <a:rPr lang="en-US" sz="3000" b="1" i="0" u="none" strike="noStrike" cap="none" spc="0">
                <a:ln>
                  <a:noFill/>
                </a:ln>
                <a:solidFill>
                  <a:schemeClr val="accent1"/>
                </a:solidFill>
                <a:latin typeface="Calibri"/>
                <a:ea typeface="Arial"/>
                <a:cs typeface="Arial"/>
              </a:rPr>
              <a:t>SECTORIAL APPLICATIONS</a:t>
            </a:r>
            <a:endParaRPr/>
          </a:p>
        </p:txBody>
      </p:sp>
      <p:sp>
        <p:nvSpPr>
          <p:cNvPr id="1857575286" name="Text 1"/>
          <p:cNvSpPr/>
          <p:nvPr/>
        </p:nvSpPr>
        <p:spPr bwMode="auto">
          <a:xfrm>
            <a:off x="114957" y="1340768"/>
            <a:ext cx="11825191" cy="540544"/>
          </a:xfrm>
          <a:prstGeom prst="rect">
            <a:avLst/>
          </a:prstGeom>
          <a:noFill/>
          <a:ln/>
        </p:spPr>
        <p:txBody>
          <a:bodyPr wrap="square" lIns="0" tIns="0" rIns="0" bIns="0" rtlCol="0" anchor="t"/>
          <a:lstStyle/>
          <a:p>
            <a:pPr marL="0" indent="0" algn="l">
              <a:lnSpc>
                <a:spcPts val="2100"/>
              </a:lnSpc>
              <a:buNone/>
              <a:defRPr/>
            </a:pPr>
            <a:r>
              <a:rPr lang="en-US" sz="2000">
                <a:solidFill>
                  <a:srgbClr val="4C4C4D"/>
                </a:solidFill>
                <a:latin typeface="Heebo"/>
                <a:ea typeface="Heebo"/>
                <a:cs typeface="Heebo"/>
              </a:rPr>
              <a:t>Demonstrate the impact of AI across multiple sectors, developing specialized applications that address specific needs of industry, society and science. Leverage core AI platform to deliver tailored solutions.</a:t>
            </a:r>
            <a:endParaRPr lang="en-US" sz="2000"/>
          </a:p>
        </p:txBody>
      </p:sp>
      <p:pic>
        <p:nvPicPr>
          <p:cNvPr id="1573089660" name="Image 0" descr="preencoded.png"/>
          <p:cNvPicPr>
            <a:picLocks noChangeAspect="1"/>
          </p:cNvPicPr>
          <p:nvPr/>
        </p:nvPicPr>
        <p:blipFill>
          <a:blip r:embed="rId3"/>
          <a:stretch/>
        </p:blipFill>
        <p:spPr bwMode="auto">
          <a:xfrm>
            <a:off x="114957" y="2071336"/>
            <a:ext cx="580443" cy="971702"/>
          </a:xfrm>
          <a:prstGeom prst="rect">
            <a:avLst/>
          </a:prstGeom>
        </p:spPr>
      </p:pic>
      <p:sp>
        <p:nvSpPr>
          <p:cNvPr id="1539861876" name="Text 2"/>
          <p:cNvSpPr/>
          <p:nvPr/>
        </p:nvSpPr>
        <p:spPr bwMode="auto">
          <a:xfrm>
            <a:off x="983432" y="2087230"/>
            <a:ext cx="1857547" cy="263962"/>
          </a:xfrm>
          <a:prstGeom prst="rect">
            <a:avLst/>
          </a:prstGeom>
          <a:noFill/>
          <a:ln/>
        </p:spPr>
        <p:txBody>
          <a:bodyPr wrap="none" lIns="0" tIns="0" rIns="0" bIns="0" rtlCol="0" anchor="t"/>
          <a:lstStyle/>
          <a:p>
            <a:pPr marL="0" indent="0" algn="l">
              <a:lnSpc>
                <a:spcPts val="2050"/>
              </a:lnSpc>
              <a:buNone/>
              <a:defRPr/>
            </a:pPr>
            <a:r>
              <a:rPr lang="en-US" sz="2000" b="1">
                <a:solidFill>
                  <a:srgbClr val="4C4C4D"/>
                </a:solidFill>
                <a:latin typeface="Crimson Pro Semi Bold"/>
                <a:ea typeface="Crimson Pro Semi Bold"/>
                <a:cs typeface="Crimson Pro Semi Bold"/>
              </a:rPr>
              <a:t>AI for Green Transition</a:t>
            </a:r>
            <a:endParaRPr lang="en-US" sz="2000" b="1"/>
          </a:p>
        </p:txBody>
      </p:sp>
      <p:sp>
        <p:nvSpPr>
          <p:cNvPr id="1145215891" name="Text 3"/>
          <p:cNvSpPr/>
          <p:nvPr/>
        </p:nvSpPr>
        <p:spPr bwMode="auto">
          <a:xfrm>
            <a:off x="983432" y="2452512"/>
            <a:ext cx="10859355" cy="540544"/>
          </a:xfrm>
          <a:prstGeom prst="rect">
            <a:avLst/>
          </a:prstGeom>
          <a:noFill/>
          <a:ln/>
        </p:spPr>
        <p:txBody>
          <a:bodyPr wrap="square" lIns="0" tIns="0" rIns="0" bIns="0" rtlCol="0" anchor="t"/>
          <a:lstStyle/>
          <a:p>
            <a:pPr marL="0" indent="0" algn="l">
              <a:lnSpc>
                <a:spcPts val="2100"/>
              </a:lnSpc>
              <a:buNone/>
              <a:defRPr/>
            </a:pPr>
            <a:r>
              <a:rPr lang="en-US" sz="2000">
                <a:solidFill>
                  <a:srgbClr val="4C4C4D"/>
                </a:solidFill>
                <a:latin typeface="Heebo"/>
                <a:ea typeface="Heebo"/>
                <a:cs typeface="Heebo"/>
              </a:rPr>
              <a:t>Revolutionizing agriculture with precision </a:t>
            </a:r>
            <a:r>
              <a:rPr lang="en-US" sz="2000">
                <a:solidFill>
                  <a:schemeClr val="accent1"/>
                </a:solidFill>
                <a:latin typeface="Heebo"/>
                <a:ea typeface="Heebo"/>
                <a:cs typeface="Heebo"/>
              </a:rPr>
              <a:t>farming</a:t>
            </a:r>
            <a:r>
              <a:rPr lang="en-US" sz="2000">
                <a:solidFill>
                  <a:srgbClr val="4C4C4D"/>
                </a:solidFill>
                <a:latin typeface="Heebo"/>
                <a:ea typeface="Heebo"/>
                <a:cs typeface="Heebo"/>
              </a:rPr>
              <a:t>, environmental monitoring with </a:t>
            </a:r>
            <a:r>
              <a:rPr lang="en-US" sz="2000">
                <a:solidFill>
                  <a:schemeClr val="accent1"/>
                </a:solidFill>
                <a:latin typeface="Heebo"/>
                <a:ea typeface="Heebo"/>
                <a:cs typeface="Heebo"/>
              </a:rPr>
              <a:t>EO data</a:t>
            </a:r>
            <a:r>
              <a:rPr lang="en-US" sz="2000">
                <a:solidFill>
                  <a:srgbClr val="4C4C4D"/>
                </a:solidFill>
                <a:latin typeface="Heebo"/>
                <a:ea typeface="Heebo"/>
                <a:cs typeface="Heebo"/>
              </a:rPr>
              <a:t>, optimizing </a:t>
            </a:r>
            <a:r>
              <a:rPr lang="en-US" sz="2000">
                <a:solidFill>
                  <a:schemeClr val="accent1"/>
                </a:solidFill>
                <a:latin typeface="Heebo"/>
                <a:ea typeface="Heebo"/>
                <a:cs typeface="Heebo"/>
              </a:rPr>
              <a:t>energy systems</a:t>
            </a:r>
            <a:r>
              <a:rPr lang="en-US" sz="2000">
                <a:solidFill>
                  <a:srgbClr val="4C4C4D"/>
                </a:solidFill>
                <a:latin typeface="Heebo"/>
                <a:ea typeface="Heebo"/>
                <a:cs typeface="Heebo"/>
              </a:rPr>
              <a:t>, and enhancing </a:t>
            </a:r>
            <a:r>
              <a:rPr lang="en-US" sz="2000">
                <a:solidFill>
                  <a:schemeClr val="accent1"/>
                </a:solidFill>
                <a:latin typeface="Heebo"/>
                <a:ea typeface="Heebo"/>
                <a:cs typeface="Heebo"/>
              </a:rPr>
              <a:t>smart manufacturing</a:t>
            </a:r>
            <a:r>
              <a:rPr lang="en-US" sz="2000">
                <a:solidFill>
                  <a:srgbClr val="4C4C4D"/>
                </a:solidFill>
                <a:latin typeface="Heebo"/>
                <a:ea typeface="Heebo"/>
                <a:cs typeface="Heebo"/>
              </a:rPr>
              <a:t> for sustainability.</a:t>
            </a:r>
            <a:endParaRPr lang="en-US" sz="2000"/>
          </a:p>
        </p:txBody>
      </p:sp>
      <p:pic>
        <p:nvPicPr>
          <p:cNvPr id="275177087" name="Image 1" descr="preencoded.png"/>
          <p:cNvPicPr>
            <a:picLocks noChangeAspect="1"/>
          </p:cNvPicPr>
          <p:nvPr/>
        </p:nvPicPr>
        <p:blipFill>
          <a:blip r:embed="rId4"/>
          <a:stretch/>
        </p:blipFill>
        <p:spPr bwMode="auto">
          <a:xfrm>
            <a:off x="114957" y="3315063"/>
            <a:ext cx="580443" cy="971702"/>
          </a:xfrm>
          <a:prstGeom prst="rect">
            <a:avLst/>
          </a:prstGeom>
        </p:spPr>
      </p:pic>
      <p:sp>
        <p:nvSpPr>
          <p:cNvPr id="339276074" name="Text 4"/>
          <p:cNvSpPr/>
          <p:nvPr/>
        </p:nvSpPr>
        <p:spPr bwMode="auto">
          <a:xfrm>
            <a:off x="983432" y="3311366"/>
            <a:ext cx="2457047" cy="263962"/>
          </a:xfrm>
          <a:prstGeom prst="rect">
            <a:avLst/>
          </a:prstGeom>
          <a:noFill/>
          <a:ln/>
        </p:spPr>
        <p:txBody>
          <a:bodyPr wrap="none" lIns="0" tIns="0" rIns="0" bIns="0" rtlCol="0" anchor="t"/>
          <a:lstStyle/>
          <a:p>
            <a:pPr marL="0" indent="0" algn="l">
              <a:lnSpc>
                <a:spcPts val="2050"/>
              </a:lnSpc>
              <a:buNone/>
              <a:defRPr/>
            </a:pPr>
            <a:r>
              <a:rPr lang="en-US" sz="2000" b="1">
                <a:solidFill>
                  <a:srgbClr val="4C4C4D"/>
                </a:solidFill>
                <a:latin typeface="Crimson Pro Semi Bold"/>
                <a:ea typeface="Crimson Pro Semi Bold"/>
                <a:cs typeface="Crimson Pro Semi Bold"/>
              </a:rPr>
              <a:t>AI for Health and Biotechnology</a:t>
            </a:r>
            <a:endParaRPr lang="en-US" sz="2000" b="1"/>
          </a:p>
        </p:txBody>
      </p:sp>
      <p:sp>
        <p:nvSpPr>
          <p:cNvPr id="1880656991" name="Text 5"/>
          <p:cNvSpPr/>
          <p:nvPr/>
        </p:nvSpPr>
        <p:spPr bwMode="auto">
          <a:xfrm>
            <a:off x="983432" y="3676649"/>
            <a:ext cx="10859355" cy="540544"/>
          </a:xfrm>
          <a:prstGeom prst="rect">
            <a:avLst/>
          </a:prstGeom>
          <a:noFill/>
          <a:ln/>
        </p:spPr>
        <p:txBody>
          <a:bodyPr wrap="square" lIns="0" tIns="0" rIns="0" bIns="0" rtlCol="0" anchor="t"/>
          <a:lstStyle/>
          <a:p>
            <a:pPr marL="0" indent="0" algn="l">
              <a:lnSpc>
                <a:spcPts val="2100"/>
              </a:lnSpc>
              <a:buNone/>
              <a:defRPr/>
            </a:pPr>
            <a:r>
              <a:rPr lang="en-US" sz="2000">
                <a:solidFill>
                  <a:srgbClr val="4C4C4D"/>
                </a:solidFill>
                <a:latin typeface="Heebo"/>
                <a:ea typeface="Heebo"/>
                <a:cs typeface="Heebo"/>
              </a:rPr>
              <a:t>Analyzing complex biosignals for </a:t>
            </a:r>
            <a:r>
              <a:rPr lang="en-US" sz="2000">
                <a:solidFill>
                  <a:schemeClr val="accent1"/>
                </a:solidFill>
                <a:latin typeface="Heebo"/>
                <a:ea typeface="Heebo"/>
                <a:cs typeface="Heebo"/>
              </a:rPr>
              <a:t>early disease detection</a:t>
            </a:r>
            <a:r>
              <a:rPr lang="en-US" sz="2000">
                <a:solidFill>
                  <a:srgbClr val="4C4C4D"/>
                </a:solidFill>
                <a:latin typeface="Heebo"/>
                <a:ea typeface="Heebo"/>
                <a:cs typeface="Heebo"/>
              </a:rPr>
              <a:t>, delivering </a:t>
            </a:r>
            <a:r>
              <a:rPr lang="en-US" sz="2000">
                <a:solidFill>
                  <a:schemeClr val="accent1"/>
                </a:solidFill>
                <a:latin typeface="Heebo"/>
                <a:ea typeface="Heebo"/>
                <a:cs typeface="Heebo"/>
              </a:rPr>
              <a:t>personalized</a:t>
            </a:r>
            <a:r>
              <a:rPr lang="en-US" sz="2000">
                <a:solidFill>
                  <a:srgbClr val="4C4C4D"/>
                </a:solidFill>
                <a:latin typeface="Heebo"/>
                <a:ea typeface="Heebo"/>
                <a:cs typeface="Heebo"/>
              </a:rPr>
              <a:t> treatment plans, accelerating </a:t>
            </a:r>
            <a:r>
              <a:rPr lang="en-US" sz="2000">
                <a:solidFill>
                  <a:schemeClr val="accent1"/>
                </a:solidFill>
                <a:latin typeface="Heebo"/>
                <a:ea typeface="Heebo"/>
                <a:cs typeface="Heebo"/>
              </a:rPr>
              <a:t>drug discovery</a:t>
            </a:r>
            <a:r>
              <a:rPr lang="en-US" sz="2000">
                <a:solidFill>
                  <a:srgbClr val="4C4C4D"/>
                </a:solidFill>
                <a:latin typeface="Heebo"/>
                <a:ea typeface="Heebo"/>
                <a:cs typeface="Heebo"/>
              </a:rPr>
              <a:t>, and developing tools for medical decision-making.</a:t>
            </a:r>
            <a:endParaRPr lang="en-US" sz="2000"/>
          </a:p>
        </p:txBody>
      </p:sp>
      <p:pic>
        <p:nvPicPr>
          <p:cNvPr id="1372480872" name="Image 2" descr="preencoded.png"/>
          <p:cNvPicPr>
            <a:picLocks noChangeAspect="1"/>
          </p:cNvPicPr>
          <p:nvPr/>
        </p:nvPicPr>
        <p:blipFill>
          <a:blip r:embed="rId5"/>
          <a:stretch/>
        </p:blipFill>
        <p:spPr bwMode="auto">
          <a:xfrm>
            <a:off x="114957" y="4558790"/>
            <a:ext cx="580443" cy="971702"/>
          </a:xfrm>
          <a:prstGeom prst="rect">
            <a:avLst/>
          </a:prstGeom>
        </p:spPr>
      </p:pic>
      <p:sp>
        <p:nvSpPr>
          <p:cNvPr id="769398605" name="Text 6"/>
          <p:cNvSpPr/>
          <p:nvPr/>
        </p:nvSpPr>
        <p:spPr bwMode="auto">
          <a:xfrm>
            <a:off x="983432" y="4591221"/>
            <a:ext cx="1857547" cy="263962"/>
          </a:xfrm>
          <a:prstGeom prst="rect">
            <a:avLst/>
          </a:prstGeom>
          <a:noFill/>
          <a:ln/>
        </p:spPr>
        <p:txBody>
          <a:bodyPr wrap="none" lIns="0" tIns="0" rIns="0" bIns="0" rtlCol="0" anchor="t"/>
          <a:lstStyle/>
          <a:p>
            <a:pPr marL="0" indent="0" algn="l">
              <a:lnSpc>
                <a:spcPts val="2050"/>
              </a:lnSpc>
              <a:buNone/>
              <a:defRPr/>
            </a:pPr>
            <a:r>
              <a:rPr lang="en-US" sz="2000" b="1">
                <a:solidFill>
                  <a:srgbClr val="4C4C4D"/>
                </a:solidFill>
                <a:latin typeface="Crimson Pro Semi Bold"/>
                <a:ea typeface="Crimson Pro Semi Bold"/>
                <a:cs typeface="Crimson Pro Semi Bold"/>
              </a:rPr>
              <a:t>AI for Digital Society</a:t>
            </a:r>
            <a:endParaRPr lang="en-US" sz="2000" b="1"/>
          </a:p>
        </p:txBody>
      </p:sp>
      <p:sp>
        <p:nvSpPr>
          <p:cNvPr id="712233071" name="Text 7"/>
          <p:cNvSpPr/>
          <p:nvPr/>
        </p:nvSpPr>
        <p:spPr bwMode="auto">
          <a:xfrm>
            <a:off x="983432" y="4956505"/>
            <a:ext cx="10859355" cy="540544"/>
          </a:xfrm>
          <a:prstGeom prst="rect">
            <a:avLst/>
          </a:prstGeom>
          <a:noFill/>
          <a:ln/>
        </p:spPr>
        <p:txBody>
          <a:bodyPr wrap="square" lIns="0" tIns="0" rIns="0" bIns="0" rtlCol="0" anchor="t"/>
          <a:lstStyle/>
          <a:p>
            <a:pPr marL="0" indent="0" algn="l">
              <a:lnSpc>
                <a:spcPts val="2100"/>
              </a:lnSpc>
              <a:buNone/>
              <a:defRPr/>
            </a:pPr>
            <a:r>
              <a:rPr lang="en-US" sz="2000">
                <a:solidFill>
                  <a:srgbClr val="4C4C4D"/>
                </a:solidFill>
                <a:latin typeface="Heebo"/>
                <a:ea typeface="Heebo"/>
                <a:cs typeface="Heebo"/>
              </a:rPr>
              <a:t>Adapting </a:t>
            </a:r>
            <a:r>
              <a:rPr lang="en-US" sz="2000">
                <a:solidFill>
                  <a:schemeClr val="accent1"/>
                </a:solidFill>
                <a:latin typeface="Heebo"/>
                <a:ea typeface="Heebo"/>
                <a:cs typeface="Heebo"/>
              </a:rPr>
              <a:t>language models</a:t>
            </a:r>
            <a:r>
              <a:rPr lang="en-US" sz="2000">
                <a:solidFill>
                  <a:srgbClr val="4C4C4D"/>
                </a:solidFill>
                <a:latin typeface="Heebo"/>
                <a:ea typeface="Heebo"/>
                <a:cs typeface="Heebo"/>
              </a:rPr>
              <a:t> for Slovene and other less-resourced languages, empowering </a:t>
            </a:r>
            <a:r>
              <a:rPr lang="en-US" sz="2000">
                <a:solidFill>
                  <a:schemeClr val="accent1"/>
                </a:solidFill>
                <a:latin typeface="Heebo"/>
                <a:ea typeface="Heebo"/>
                <a:cs typeface="Heebo"/>
              </a:rPr>
              <a:t>creative</a:t>
            </a:r>
            <a:r>
              <a:rPr lang="en-US" sz="2000">
                <a:solidFill>
                  <a:srgbClr val="4C4C4D"/>
                </a:solidFill>
                <a:latin typeface="Heebo"/>
                <a:ea typeface="Heebo"/>
                <a:cs typeface="Heebo"/>
              </a:rPr>
              <a:t> industries, streamlining </a:t>
            </a:r>
            <a:r>
              <a:rPr lang="en-US" sz="2000">
                <a:solidFill>
                  <a:schemeClr val="accent1"/>
                </a:solidFill>
                <a:latin typeface="Heebo"/>
                <a:ea typeface="Heebo"/>
                <a:cs typeface="Heebo"/>
              </a:rPr>
              <a:t>public administratio</a:t>
            </a:r>
            <a:r>
              <a:rPr lang="en-US" sz="2000">
                <a:solidFill>
                  <a:srgbClr val="4C4C4D"/>
                </a:solidFill>
                <a:latin typeface="Heebo"/>
                <a:ea typeface="Heebo"/>
                <a:cs typeface="Heebo"/>
              </a:rPr>
              <a:t>n, and transforming </a:t>
            </a:r>
            <a:r>
              <a:rPr lang="en-US" sz="2000">
                <a:solidFill>
                  <a:schemeClr val="accent1"/>
                </a:solidFill>
                <a:latin typeface="Heebo"/>
                <a:ea typeface="Heebo"/>
                <a:cs typeface="Heebo"/>
              </a:rPr>
              <a:t>education</a:t>
            </a:r>
            <a:r>
              <a:rPr lang="en-US" sz="2000">
                <a:solidFill>
                  <a:srgbClr val="4C4C4D"/>
                </a:solidFill>
                <a:latin typeface="Heebo"/>
                <a:ea typeface="Heebo"/>
                <a:cs typeface="Heebo"/>
              </a:rPr>
              <a:t>.</a:t>
            </a:r>
            <a:endParaRPr lang="en-US" sz="2000"/>
          </a:p>
        </p:txBody>
      </p:sp>
      <p:pic>
        <p:nvPicPr>
          <p:cNvPr id="1898081279" name="Image 3" descr="preencoded.png"/>
          <p:cNvPicPr>
            <a:picLocks noChangeAspect="1"/>
          </p:cNvPicPr>
          <p:nvPr/>
        </p:nvPicPr>
        <p:blipFill>
          <a:blip r:embed="rId6"/>
          <a:stretch/>
        </p:blipFill>
        <p:spPr bwMode="auto">
          <a:xfrm>
            <a:off x="114957" y="5802517"/>
            <a:ext cx="580443" cy="971702"/>
          </a:xfrm>
          <a:prstGeom prst="rect">
            <a:avLst/>
          </a:prstGeom>
        </p:spPr>
      </p:pic>
      <p:sp>
        <p:nvSpPr>
          <p:cNvPr id="1630623952" name="Text 8"/>
          <p:cNvSpPr/>
          <p:nvPr/>
        </p:nvSpPr>
        <p:spPr bwMode="auto">
          <a:xfrm>
            <a:off x="983432" y="5834948"/>
            <a:ext cx="1857547" cy="263962"/>
          </a:xfrm>
          <a:prstGeom prst="rect">
            <a:avLst/>
          </a:prstGeom>
          <a:noFill/>
          <a:ln/>
        </p:spPr>
        <p:txBody>
          <a:bodyPr wrap="none" lIns="0" tIns="0" rIns="0" bIns="0" rtlCol="0" anchor="t"/>
          <a:lstStyle/>
          <a:p>
            <a:pPr marL="0" indent="0" algn="l">
              <a:lnSpc>
                <a:spcPts val="2050"/>
              </a:lnSpc>
              <a:buNone/>
              <a:defRPr/>
            </a:pPr>
            <a:r>
              <a:rPr lang="en-US" sz="2000" b="1">
                <a:solidFill>
                  <a:srgbClr val="4C4C4D"/>
                </a:solidFill>
                <a:latin typeface="Crimson Pro Semi Bold"/>
                <a:ea typeface="Crimson Pro Semi Bold"/>
                <a:cs typeface="Crimson Pro Semi Bold"/>
              </a:rPr>
              <a:t>AI for Science</a:t>
            </a:r>
            <a:endParaRPr lang="en-US" sz="2000" b="1"/>
          </a:p>
        </p:txBody>
      </p:sp>
      <p:sp>
        <p:nvSpPr>
          <p:cNvPr id="2045018516" name="Text 9"/>
          <p:cNvSpPr/>
          <p:nvPr/>
        </p:nvSpPr>
        <p:spPr bwMode="auto">
          <a:xfrm>
            <a:off x="983432" y="6200232"/>
            <a:ext cx="10859355" cy="540544"/>
          </a:xfrm>
          <a:prstGeom prst="rect">
            <a:avLst/>
          </a:prstGeom>
          <a:noFill/>
          <a:ln/>
        </p:spPr>
        <p:txBody>
          <a:bodyPr wrap="square" lIns="0" tIns="0" rIns="0" bIns="0" rtlCol="0" anchor="t"/>
          <a:lstStyle/>
          <a:p>
            <a:pPr marL="0" indent="0" algn="l">
              <a:lnSpc>
                <a:spcPts val="2100"/>
              </a:lnSpc>
              <a:buNone/>
              <a:defRPr/>
            </a:pPr>
            <a:r>
              <a:rPr lang="en-US" sz="2000">
                <a:solidFill>
                  <a:srgbClr val="4C4C4D"/>
                </a:solidFill>
                <a:latin typeface="Heebo"/>
                <a:ea typeface="Heebo"/>
                <a:cs typeface="Heebo"/>
              </a:rPr>
              <a:t>Automating </a:t>
            </a:r>
            <a:r>
              <a:rPr lang="en-US" sz="2000">
                <a:solidFill>
                  <a:schemeClr val="accent1"/>
                </a:solidFill>
                <a:latin typeface="Heebo"/>
                <a:ea typeface="Heebo"/>
                <a:cs typeface="Heebo"/>
              </a:rPr>
              <a:t>scientific model discovery</a:t>
            </a:r>
            <a:r>
              <a:rPr lang="en-US" sz="2000">
                <a:solidFill>
                  <a:srgbClr val="4C4C4D"/>
                </a:solidFill>
                <a:latin typeface="Heebo"/>
                <a:ea typeface="Heebo"/>
                <a:cs typeface="Heebo"/>
              </a:rPr>
              <a:t>, accelerating life sciences research, facilitating materials science innovation, supporting environmental sciences, and advancing </a:t>
            </a:r>
            <a:r>
              <a:rPr lang="en-US" sz="2000">
                <a:solidFill>
                  <a:schemeClr val="accent1"/>
                </a:solidFill>
                <a:latin typeface="Heebo"/>
                <a:ea typeface="Heebo"/>
                <a:cs typeface="Heebo"/>
              </a:rPr>
              <a:t>digital humanities</a:t>
            </a:r>
            <a:r>
              <a:rPr lang="en-US" sz="2000">
                <a:solidFill>
                  <a:srgbClr val="4C4C4D"/>
                </a:solidFill>
                <a:latin typeface="Heebo"/>
                <a:ea typeface="Heebo"/>
                <a:cs typeface="Heebo"/>
              </a:rPr>
              <a:t>.</a:t>
            </a:r>
            <a:endParaRPr lang="en-US" sz="2000"/>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944036039" name="Text 1"/>
          <p:cNvSpPr/>
          <p:nvPr/>
        </p:nvSpPr>
        <p:spPr bwMode="auto">
          <a:xfrm>
            <a:off x="119336" y="1155571"/>
            <a:ext cx="11806506" cy="605314"/>
          </a:xfrm>
          <a:prstGeom prst="rect">
            <a:avLst/>
          </a:prstGeom>
          <a:noFill/>
          <a:ln/>
        </p:spPr>
        <p:txBody>
          <a:bodyPr wrap="square" lIns="0" tIns="0" rIns="0" bIns="0" rtlCol="0" anchor="t"/>
          <a:lstStyle/>
          <a:p>
            <a:pPr marL="0" indent="0" algn="l">
              <a:lnSpc>
                <a:spcPts val="2350"/>
              </a:lnSpc>
              <a:buNone/>
              <a:defRPr/>
            </a:pPr>
            <a:r>
              <a:rPr lang="en-US" sz="2000">
                <a:solidFill>
                  <a:srgbClr val="4C4C4D"/>
                </a:solidFill>
                <a:latin typeface="Heebo"/>
                <a:ea typeface="Heebo"/>
                <a:cs typeface="Heebo"/>
              </a:rPr>
              <a:t>We will develop AI and HPC talent through </a:t>
            </a:r>
            <a:r>
              <a:rPr lang="en-US" sz="2000" b="1">
                <a:solidFill>
                  <a:srgbClr val="4C4C4D"/>
                </a:solidFill>
                <a:latin typeface="Heebo"/>
                <a:ea typeface="Heebo"/>
                <a:cs typeface="Heebo"/>
              </a:rPr>
              <a:t>customized training programs</a:t>
            </a:r>
            <a:r>
              <a:rPr lang="en-US" sz="2000">
                <a:solidFill>
                  <a:srgbClr val="4C4C4D"/>
                </a:solidFill>
                <a:latin typeface="Heebo"/>
                <a:ea typeface="Heebo"/>
                <a:cs typeface="Heebo"/>
              </a:rPr>
              <a:t> that address the needs of diverse users, from students to professionals and SMEs. This will ensure that Slovenia builds the necessary skills for AI adoption and develops the talent needed to fully leverage AI technologies.</a:t>
            </a:r>
            <a:r>
              <a:rPr lang="en-US" sz="2000"/>
              <a:t> </a:t>
            </a:r>
            <a:endParaRPr lang="en-US" sz="2000"/>
          </a:p>
        </p:txBody>
      </p:sp>
      <p:sp>
        <p:nvSpPr>
          <p:cNvPr id="1859214069" name="Text 2"/>
          <p:cNvSpPr/>
          <p:nvPr/>
        </p:nvSpPr>
        <p:spPr bwMode="auto">
          <a:xfrm>
            <a:off x="119336" y="2514342"/>
            <a:ext cx="2533415" cy="295873"/>
          </a:xfrm>
          <a:prstGeom prst="rect">
            <a:avLst/>
          </a:prstGeom>
          <a:noFill/>
          <a:ln/>
        </p:spPr>
        <p:txBody>
          <a:bodyPr wrap="none" lIns="0" tIns="0" rIns="0" bIns="0" rtlCol="0" anchor="t"/>
          <a:lstStyle/>
          <a:p>
            <a:pPr marL="0" indent="0">
              <a:lnSpc>
                <a:spcPts val="2300"/>
              </a:lnSpc>
              <a:buNone/>
              <a:defRPr/>
            </a:pPr>
            <a:r>
              <a:rPr lang="en-US" sz="1850" b="1">
                <a:solidFill>
                  <a:srgbClr val="4C4C4D"/>
                </a:solidFill>
                <a:latin typeface="Crimson Pro Semi Bold"/>
                <a:ea typeface="Crimson Pro Semi Bold"/>
                <a:cs typeface="Crimson Pro Semi Bold"/>
              </a:rPr>
              <a:t>AI Talent Development</a:t>
            </a:r>
            <a:endParaRPr sz="1850" b="1"/>
          </a:p>
        </p:txBody>
      </p:sp>
      <p:sp>
        <p:nvSpPr>
          <p:cNvPr id="2066041744" name="Text 3"/>
          <p:cNvSpPr/>
          <p:nvPr/>
        </p:nvSpPr>
        <p:spPr bwMode="auto">
          <a:xfrm>
            <a:off x="119336" y="2923322"/>
            <a:ext cx="3774225" cy="1210628"/>
          </a:xfrm>
          <a:prstGeom prst="rect">
            <a:avLst/>
          </a:prstGeom>
          <a:noFill/>
          <a:ln/>
        </p:spPr>
        <p:txBody>
          <a:bodyPr wrap="square" lIns="0" tIns="0" rIns="0" bIns="0" rtlCol="0" anchor="t"/>
          <a:lstStyle/>
          <a:p>
            <a:pPr marL="0" indent="0">
              <a:lnSpc>
                <a:spcPts val="2350"/>
              </a:lnSpc>
              <a:buNone/>
              <a:defRPr/>
            </a:pPr>
            <a:r>
              <a:rPr lang="en-US" sz="1450">
                <a:solidFill>
                  <a:srgbClr val="4C4C4D"/>
                </a:solidFill>
                <a:latin typeface="Heebo"/>
                <a:ea typeface="Heebo"/>
                <a:cs typeface="Heebo"/>
              </a:rPr>
              <a:t>Expanding formal education pathways, offering accelerated learning opportunities, and establishing a national HPC/AI certification registry.</a:t>
            </a:r>
            <a:endParaRPr lang="en-US" sz="1450"/>
          </a:p>
        </p:txBody>
      </p:sp>
      <p:sp>
        <p:nvSpPr>
          <p:cNvPr id="1593395424" name="Text 4"/>
          <p:cNvSpPr/>
          <p:nvPr/>
        </p:nvSpPr>
        <p:spPr bwMode="auto">
          <a:xfrm>
            <a:off x="9734475" y="2504123"/>
            <a:ext cx="2324167" cy="295873"/>
          </a:xfrm>
          <a:prstGeom prst="rect">
            <a:avLst/>
          </a:prstGeom>
          <a:noFill/>
          <a:ln/>
        </p:spPr>
        <p:txBody>
          <a:bodyPr wrap="none" lIns="0" tIns="0" rIns="0" bIns="0" rtlCol="0" anchor="t"/>
          <a:lstStyle/>
          <a:p>
            <a:pPr marL="0" indent="0" algn="r">
              <a:lnSpc>
                <a:spcPts val="2300"/>
              </a:lnSpc>
              <a:buNone/>
              <a:defRPr/>
            </a:pPr>
            <a:r>
              <a:rPr lang="en-US" sz="1850" b="1">
                <a:solidFill>
                  <a:srgbClr val="4C4C4D"/>
                </a:solidFill>
                <a:latin typeface="Crimson Pro Semi Bold"/>
                <a:ea typeface="Crimson Pro Semi Bold"/>
                <a:cs typeface="Crimson Pro Semi Bold"/>
              </a:rPr>
              <a:t>Customized Training</a:t>
            </a:r>
            <a:endParaRPr sz="1850" b="1"/>
          </a:p>
        </p:txBody>
      </p:sp>
      <p:sp>
        <p:nvSpPr>
          <p:cNvPr id="2019734766" name="Text 5"/>
          <p:cNvSpPr/>
          <p:nvPr/>
        </p:nvSpPr>
        <p:spPr bwMode="auto">
          <a:xfrm>
            <a:off x="8942472" y="2923322"/>
            <a:ext cx="3115811" cy="1210628"/>
          </a:xfrm>
          <a:prstGeom prst="rect">
            <a:avLst/>
          </a:prstGeom>
          <a:noFill/>
          <a:ln/>
        </p:spPr>
        <p:txBody>
          <a:bodyPr wrap="square" lIns="0" tIns="0" rIns="0" bIns="0" rtlCol="0" anchor="t"/>
          <a:lstStyle/>
          <a:p>
            <a:pPr marL="0" indent="0" algn="r">
              <a:lnSpc>
                <a:spcPts val="2350"/>
              </a:lnSpc>
              <a:buNone/>
              <a:defRPr/>
            </a:pPr>
            <a:r>
              <a:rPr lang="en-US" sz="1450">
                <a:solidFill>
                  <a:srgbClr val="4C4C4D"/>
                </a:solidFill>
                <a:latin typeface="Heebo"/>
                <a:ea typeface="Heebo"/>
                <a:cs typeface="Heebo"/>
              </a:rPr>
              <a:t>Tailoring programs for different user groups, from foundational modules to advanced topics, with sector-specific training and regional outreach.</a:t>
            </a:r>
            <a:endParaRPr lang="en-US" sz="1450"/>
          </a:p>
        </p:txBody>
      </p:sp>
      <p:sp>
        <p:nvSpPr>
          <p:cNvPr id="450163848" name="Text 6"/>
          <p:cNvSpPr/>
          <p:nvPr/>
        </p:nvSpPr>
        <p:spPr bwMode="auto">
          <a:xfrm>
            <a:off x="10082204" y="4553148"/>
            <a:ext cx="1985050" cy="296953"/>
          </a:xfrm>
          <a:prstGeom prst="rect">
            <a:avLst/>
          </a:prstGeom>
          <a:noFill/>
          <a:ln/>
        </p:spPr>
        <p:txBody>
          <a:bodyPr wrap="none" lIns="0" tIns="0" rIns="0" bIns="0" rtlCol="0" anchor="t"/>
          <a:lstStyle/>
          <a:p>
            <a:pPr marL="0" indent="0" algn="r">
              <a:lnSpc>
                <a:spcPts val="2300"/>
              </a:lnSpc>
              <a:buNone/>
              <a:defRPr/>
            </a:pPr>
            <a:r>
              <a:rPr lang="en-US" sz="1850" b="1">
                <a:solidFill>
                  <a:srgbClr val="4C4C4D"/>
                </a:solidFill>
                <a:latin typeface="Crimson Pro Semi Bold"/>
                <a:ea typeface="Crimson Pro Semi Bold"/>
                <a:cs typeface="Crimson Pro Semi Bold"/>
              </a:rPr>
              <a:t>SME </a:t>
            </a:r>
            <a:r>
              <a:rPr lang="en-US" sz="1850" b="1">
                <a:solidFill>
                  <a:srgbClr val="4C4C4D"/>
                </a:solidFill>
                <a:latin typeface="Crimson Pro Semi Bold"/>
                <a:ea typeface="Crimson Pro Semi Bold"/>
                <a:cs typeface="Crimson Pro Semi Bold"/>
              </a:rPr>
              <a:t>Engagement</a:t>
            </a:r>
            <a:endParaRPr sz="1850" b="1"/>
          </a:p>
        </p:txBody>
      </p:sp>
      <p:sp>
        <p:nvSpPr>
          <p:cNvPr id="545277402" name="Text 7"/>
          <p:cNvSpPr/>
          <p:nvPr/>
        </p:nvSpPr>
        <p:spPr bwMode="auto">
          <a:xfrm>
            <a:off x="8950005" y="5027533"/>
            <a:ext cx="3130192" cy="1210628"/>
          </a:xfrm>
          <a:prstGeom prst="rect">
            <a:avLst/>
          </a:prstGeom>
          <a:noFill/>
          <a:ln/>
        </p:spPr>
        <p:txBody>
          <a:bodyPr wrap="square" lIns="0" tIns="0" rIns="0" bIns="0" rtlCol="0" anchor="t"/>
          <a:lstStyle/>
          <a:p>
            <a:pPr marL="0" indent="0" algn="r">
              <a:lnSpc>
                <a:spcPts val="2350"/>
              </a:lnSpc>
              <a:buNone/>
              <a:defRPr/>
            </a:pPr>
            <a:r>
              <a:rPr lang="en-US" sz="1450">
                <a:solidFill>
                  <a:srgbClr val="4C4C4D"/>
                </a:solidFill>
                <a:latin typeface="Heebo"/>
                <a:ea typeface="Heebo"/>
                <a:cs typeface="Heebo"/>
              </a:rPr>
              <a:t>Empowering businesses with workshops on practical AI applications, user-friendly platforms, and case studies showcasing successful implementations.</a:t>
            </a:r>
            <a:endParaRPr lang="en-US" sz="1450"/>
          </a:p>
        </p:txBody>
      </p:sp>
      <p:sp>
        <p:nvSpPr>
          <p:cNvPr id="1189335985" name="Text 8"/>
          <p:cNvSpPr/>
          <p:nvPr/>
        </p:nvSpPr>
        <p:spPr bwMode="auto">
          <a:xfrm>
            <a:off x="119336" y="4553149"/>
            <a:ext cx="2389332" cy="295873"/>
          </a:xfrm>
          <a:prstGeom prst="rect">
            <a:avLst/>
          </a:prstGeom>
          <a:noFill/>
          <a:ln/>
        </p:spPr>
        <p:txBody>
          <a:bodyPr wrap="none" lIns="0" tIns="0" rIns="0" bIns="0" rtlCol="0" anchor="t"/>
          <a:lstStyle/>
          <a:p>
            <a:pPr marL="0" indent="0">
              <a:lnSpc>
                <a:spcPts val="2300"/>
              </a:lnSpc>
              <a:buNone/>
              <a:defRPr/>
            </a:pPr>
            <a:r>
              <a:rPr lang="en-US" sz="1850" b="1">
                <a:solidFill>
                  <a:srgbClr val="4C4C4D"/>
                </a:solidFill>
                <a:latin typeface="Crimson Pro Semi Bold"/>
                <a:ea typeface="Crimson Pro Semi Bold"/>
                <a:cs typeface="Crimson Pro Semi Bold"/>
              </a:rPr>
              <a:t>Regional Onboarding</a:t>
            </a:r>
            <a:endParaRPr sz="1850" b="1"/>
          </a:p>
        </p:txBody>
      </p:sp>
      <p:sp>
        <p:nvSpPr>
          <p:cNvPr id="37513212" name="Text 9"/>
          <p:cNvSpPr/>
          <p:nvPr/>
        </p:nvSpPr>
        <p:spPr bwMode="auto">
          <a:xfrm>
            <a:off x="119336" y="4962128"/>
            <a:ext cx="3585393" cy="907971"/>
          </a:xfrm>
          <a:prstGeom prst="rect">
            <a:avLst/>
          </a:prstGeom>
          <a:noFill/>
          <a:ln/>
        </p:spPr>
        <p:txBody>
          <a:bodyPr wrap="square" lIns="0" tIns="0" rIns="0" bIns="0" rtlCol="0" anchor="t"/>
          <a:lstStyle/>
          <a:p>
            <a:pPr marL="0" indent="0">
              <a:lnSpc>
                <a:spcPts val="2350"/>
              </a:lnSpc>
              <a:buNone/>
              <a:defRPr/>
            </a:pPr>
            <a:r>
              <a:rPr lang="en-US" sz="1450">
                <a:solidFill>
                  <a:srgbClr val="4C4C4D"/>
                </a:solidFill>
                <a:latin typeface="Heebo"/>
                <a:ea typeface="Heebo"/>
                <a:cs typeface="Heebo"/>
              </a:rPr>
              <a:t>Establishing hubs in Ljubljana, Maribor, and Novo Mesto to provide workshops, consultancy, and help-desk services for new users.</a:t>
            </a:r>
            <a:endParaRPr lang="en-US" sz="1450"/>
          </a:p>
        </p:txBody>
      </p:sp>
      <p:sp>
        <p:nvSpPr>
          <p:cNvPr id="2096871072" name="Text 10"/>
          <p:cNvSpPr/>
          <p:nvPr/>
        </p:nvSpPr>
        <p:spPr bwMode="auto">
          <a:xfrm>
            <a:off x="119337" y="7100630"/>
            <a:ext cx="11806506" cy="605314"/>
          </a:xfrm>
          <a:prstGeom prst="rect">
            <a:avLst/>
          </a:prstGeom>
          <a:noFill/>
          <a:ln/>
        </p:spPr>
        <p:txBody>
          <a:bodyPr wrap="square" lIns="0" tIns="0" rIns="0" bIns="0" rtlCol="0" anchor="t"/>
          <a:lstStyle/>
          <a:p>
            <a:pPr marL="0" indent="0" algn="l">
              <a:lnSpc>
                <a:spcPts val="2350"/>
              </a:lnSpc>
              <a:buNone/>
              <a:defRPr/>
            </a:pPr>
            <a:endParaRPr lang="en-US" sz="1450"/>
          </a:p>
        </p:txBody>
      </p:sp>
      <p:pic>
        <p:nvPicPr>
          <p:cNvPr id="307311209" name="Image 0" descr="preencoded.png"/>
          <p:cNvPicPr>
            <a:picLocks noChangeAspect="1"/>
          </p:cNvPicPr>
          <p:nvPr/>
        </p:nvPicPr>
        <p:blipFill>
          <a:blip r:embed="rId3"/>
          <a:stretch/>
        </p:blipFill>
        <p:spPr bwMode="auto">
          <a:xfrm>
            <a:off x="4031277" y="2204864"/>
            <a:ext cx="4657011" cy="4657011"/>
          </a:xfrm>
          <a:prstGeom prst="rect">
            <a:avLst/>
          </a:prstGeom>
        </p:spPr>
      </p:pic>
      <p:pic>
        <p:nvPicPr>
          <p:cNvPr id="1785838161" name="Image 1" descr="preencoded.png"/>
          <p:cNvPicPr>
            <a:picLocks noChangeAspect="1"/>
          </p:cNvPicPr>
          <p:nvPr/>
        </p:nvPicPr>
        <p:blipFill>
          <a:blip r:embed="rId4"/>
          <a:stretch/>
        </p:blipFill>
        <p:spPr bwMode="auto">
          <a:xfrm>
            <a:off x="5280957" y="3022823"/>
            <a:ext cx="283012" cy="353854"/>
          </a:xfrm>
          <a:prstGeom prst="rect">
            <a:avLst/>
          </a:prstGeom>
        </p:spPr>
      </p:pic>
      <p:pic>
        <p:nvPicPr>
          <p:cNvPr id="1046620356" name="Image 2" descr="preencoded.png"/>
          <p:cNvPicPr>
            <a:picLocks noChangeAspect="1"/>
          </p:cNvPicPr>
          <p:nvPr/>
        </p:nvPicPr>
        <p:blipFill>
          <a:blip r:embed="rId5"/>
          <a:stretch/>
        </p:blipFill>
        <p:spPr bwMode="auto">
          <a:xfrm>
            <a:off x="4031277" y="2204864"/>
            <a:ext cx="4657011" cy="4657011"/>
          </a:xfrm>
          <a:prstGeom prst="rect">
            <a:avLst/>
          </a:prstGeom>
        </p:spPr>
      </p:pic>
      <p:pic>
        <p:nvPicPr>
          <p:cNvPr id="968432433" name="Image 3" descr="preencoded.png"/>
          <p:cNvPicPr>
            <a:picLocks noChangeAspect="1"/>
          </p:cNvPicPr>
          <p:nvPr/>
        </p:nvPicPr>
        <p:blipFill>
          <a:blip r:embed="rId6"/>
          <a:stretch/>
        </p:blipFill>
        <p:spPr bwMode="auto">
          <a:xfrm>
            <a:off x="7551717" y="3419182"/>
            <a:ext cx="283012" cy="353854"/>
          </a:xfrm>
          <a:prstGeom prst="rect">
            <a:avLst/>
          </a:prstGeom>
        </p:spPr>
      </p:pic>
      <p:pic>
        <p:nvPicPr>
          <p:cNvPr id="1610554611" name="Image 4" descr="preencoded.png"/>
          <p:cNvPicPr>
            <a:picLocks noChangeAspect="1"/>
          </p:cNvPicPr>
          <p:nvPr/>
        </p:nvPicPr>
        <p:blipFill>
          <a:blip r:embed="rId7"/>
          <a:stretch/>
        </p:blipFill>
        <p:spPr bwMode="auto">
          <a:xfrm>
            <a:off x="4031277" y="2204864"/>
            <a:ext cx="4657011" cy="4657011"/>
          </a:xfrm>
          <a:prstGeom prst="rect">
            <a:avLst/>
          </a:prstGeom>
        </p:spPr>
      </p:pic>
      <p:pic>
        <p:nvPicPr>
          <p:cNvPr id="1584953349" name="Image 5" descr="preencoded.png"/>
          <p:cNvPicPr>
            <a:picLocks noChangeAspect="1"/>
          </p:cNvPicPr>
          <p:nvPr/>
        </p:nvPicPr>
        <p:blipFill>
          <a:blip r:embed="rId8"/>
          <a:stretch/>
        </p:blipFill>
        <p:spPr bwMode="auto">
          <a:xfrm>
            <a:off x="7155358" y="5689942"/>
            <a:ext cx="283012" cy="353854"/>
          </a:xfrm>
          <a:prstGeom prst="rect">
            <a:avLst/>
          </a:prstGeom>
        </p:spPr>
      </p:pic>
      <p:pic>
        <p:nvPicPr>
          <p:cNvPr id="218798118" name="Image 6" descr="preencoded.png"/>
          <p:cNvPicPr>
            <a:picLocks noChangeAspect="1"/>
          </p:cNvPicPr>
          <p:nvPr/>
        </p:nvPicPr>
        <p:blipFill>
          <a:blip r:embed="rId9"/>
          <a:stretch/>
        </p:blipFill>
        <p:spPr bwMode="auto">
          <a:xfrm>
            <a:off x="4031277" y="2204864"/>
            <a:ext cx="4657011" cy="4657011"/>
          </a:xfrm>
          <a:prstGeom prst="rect">
            <a:avLst/>
          </a:prstGeom>
        </p:spPr>
      </p:pic>
      <p:pic>
        <p:nvPicPr>
          <p:cNvPr id="163683946" name="Image 7" descr="preencoded.png"/>
          <p:cNvPicPr>
            <a:picLocks noChangeAspect="1"/>
          </p:cNvPicPr>
          <p:nvPr/>
        </p:nvPicPr>
        <p:blipFill>
          <a:blip r:embed="rId10"/>
          <a:stretch/>
        </p:blipFill>
        <p:spPr bwMode="auto">
          <a:xfrm>
            <a:off x="4884598" y="5293582"/>
            <a:ext cx="283012" cy="353854"/>
          </a:xfrm>
          <a:prstGeom prst="rect">
            <a:avLst/>
          </a:prstGeom>
        </p:spPr>
      </p:pic>
      <p:sp>
        <p:nvSpPr>
          <p:cNvPr id="2129535129" name="Naslov 1"/>
          <p:cNvSpPr txBox="1"/>
          <p:nvPr/>
        </p:nvSpPr>
        <p:spPr bwMode="auto">
          <a:xfrm>
            <a:off x="119336" y="332656"/>
            <a:ext cx="11953328" cy="503791"/>
          </a:xfrm>
          <a:prstGeom prst="rect">
            <a:avLst/>
          </a:prstGeom>
        </p:spPr>
        <p:txBody>
          <a:bodyPr lIns="0" tIns="0" rIns="0" bIns="0"/>
          <a:lstStyle>
            <a:lvl1pPr algn="l" defTabSz="457178">
              <a:spcBef>
                <a:spcPts val="0"/>
              </a:spcBef>
              <a:buNone/>
              <a:defRPr lang="de-AT" sz="3000" b="1" i="0" cap="none">
                <a:solidFill>
                  <a:schemeClr val="tx1"/>
                </a:solidFill>
                <a:latin typeface="+mj-lt"/>
                <a:ea typeface="+mj-ea"/>
                <a:cs typeface="Arial"/>
              </a:defRPr>
            </a:lvl1pPr>
          </a:lstStyle>
          <a:p>
            <a:pPr marL="0" marR="0" lvl="0" indent="0" algn="ctr" defTabSz="457178">
              <a:lnSpc>
                <a:spcPct val="100000"/>
              </a:lnSpc>
              <a:spcBef>
                <a:spcPts val="0"/>
              </a:spcBef>
              <a:spcAft>
                <a:spcPts val="0"/>
              </a:spcAft>
              <a:buClrTx/>
              <a:buSzTx/>
              <a:buFontTx/>
              <a:buNone/>
              <a:defRPr/>
            </a:pPr>
            <a:r>
              <a:rPr lang="en-US" sz="3000" b="1" i="0" u="none" strike="noStrike" cap="none" spc="0">
                <a:ln>
                  <a:noFill/>
                </a:ln>
                <a:solidFill>
                  <a:schemeClr val="accent1"/>
                </a:solidFill>
                <a:latin typeface="Calibri"/>
                <a:ea typeface="Arial"/>
                <a:cs typeface="Arial"/>
              </a:rPr>
              <a:t>AI SKILLS AND TRAINING</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847141285" name="Naslov 1"/>
          <p:cNvSpPr txBox="1"/>
          <p:nvPr/>
        </p:nvSpPr>
        <p:spPr bwMode="auto">
          <a:xfrm>
            <a:off x="-1642162" y="343756"/>
            <a:ext cx="11953328" cy="503791"/>
          </a:xfrm>
          <a:prstGeom prst="rect">
            <a:avLst/>
          </a:prstGeom>
        </p:spPr>
        <p:txBody>
          <a:bodyPr lIns="0" tIns="0" rIns="0" bIns="0"/>
          <a:lstStyle>
            <a:lvl1pPr algn="l" defTabSz="457178">
              <a:spcBef>
                <a:spcPts val="0"/>
              </a:spcBef>
              <a:buNone/>
              <a:defRPr lang="de-AT" sz="3000" b="1" i="0" cap="none">
                <a:solidFill>
                  <a:schemeClr val="tx1"/>
                </a:solidFill>
                <a:latin typeface="+mj-lt"/>
                <a:ea typeface="+mj-ea"/>
                <a:cs typeface="Arial"/>
              </a:defRPr>
            </a:lvl1pPr>
          </a:lstStyle>
          <a:p>
            <a:pPr marL="0" marR="0" lvl="0" indent="0" algn="ctr" defTabSz="457178">
              <a:lnSpc>
                <a:spcPct val="100000"/>
              </a:lnSpc>
              <a:spcBef>
                <a:spcPts val="0"/>
              </a:spcBef>
              <a:spcAft>
                <a:spcPts val="0"/>
              </a:spcAft>
              <a:buClrTx/>
              <a:buSzTx/>
              <a:buFontTx/>
              <a:buNone/>
              <a:defRPr/>
            </a:pPr>
            <a:r>
              <a:rPr lang="en-US" sz="3000" b="1" i="0" u="none" strike="noStrike" cap="none" spc="0">
                <a:ln>
                  <a:noFill/>
                </a:ln>
                <a:solidFill>
                  <a:schemeClr val="accent1"/>
                </a:solidFill>
                <a:latin typeface="Calibri"/>
                <a:ea typeface="Arial"/>
                <a:cs typeface="Arial"/>
              </a:rPr>
              <a:t>AI FOR SCIENCE</a:t>
            </a:r>
            <a:endParaRPr/>
          </a:p>
        </p:txBody>
      </p:sp>
      <p:sp>
        <p:nvSpPr>
          <p:cNvPr id="1622347588" name="Shape 1"/>
          <p:cNvSpPr/>
          <p:nvPr/>
        </p:nvSpPr>
        <p:spPr bwMode="auto">
          <a:xfrm>
            <a:off x="174307" y="965773"/>
            <a:ext cx="594860" cy="357592"/>
          </a:xfrm>
          <a:prstGeom prst="roundRect">
            <a:avLst>
              <a:gd name="adj" fmla="val 6667"/>
            </a:avLst>
          </a:prstGeom>
          <a:solidFill>
            <a:srgbClr val="F2EEEE"/>
          </a:solidFill>
          <a:ln/>
        </p:spPr>
      </p:sp>
      <p:sp>
        <p:nvSpPr>
          <p:cNvPr id="2122863892" name="Text 2"/>
          <p:cNvSpPr/>
          <p:nvPr/>
        </p:nvSpPr>
        <p:spPr bwMode="auto">
          <a:xfrm>
            <a:off x="911423" y="954583"/>
            <a:ext cx="3305041" cy="248295"/>
          </a:xfrm>
          <a:prstGeom prst="rect">
            <a:avLst/>
          </a:prstGeom>
          <a:noFill/>
          <a:ln/>
        </p:spPr>
        <p:txBody>
          <a:bodyPr wrap="none" lIns="0" tIns="0" rIns="0" bIns="0" rtlCol="0" anchor="t"/>
          <a:lstStyle/>
          <a:p>
            <a:pPr marL="0" indent="0" algn="l">
              <a:lnSpc>
                <a:spcPts val="2750"/>
              </a:lnSpc>
              <a:buNone/>
              <a:defRPr/>
            </a:pPr>
            <a:r>
              <a:rPr lang="en-US" sz="2200">
                <a:solidFill>
                  <a:srgbClr val="4C4C4D"/>
                </a:solidFill>
                <a:latin typeface="Crimson Pro Semi Bold"/>
                <a:ea typeface="Crimson Pro Semi Bold"/>
                <a:cs typeface="Crimson Pro Semi Bold"/>
              </a:rPr>
              <a:t>AI for Materials Science</a:t>
            </a:r>
            <a:endParaRPr lang="en-US" sz="2200"/>
          </a:p>
        </p:txBody>
      </p:sp>
      <p:sp>
        <p:nvSpPr>
          <p:cNvPr id="463552837" name="Text 3"/>
          <p:cNvSpPr/>
          <p:nvPr/>
        </p:nvSpPr>
        <p:spPr bwMode="auto">
          <a:xfrm>
            <a:off x="911423" y="1312174"/>
            <a:ext cx="4032448" cy="1017209"/>
          </a:xfrm>
          <a:prstGeom prst="rect">
            <a:avLst/>
          </a:prstGeom>
          <a:noFill/>
          <a:ln/>
        </p:spPr>
        <p:txBody>
          <a:bodyPr wrap="square" lIns="0" tIns="0" rIns="0" bIns="0" rtlCol="0" anchor="t"/>
          <a:lstStyle/>
          <a:p>
            <a:pPr marL="0" indent="0" algn="l">
              <a:lnSpc>
                <a:spcPts val="2850"/>
              </a:lnSpc>
              <a:buNone/>
              <a:defRPr/>
            </a:pPr>
            <a:r>
              <a:rPr lang="en-US" sz="1750">
                <a:solidFill>
                  <a:srgbClr val="4C4C4D"/>
                </a:solidFill>
                <a:latin typeface="Heebo"/>
                <a:ea typeface="Heebo"/>
                <a:cs typeface="Heebo"/>
              </a:rPr>
              <a:t>Accelerating discovery of new materials, optimizing properties, and simulating complex molecular interactions</a:t>
            </a:r>
            <a:endParaRPr lang="en-US" sz="1750"/>
          </a:p>
        </p:txBody>
      </p:sp>
      <p:sp>
        <p:nvSpPr>
          <p:cNvPr id="1424426618" name="Shape 4"/>
          <p:cNvSpPr/>
          <p:nvPr/>
        </p:nvSpPr>
        <p:spPr bwMode="auto">
          <a:xfrm>
            <a:off x="174306" y="2473401"/>
            <a:ext cx="616105" cy="377396"/>
          </a:xfrm>
          <a:prstGeom prst="roundRect">
            <a:avLst>
              <a:gd name="adj" fmla="val 6667"/>
            </a:avLst>
          </a:prstGeom>
          <a:solidFill>
            <a:srgbClr val="F2EEEE"/>
          </a:solidFill>
          <a:ln/>
        </p:spPr>
      </p:sp>
      <p:sp>
        <p:nvSpPr>
          <p:cNvPr id="515094121" name="Text 5"/>
          <p:cNvSpPr/>
          <p:nvPr/>
        </p:nvSpPr>
        <p:spPr bwMode="auto">
          <a:xfrm>
            <a:off x="911423" y="2473401"/>
            <a:ext cx="3423078" cy="262046"/>
          </a:xfrm>
          <a:prstGeom prst="rect">
            <a:avLst/>
          </a:prstGeom>
          <a:noFill/>
          <a:ln/>
        </p:spPr>
        <p:txBody>
          <a:bodyPr wrap="none" lIns="0" tIns="0" rIns="0" bIns="0" rtlCol="0" anchor="t"/>
          <a:lstStyle/>
          <a:p>
            <a:pPr marL="0" indent="0" algn="l">
              <a:lnSpc>
                <a:spcPts val="2750"/>
              </a:lnSpc>
              <a:buNone/>
              <a:defRPr/>
            </a:pPr>
            <a:r>
              <a:rPr lang="en-US" sz="2200">
                <a:solidFill>
                  <a:srgbClr val="4C4C4D"/>
                </a:solidFill>
                <a:latin typeface="Crimson Pro Semi Bold"/>
                <a:ea typeface="Crimson Pro Semi Bold"/>
                <a:cs typeface="Crimson Pro Semi Bold"/>
              </a:rPr>
              <a:t>AI for Climate Science</a:t>
            </a:r>
            <a:endParaRPr lang="en-US" sz="2200"/>
          </a:p>
        </p:txBody>
      </p:sp>
      <p:sp>
        <p:nvSpPr>
          <p:cNvPr id="273623464" name="Text 6"/>
          <p:cNvSpPr/>
          <p:nvPr/>
        </p:nvSpPr>
        <p:spPr bwMode="auto">
          <a:xfrm>
            <a:off x="911423" y="2840016"/>
            <a:ext cx="4176464" cy="1073545"/>
          </a:xfrm>
          <a:prstGeom prst="rect">
            <a:avLst/>
          </a:prstGeom>
          <a:noFill/>
          <a:ln/>
        </p:spPr>
        <p:txBody>
          <a:bodyPr wrap="square" lIns="0" tIns="0" rIns="0" bIns="0" rtlCol="0" anchor="t"/>
          <a:lstStyle/>
          <a:p>
            <a:pPr marL="0" indent="0" algn="l">
              <a:lnSpc>
                <a:spcPts val="2850"/>
              </a:lnSpc>
              <a:buNone/>
              <a:defRPr/>
            </a:pPr>
            <a:r>
              <a:rPr lang="en-US" sz="1750">
                <a:solidFill>
                  <a:srgbClr val="4C4C4D"/>
                </a:solidFill>
                <a:latin typeface="Heebo"/>
                <a:ea typeface="Heebo"/>
                <a:cs typeface="Heebo"/>
              </a:rPr>
              <a:t>Enhancing climate models, analyzing complex atmospheric data, and improving predictions for climate change impacts</a:t>
            </a:r>
            <a:endParaRPr lang="en-US" sz="1750"/>
          </a:p>
        </p:txBody>
      </p:sp>
      <p:sp>
        <p:nvSpPr>
          <p:cNvPr id="1307439864" name="Shape 7"/>
          <p:cNvSpPr/>
          <p:nvPr/>
        </p:nvSpPr>
        <p:spPr bwMode="auto">
          <a:xfrm>
            <a:off x="174307" y="3938034"/>
            <a:ext cx="637350" cy="401213"/>
          </a:xfrm>
          <a:prstGeom prst="roundRect">
            <a:avLst>
              <a:gd name="adj" fmla="val 6667"/>
            </a:avLst>
          </a:prstGeom>
          <a:solidFill>
            <a:srgbClr val="F2EEEE"/>
          </a:solidFill>
          <a:ln/>
        </p:spPr>
      </p:sp>
      <p:sp>
        <p:nvSpPr>
          <p:cNvPr id="1669775675" name="Text 8"/>
          <p:cNvSpPr/>
          <p:nvPr/>
        </p:nvSpPr>
        <p:spPr bwMode="auto">
          <a:xfrm>
            <a:off x="911423" y="3938034"/>
            <a:ext cx="4232892" cy="278583"/>
          </a:xfrm>
          <a:prstGeom prst="rect">
            <a:avLst/>
          </a:prstGeom>
          <a:noFill/>
          <a:ln/>
        </p:spPr>
        <p:txBody>
          <a:bodyPr wrap="none" lIns="0" tIns="0" rIns="0" bIns="0" rtlCol="0" anchor="t"/>
          <a:lstStyle/>
          <a:p>
            <a:pPr marL="0" indent="0" algn="l">
              <a:lnSpc>
                <a:spcPts val="2750"/>
              </a:lnSpc>
              <a:buNone/>
              <a:defRPr/>
            </a:pPr>
            <a:r>
              <a:rPr lang="en-US" sz="2200">
                <a:solidFill>
                  <a:srgbClr val="4C4C4D"/>
                </a:solidFill>
                <a:latin typeface="Crimson Pro Semi Bold"/>
                <a:ea typeface="Crimson Pro Semi Bold"/>
                <a:cs typeface="Crimson Pro Semi Bold"/>
              </a:rPr>
              <a:t>AI for Fundamental Research</a:t>
            </a:r>
            <a:endParaRPr lang="en-US" sz="2200"/>
          </a:p>
        </p:txBody>
      </p:sp>
      <p:sp>
        <p:nvSpPr>
          <p:cNvPr id="1339702263" name="Text 9"/>
          <p:cNvSpPr/>
          <p:nvPr/>
        </p:nvSpPr>
        <p:spPr bwMode="auto">
          <a:xfrm>
            <a:off x="911423" y="4345610"/>
            <a:ext cx="4320480" cy="1141293"/>
          </a:xfrm>
          <a:prstGeom prst="rect">
            <a:avLst/>
          </a:prstGeom>
          <a:noFill/>
          <a:ln/>
        </p:spPr>
        <p:txBody>
          <a:bodyPr wrap="square" lIns="0" tIns="0" rIns="0" bIns="0" rtlCol="0" anchor="t"/>
          <a:lstStyle/>
          <a:p>
            <a:pPr marL="0" indent="0" algn="l">
              <a:lnSpc>
                <a:spcPts val="2850"/>
              </a:lnSpc>
              <a:buNone/>
              <a:defRPr/>
            </a:pPr>
            <a:r>
              <a:rPr lang="en-US" sz="1750">
                <a:solidFill>
                  <a:srgbClr val="4C4C4D"/>
                </a:solidFill>
                <a:latin typeface="Heebo"/>
                <a:ea typeface="Heebo"/>
                <a:cs typeface="Heebo"/>
              </a:rPr>
              <a:t>Supporting physics, chemistry, and astronomy with advanced pattern recognition and data analysis capabilities</a:t>
            </a:r>
            <a:endParaRPr lang="en-US" sz="1750"/>
          </a:p>
        </p:txBody>
      </p:sp>
      <p:pic>
        <p:nvPicPr>
          <p:cNvPr id="144541333" name="Picture 12"/>
          <p:cNvPicPr>
            <a:picLocks noChangeAspect="1"/>
          </p:cNvPicPr>
          <p:nvPr/>
        </p:nvPicPr>
        <p:blipFill>
          <a:blip r:embed="rId3"/>
          <a:stretch/>
        </p:blipFill>
        <p:spPr bwMode="auto">
          <a:xfrm>
            <a:off x="7360453" y="0"/>
            <a:ext cx="4848606" cy="6858000"/>
          </a:xfrm>
          <a:prstGeom prst="rect">
            <a:avLst/>
          </a:prstGeom>
        </p:spPr>
      </p:pic>
      <p:sp>
        <p:nvSpPr>
          <p:cNvPr id="269104144" name="Text 14"/>
          <p:cNvSpPr/>
          <p:nvPr/>
        </p:nvSpPr>
        <p:spPr bwMode="auto">
          <a:xfrm>
            <a:off x="119335" y="5721124"/>
            <a:ext cx="11953328" cy="650558"/>
          </a:xfrm>
          <a:prstGeom prst="rect">
            <a:avLst/>
          </a:prstGeom>
          <a:noFill/>
          <a:ln/>
        </p:spPr>
        <p:txBody>
          <a:bodyPr wrap="square" lIns="0" tIns="0" rIns="0" bIns="0" rtlCol="0" anchor="t"/>
          <a:lstStyle/>
          <a:p>
            <a:pPr marL="0" indent="0" algn="l">
              <a:lnSpc>
                <a:spcPts val="2550"/>
              </a:lnSpc>
              <a:buNone/>
              <a:defRPr/>
            </a:pPr>
            <a:r>
              <a:rPr lang="en-US" sz="2400">
                <a:solidFill>
                  <a:srgbClr val="4C4C4D"/>
                </a:solidFill>
                <a:latin typeface="Heebo"/>
                <a:ea typeface="Heebo"/>
                <a:cs typeface="Heebo"/>
              </a:rPr>
              <a:t>Gravity ARIS projects on:</a:t>
            </a:r>
            <a:endParaRPr/>
          </a:p>
          <a:p>
            <a:pPr marL="342900" indent="-342900" algn="l">
              <a:lnSpc>
                <a:spcPts val="2550"/>
              </a:lnSpc>
              <a:buFontTx/>
              <a:buChar char="-"/>
              <a:defRPr/>
            </a:pPr>
            <a:r>
              <a:rPr lang="en-US" sz="2400">
                <a:solidFill>
                  <a:srgbClr val="4C4C4D"/>
                </a:solidFill>
                <a:latin typeface="Heebo"/>
                <a:ea typeface="Heebo"/>
                <a:cs typeface="Heebo"/>
              </a:rPr>
              <a:t>Artificial Intelligence for Science</a:t>
            </a:r>
            <a:endParaRPr/>
          </a:p>
          <a:p>
            <a:pPr marL="342900" indent="-342900" algn="l">
              <a:lnSpc>
                <a:spcPts val="2550"/>
              </a:lnSpc>
              <a:buFontTx/>
              <a:buChar char="-"/>
              <a:defRPr/>
            </a:pPr>
            <a:r>
              <a:rPr lang="en-US" sz="2400">
                <a:solidFill>
                  <a:srgbClr val="4C4C4D"/>
                </a:solidFill>
                <a:latin typeface="Heebo"/>
                <a:ea typeface="Heebo"/>
                <a:cs typeface="Heebo"/>
              </a:rPr>
              <a:t>Large Language Models for Digital Humanities</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147169422" name="Naslov 1"/>
          <p:cNvSpPr txBox="1"/>
          <p:nvPr/>
        </p:nvSpPr>
        <p:spPr bwMode="auto">
          <a:xfrm>
            <a:off x="-1642161" y="343755"/>
            <a:ext cx="11953327" cy="503790"/>
          </a:xfrm>
          <a:prstGeom prst="rect">
            <a:avLst/>
          </a:prstGeom>
        </p:spPr>
        <p:txBody>
          <a:bodyPr lIns="0" tIns="0" rIns="0" bIns="0"/>
          <a:lstStyle>
            <a:lvl1pPr algn="l" defTabSz="457177">
              <a:spcBef>
                <a:spcPts val="0"/>
              </a:spcBef>
              <a:buNone/>
              <a:defRPr lang="de-AT" sz="3000" b="1" i="0" cap="none">
                <a:solidFill>
                  <a:schemeClr val="tx1"/>
                </a:solidFill>
                <a:latin typeface="+mj-lt"/>
                <a:ea typeface="+mj-ea"/>
                <a:cs typeface="Arial"/>
              </a:defRPr>
            </a:lvl1pPr>
          </a:lstStyle>
          <a:p>
            <a:pPr marL="0" marR="0" lvl="0" indent="0" algn="ctr" defTabSz="457177">
              <a:lnSpc>
                <a:spcPct val="100000"/>
              </a:lnSpc>
              <a:spcBef>
                <a:spcPts val="0"/>
              </a:spcBef>
              <a:spcAft>
                <a:spcPts val="0"/>
              </a:spcAft>
              <a:buClrTx/>
              <a:buSzTx/>
              <a:buFontTx/>
              <a:buNone/>
              <a:defRPr/>
            </a:pPr>
            <a:r>
              <a:rPr lang="en-US" sz="3000" b="1" i="0" u="none" strike="noStrike" cap="none" spc="0">
                <a:ln>
                  <a:noFill/>
                </a:ln>
                <a:solidFill>
                  <a:schemeClr val="accent1"/>
                </a:solidFill>
                <a:latin typeface="Calibri"/>
                <a:ea typeface="Arial"/>
                <a:cs typeface="Arial"/>
              </a:rPr>
              <a:t>AI FOR SCIENCE</a:t>
            </a:r>
            <a:endParaRPr/>
          </a:p>
        </p:txBody>
      </p:sp>
      <p:sp>
        <p:nvSpPr>
          <p:cNvPr id="2115579636" name="Shape 1"/>
          <p:cNvSpPr/>
          <p:nvPr/>
        </p:nvSpPr>
        <p:spPr bwMode="auto">
          <a:xfrm>
            <a:off x="174307" y="965773"/>
            <a:ext cx="594859" cy="357591"/>
          </a:xfrm>
          <a:prstGeom prst="roundRect">
            <a:avLst>
              <a:gd name="adj" fmla="val 6667"/>
            </a:avLst>
          </a:prstGeom>
          <a:solidFill>
            <a:srgbClr val="F2EEEE"/>
          </a:solidFill>
          <a:ln/>
        </p:spPr>
      </p:sp>
      <p:sp>
        <p:nvSpPr>
          <p:cNvPr id="923137286" name="Text 2"/>
          <p:cNvSpPr/>
          <p:nvPr/>
        </p:nvSpPr>
        <p:spPr bwMode="auto">
          <a:xfrm>
            <a:off x="911423" y="954583"/>
            <a:ext cx="3305040" cy="248294"/>
          </a:xfrm>
          <a:prstGeom prst="rect">
            <a:avLst/>
          </a:prstGeom>
          <a:noFill/>
          <a:ln/>
        </p:spPr>
        <p:txBody>
          <a:bodyPr wrap="none" lIns="0" tIns="0" rIns="0" bIns="0" rtlCol="0" anchor="t"/>
          <a:lstStyle/>
          <a:p>
            <a:pPr marL="0" indent="0" algn="l">
              <a:lnSpc>
                <a:spcPts val="2749"/>
              </a:lnSpc>
              <a:buNone/>
              <a:defRPr/>
            </a:pPr>
            <a:r>
              <a:rPr lang="en-US" sz="2200">
                <a:solidFill>
                  <a:srgbClr val="4C4C4D"/>
                </a:solidFill>
                <a:latin typeface="Crimson Pro Semi Bold"/>
                <a:ea typeface="Crimson Pro Semi Bold"/>
                <a:cs typeface="Crimson Pro Semi Bold"/>
              </a:rPr>
              <a:t>AI for Materials Science</a:t>
            </a:r>
            <a:endParaRPr lang="en-US" sz="2200"/>
          </a:p>
        </p:txBody>
      </p:sp>
      <p:sp>
        <p:nvSpPr>
          <p:cNvPr id="481252150" name="Text 3"/>
          <p:cNvSpPr/>
          <p:nvPr/>
        </p:nvSpPr>
        <p:spPr bwMode="auto">
          <a:xfrm>
            <a:off x="911423" y="1312174"/>
            <a:ext cx="4032447" cy="1017208"/>
          </a:xfrm>
          <a:prstGeom prst="rect">
            <a:avLst/>
          </a:prstGeom>
          <a:noFill/>
          <a:ln/>
        </p:spPr>
        <p:txBody>
          <a:bodyPr wrap="square" lIns="0" tIns="0" rIns="0" bIns="0" rtlCol="0" anchor="t"/>
          <a:lstStyle/>
          <a:p>
            <a:pPr marL="0" indent="0" algn="l">
              <a:lnSpc>
                <a:spcPts val="2849"/>
              </a:lnSpc>
              <a:buNone/>
              <a:defRPr/>
            </a:pPr>
            <a:r>
              <a:rPr lang="en-US" sz="1750">
                <a:solidFill>
                  <a:srgbClr val="4C4C4D"/>
                </a:solidFill>
                <a:latin typeface="Heebo"/>
                <a:ea typeface="Heebo"/>
                <a:cs typeface="Heebo"/>
              </a:rPr>
              <a:t>Accelerating discovery of new materials, optimizing properties, and simulating complex molecular interactions</a:t>
            </a:r>
            <a:endParaRPr lang="en-US" sz="1750"/>
          </a:p>
        </p:txBody>
      </p:sp>
      <p:sp>
        <p:nvSpPr>
          <p:cNvPr id="629197487" name="Shape 4"/>
          <p:cNvSpPr/>
          <p:nvPr/>
        </p:nvSpPr>
        <p:spPr bwMode="auto">
          <a:xfrm>
            <a:off x="174306" y="2473401"/>
            <a:ext cx="616104" cy="377395"/>
          </a:xfrm>
          <a:prstGeom prst="roundRect">
            <a:avLst>
              <a:gd name="adj" fmla="val 6667"/>
            </a:avLst>
          </a:prstGeom>
          <a:solidFill>
            <a:srgbClr val="F2EEEE"/>
          </a:solidFill>
          <a:ln/>
        </p:spPr>
      </p:sp>
      <p:sp>
        <p:nvSpPr>
          <p:cNvPr id="2079385996" name="Text 5"/>
          <p:cNvSpPr/>
          <p:nvPr/>
        </p:nvSpPr>
        <p:spPr bwMode="auto">
          <a:xfrm>
            <a:off x="911423" y="2473401"/>
            <a:ext cx="3423078" cy="262045"/>
          </a:xfrm>
          <a:prstGeom prst="rect">
            <a:avLst/>
          </a:prstGeom>
          <a:noFill/>
          <a:ln/>
        </p:spPr>
        <p:txBody>
          <a:bodyPr wrap="none" lIns="0" tIns="0" rIns="0" bIns="0" rtlCol="0" anchor="t"/>
          <a:lstStyle/>
          <a:p>
            <a:pPr marL="0" indent="0" algn="l">
              <a:lnSpc>
                <a:spcPts val="2749"/>
              </a:lnSpc>
              <a:buNone/>
              <a:defRPr/>
            </a:pPr>
            <a:r>
              <a:rPr lang="en-US" sz="2200">
                <a:solidFill>
                  <a:srgbClr val="4C4C4D"/>
                </a:solidFill>
                <a:latin typeface="Crimson Pro Semi Bold"/>
                <a:ea typeface="Crimson Pro Semi Bold"/>
                <a:cs typeface="Crimson Pro Semi Bold"/>
              </a:rPr>
              <a:t>AI for Climate Science</a:t>
            </a:r>
            <a:endParaRPr lang="en-US" sz="2200"/>
          </a:p>
        </p:txBody>
      </p:sp>
      <p:sp>
        <p:nvSpPr>
          <p:cNvPr id="1574992758" name="Text 6"/>
          <p:cNvSpPr/>
          <p:nvPr/>
        </p:nvSpPr>
        <p:spPr bwMode="auto">
          <a:xfrm>
            <a:off x="911423" y="2840016"/>
            <a:ext cx="4176463" cy="1073544"/>
          </a:xfrm>
          <a:prstGeom prst="rect">
            <a:avLst/>
          </a:prstGeom>
          <a:noFill/>
          <a:ln/>
        </p:spPr>
        <p:txBody>
          <a:bodyPr wrap="square" lIns="0" tIns="0" rIns="0" bIns="0" rtlCol="0" anchor="t"/>
          <a:lstStyle/>
          <a:p>
            <a:pPr marL="0" indent="0" algn="l">
              <a:lnSpc>
                <a:spcPts val="2849"/>
              </a:lnSpc>
              <a:buNone/>
              <a:defRPr/>
            </a:pPr>
            <a:r>
              <a:rPr lang="en-US" sz="1750">
                <a:solidFill>
                  <a:srgbClr val="4C4C4D"/>
                </a:solidFill>
                <a:latin typeface="Heebo"/>
                <a:ea typeface="Heebo"/>
                <a:cs typeface="Heebo"/>
              </a:rPr>
              <a:t>Enhancing climate models, analyzing complex atmospheric data, and improving predictions for climate change impacts</a:t>
            </a:r>
            <a:endParaRPr lang="en-US" sz="1750"/>
          </a:p>
        </p:txBody>
      </p:sp>
      <p:sp>
        <p:nvSpPr>
          <p:cNvPr id="1494365119" name="Shape 7"/>
          <p:cNvSpPr/>
          <p:nvPr/>
        </p:nvSpPr>
        <p:spPr bwMode="auto">
          <a:xfrm>
            <a:off x="174307" y="3938034"/>
            <a:ext cx="637349" cy="401212"/>
          </a:xfrm>
          <a:prstGeom prst="roundRect">
            <a:avLst>
              <a:gd name="adj" fmla="val 6667"/>
            </a:avLst>
          </a:prstGeom>
          <a:solidFill>
            <a:srgbClr val="F2EEEE"/>
          </a:solidFill>
          <a:ln/>
        </p:spPr>
      </p:sp>
      <p:sp>
        <p:nvSpPr>
          <p:cNvPr id="577554318" name="Text 8"/>
          <p:cNvSpPr/>
          <p:nvPr/>
        </p:nvSpPr>
        <p:spPr bwMode="auto">
          <a:xfrm>
            <a:off x="911423" y="3938034"/>
            <a:ext cx="4232891" cy="278582"/>
          </a:xfrm>
          <a:prstGeom prst="rect">
            <a:avLst/>
          </a:prstGeom>
          <a:noFill/>
          <a:ln/>
        </p:spPr>
        <p:txBody>
          <a:bodyPr wrap="none" lIns="0" tIns="0" rIns="0" bIns="0" rtlCol="0" anchor="t"/>
          <a:lstStyle/>
          <a:p>
            <a:pPr marL="0" indent="0" algn="l">
              <a:lnSpc>
                <a:spcPts val="2749"/>
              </a:lnSpc>
              <a:buNone/>
              <a:defRPr/>
            </a:pPr>
            <a:r>
              <a:rPr lang="en-US" sz="2200">
                <a:solidFill>
                  <a:srgbClr val="4C4C4D"/>
                </a:solidFill>
                <a:latin typeface="Crimson Pro Semi Bold"/>
                <a:ea typeface="Crimson Pro Semi Bold"/>
                <a:cs typeface="Crimson Pro Semi Bold"/>
              </a:rPr>
              <a:t>AI for Fundamental Research</a:t>
            </a:r>
            <a:endParaRPr lang="en-US" sz="2200"/>
          </a:p>
        </p:txBody>
      </p:sp>
      <p:sp>
        <p:nvSpPr>
          <p:cNvPr id="1379218303" name="Text 9"/>
          <p:cNvSpPr/>
          <p:nvPr/>
        </p:nvSpPr>
        <p:spPr bwMode="auto">
          <a:xfrm>
            <a:off x="911423" y="4345610"/>
            <a:ext cx="4320479" cy="1141292"/>
          </a:xfrm>
          <a:prstGeom prst="rect">
            <a:avLst/>
          </a:prstGeom>
          <a:noFill/>
          <a:ln/>
        </p:spPr>
        <p:txBody>
          <a:bodyPr wrap="square" lIns="0" tIns="0" rIns="0" bIns="0" rtlCol="0" anchor="t"/>
          <a:lstStyle/>
          <a:p>
            <a:pPr marL="0" indent="0" algn="l">
              <a:lnSpc>
                <a:spcPts val="2849"/>
              </a:lnSpc>
              <a:buNone/>
              <a:defRPr/>
            </a:pPr>
            <a:r>
              <a:rPr lang="en-US" sz="1750">
                <a:solidFill>
                  <a:srgbClr val="4C4C4D"/>
                </a:solidFill>
                <a:latin typeface="Heebo"/>
                <a:ea typeface="Heebo"/>
                <a:cs typeface="Heebo"/>
              </a:rPr>
              <a:t>Supporting physics, chemistry, and astronomy with advanced pattern recognition and data analysis capabilities</a:t>
            </a:r>
            <a:endParaRPr lang="en-US" sz="1750"/>
          </a:p>
        </p:txBody>
      </p:sp>
      <p:pic>
        <p:nvPicPr>
          <p:cNvPr id="600053244" name="Picture 12"/>
          <p:cNvPicPr>
            <a:picLocks noChangeAspect="1"/>
          </p:cNvPicPr>
          <p:nvPr/>
        </p:nvPicPr>
        <p:blipFill>
          <a:blip r:embed="rId3"/>
          <a:stretch/>
        </p:blipFill>
        <p:spPr bwMode="auto">
          <a:xfrm>
            <a:off x="7360452" y="0"/>
            <a:ext cx="4848606" cy="6858000"/>
          </a:xfrm>
          <a:prstGeom prst="rect">
            <a:avLst/>
          </a:prstGeom>
        </p:spPr>
      </p:pic>
      <p:sp>
        <p:nvSpPr>
          <p:cNvPr id="301909259" name="Text 14"/>
          <p:cNvSpPr/>
          <p:nvPr/>
        </p:nvSpPr>
        <p:spPr bwMode="auto">
          <a:xfrm>
            <a:off x="119335" y="5721124"/>
            <a:ext cx="11953327" cy="650557"/>
          </a:xfrm>
          <a:prstGeom prst="rect">
            <a:avLst/>
          </a:prstGeom>
          <a:noFill/>
          <a:ln/>
        </p:spPr>
        <p:txBody>
          <a:bodyPr wrap="square" lIns="0" tIns="0" rIns="0" bIns="0" rtlCol="0" anchor="t"/>
          <a:lstStyle/>
          <a:p>
            <a:pPr marL="0" indent="0" algn="l">
              <a:lnSpc>
                <a:spcPts val="2549"/>
              </a:lnSpc>
              <a:buNone/>
              <a:defRPr/>
            </a:pPr>
            <a:r>
              <a:rPr lang="en-US" sz="2400">
                <a:solidFill>
                  <a:srgbClr val="4C4C4D"/>
                </a:solidFill>
                <a:latin typeface="Heebo"/>
                <a:ea typeface="Heebo"/>
                <a:cs typeface="Heebo"/>
              </a:rPr>
              <a:t>Gravity ARIS projects on:</a:t>
            </a:r>
            <a:endParaRPr/>
          </a:p>
          <a:p>
            <a:pPr marL="342900" indent="-342900" algn="l">
              <a:lnSpc>
                <a:spcPts val="2549"/>
              </a:lnSpc>
              <a:buFontTx/>
              <a:buChar char="-"/>
              <a:defRPr/>
            </a:pPr>
            <a:r>
              <a:rPr lang="en-US" sz="2400">
                <a:solidFill>
                  <a:srgbClr val="4C4C4D"/>
                </a:solidFill>
                <a:latin typeface="Heebo"/>
                <a:ea typeface="Heebo"/>
                <a:cs typeface="Heebo"/>
              </a:rPr>
              <a:t>Artificial Intelligence for Science</a:t>
            </a:r>
            <a:endParaRPr/>
          </a:p>
          <a:p>
            <a:pPr marL="342900" indent="-342900" algn="l">
              <a:lnSpc>
                <a:spcPts val="2549"/>
              </a:lnSpc>
              <a:buFontTx/>
              <a:buChar char="-"/>
              <a:defRPr/>
            </a:pPr>
            <a:r>
              <a:rPr lang="en-US" sz="2400">
                <a:solidFill>
                  <a:srgbClr val="4C4C4D"/>
                </a:solidFill>
                <a:latin typeface="Heebo"/>
                <a:ea typeface="Heebo"/>
                <a:cs typeface="Heebo"/>
              </a:rPr>
              <a:t>Large Language Models for Digital Humanities</a:t>
            </a:r>
            <a:endParaRPr/>
          </a:p>
        </p:txBody>
      </p:sp>
      <p:sp>
        <p:nvSpPr>
          <p:cNvPr id="579212675" name=""/>
          <p:cNvSpPr/>
          <p:nvPr/>
        </p:nvSpPr>
        <p:spPr bwMode="auto">
          <a:xfrm flipH="0" flipV="0">
            <a:off x="5841516" y="4856188"/>
            <a:ext cx="1733237" cy="1046188"/>
          </a:xfrm>
          <a:prstGeom prst="rightArrow">
            <a:avLst>
              <a:gd name="adj1" fmla="val 5000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307493788" name="Naslov 1"/>
          <p:cNvSpPr txBox="1"/>
          <p:nvPr/>
        </p:nvSpPr>
        <p:spPr bwMode="auto">
          <a:xfrm>
            <a:off x="335360" y="332656"/>
            <a:ext cx="11449272" cy="503791"/>
          </a:xfrm>
          <a:prstGeom prst="rect">
            <a:avLst/>
          </a:prstGeom>
        </p:spPr>
        <p:txBody>
          <a:bodyPr lIns="0" tIns="0" rIns="0" bIns="0"/>
          <a:lstStyle>
            <a:lvl1pPr algn="l" defTabSz="457178">
              <a:spcBef>
                <a:spcPts val="0"/>
              </a:spcBef>
              <a:buNone/>
              <a:defRPr lang="de-AT" sz="3000" b="1" i="0" cap="none">
                <a:solidFill>
                  <a:schemeClr val="tx1"/>
                </a:solidFill>
                <a:latin typeface="+mj-lt"/>
                <a:ea typeface="+mj-ea"/>
                <a:cs typeface="Arial"/>
              </a:defRPr>
            </a:lvl1pPr>
          </a:lstStyle>
          <a:p>
            <a:pPr marL="0" marR="0" lvl="0" indent="0" algn="ctr" defTabSz="457178">
              <a:lnSpc>
                <a:spcPct val="100000"/>
              </a:lnSpc>
              <a:spcBef>
                <a:spcPts val="0"/>
              </a:spcBef>
              <a:spcAft>
                <a:spcPts val="0"/>
              </a:spcAft>
              <a:buClrTx/>
              <a:buSzTx/>
              <a:buFontTx/>
              <a:buNone/>
              <a:defRPr/>
            </a:pPr>
            <a:r>
              <a:rPr lang="en-US">
                <a:solidFill>
                  <a:schemeClr val="accent1"/>
                </a:solidFill>
                <a:latin typeface="Calibri"/>
              </a:rPr>
              <a:t>LLMs4EU &amp; ERA Chair Projects</a:t>
            </a:r>
            <a:endParaRPr lang="sl-SI" sz="3000" b="1" i="0" u="none" strike="noStrike" cap="none" spc="0">
              <a:ln>
                <a:noFill/>
              </a:ln>
              <a:solidFill>
                <a:schemeClr val="accent1"/>
              </a:solidFill>
              <a:latin typeface="Calibri"/>
              <a:ea typeface="Arial"/>
              <a:cs typeface="Arial"/>
            </a:endParaRPr>
          </a:p>
        </p:txBody>
      </p:sp>
      <p:sp>
        <p:nvSpPr>
          <p:cNvPr id="1730670269" name="Content Placeholder 2"/>
          <p:cNvSpPr txBox="1"/>
          <p:nvPr/>
        </p:nvSpPr>
        <p:spPr bwMode="auto">
          <a:xfrm>
            <a:off x="119336" y="849628"/>
            <a:ext cx="12048910" cy="4938178"/>
          </a:xfrm>
          <a:prstGeom prst="rect">
            <a:avLst/>
          </a:prstGeom>
        </p:spPr>
        <p:txBody>
          <a:bodyPr/>
          <a:lstStyle>
            <a:lvl1pPr marL="342882" indent="-342882" algn="l" defTabSz="457178">
              <a:spcBef>
                <a:spcPts val="0"/>
              </a:spcBef>
              <a:buFont typeface="Arial"/>
              <a:buNone/>
              <a:defRPr sz="2000">
                <a:solidFill>
                  <a:srgbClr val="414548"/>
                </a:solidFill>
                <a:latin typeface="+mj-lt"/>
                <a:ea typeface="+mn-ea"/>
                <a:cs typeface="Helvetica LT Std Cond"/>
              </a:defRPr>
            </a:lvl1pPr>
            <a:lvl2pPr marL="742912" indent="-285737" algn="l" defTabSz="457178">
              <a:spcBef>
                <a:spcPts val="0"/>
              </a:spcBef>
              <a:buFont typeface="Arial"/>
              <a:buChar char="•"/>
              <a:defRPr sz="1800">
                <a:solidFill>
                  <a:srgbClr val="414548"/>
                </a:solidFill>
                <a:latin typeface="+mj-lt"/>
                <a:ea typeface="+mn-ea"/>
                <a:cs typeface="Helvetica LT Std Cond"/>
              </a:defRPr>
            </a:lvl2pPr>
            <a:lvl3pPr marL="1142942" indent="-228589" algn="l" defTabSz="457178">
              <a:spcBef>
                <a:spcPts val="0"/>
              </a:spcBef>
              <a:buFont typeface="Arial"/>
              <a:buChar char="•"/>
              <a:defRPr sz="1600">
                <a:solidFill>
                  <a:srgbClr val="414548"/>
                </a:solidFill>
                <a:latin typeface="+mj-lt"/>
                <a:ea typeface="+mn-ea"/>
                <a:cs typeface="Helvetica LT Std Cond"/>
              </a:defRPr>
            </a:lvl3pPr>
            <a:lvl4pPr marL="1600120" indent="-228589" algn="l" defTabSz="457178">
              <a:spcBef>
                <a:spcPts val="0"/>
              </a:spcBef>
              <a:buFont typeface="Arial"/>
              <a:buChar char="–"/>
              <a:defRPr sz="1400">
                <a:solidFill>
                  <a:srgbClr val="414548"/>
                </a:solidFill>
                <a:latin typeface="+mj-lt"/>
                <a:ea typeface="+mn-ea"/>
                <a:cs typeface="Helvetica LT Std Cond"/>
              </a:defRPr>
            </a:lvl4pPr>
            <a:lvl5pPr marL="2057298" indent="-228589" algn="l" defTabSz="457178">
              <a:spcBef>
                <a:spcPts val="0"/>
              </a:spcBef>
              <a:buFont typeface="Arial"/>
              <a:buChar char="»"/>
              <a:defRPr sz="1200">
                <a:solidFill>
                  <a:srgbClr val="414548"/>
                </a:solidFill>
                <a:latin typeface="+mj-lt"/>
                <a:ea typeface="+mn-ea"/>
                <a:cs typeface="Helvetica LT Std Cond"/>
              </a:defRPr>
            </a:lvl5pPr>
            <a:lvl6pPr marL="2514474" indent="-228589" algn="l" defTabSz="457178">
              <a:spcBef>
                <a:spcPts val="0"/>
              </a:spcBef>
              <a:buFont typeface="Arial"/>
              <a:buChar char="•"/>
              <a:defRPr sz="2000">
                <a:solidFill>
                  <a:schemeClr val="tx1"/>
                </a:solidFill>
                <a:latin typeface="+mn-lt"/>
                <a:ea typeface="+mn-ea"/>
                <a:cs typeface="+mn-cs"/>
              </a:defRPr>
            </a:lvl6pPr>
            <a:lvl7pPr marL="2971651" indent="-228589" algn="l" defTabSz="457178">
              <a:spcBef>
                <a:spcPts val="0"/>
              </a:spcBef>
              <a:buFont typeface="Arial"/>
              <a:buChar char="•"/>
              <a:defRPr sz="2000">
                <a:solidFill>
                  <a:schemeClr val="tx1"/>
                </a:solidFill>
                <a:latin typeface="+mn-lt"/>
                <a:ea typeface="+mn-ea"/>
                <a:cs typeface="+mn-cs"/>
              </a:defRPr>
            </a:lvl7pPr>
            <a:lvl8pPr marL="3428829" indent="-228589" algn="l" defTabSz="457178">
              <a:spcBef>
                <a:spcPts val="0"/>
              </a:spcBef>
              <a:buFont typeface="Arial"/>
              <a:buChar char="•"/>
              <a:defRPr sz="2000">
                <a:solidFill>
                  <a:schemeClr val="tx1"/>
                </a:solidFill>
                <a:latin typeface="+mn-lt"/>
                <a:ea typeface="+mn-ea"/>
                <a:cs typeface="+mn-cs"/>
              </a:defRPr>
            </a:lvl8pPr>
            <a:lvl9pPr marL="3886006" indent="-228589" algn="l" defTabSz="457178">
              <a:spcBef>
                <a:spcPts val="0"/>
              </a:spcBef>
              <a:buFont typeface="Arial"/>
              <a:buChar char="•"/>
              <a:defRPr sz="2000">
                <a:solidFill>
                  <a:schemeClr val="tx1"/>
                </a:solidFill>
                <a:latin typeface="+mn-lt"/>
                <a:ea typeface="+mn-ea"/>
                <a:cs typeface="+mn-cs"/>
              </a:defRPr>
            </a:lvl9pPr>
          </a:lstStyle>
          <a:p>
            <a:pPr marL="0" indent="0">
              <a:defRPr/>
            </a:pPr>
            <a:r>
              <a:rPr lang="en-US" sz="2400" b="1" i="0">
                <a:latin typeface="Arial"/>
                <a:cs typeface="Arial"/>
              </a:rPr>
              <a:t>LLMs4EU – Large Language Models for the European Union </a:t>
            </a:r>
            <a:br>
              <a:rPr lang="en-US" sz="2400" b="1" i="0">
                <a:latin typeface="Arial"/>
                <a:cs typeface="Arial"/>
              </a:rPr>
            </a:br>
            <a:r>
              <a:rPr lang="en-US" sz="2400" b="1" i="0">
                <a:latin typeface="Arial"/>
                <a:cs typeface="Arial"/>
              </a:rPr>
              <a:t>                              </a:t>
            </a:r>
            <a:r>
              <a:rPr lang="en-US" sz="2400" b="0" i="0">
                <a:latin typeface="Arial"/>
                <a:cs typeface="Arial"/>
              </a:rPr>
              <a:t>(ALT EDIC, in Slovenija JSI, Uni </a:t>
            </a:r>
            <a:r>
              <a:rPr lang="en-US" sz="2400" b="0" i="0">
                <a:latin typeface="Arial"/>
                <a:cs typeface="Arial"/>
              </a:rPr>
              <a:t>Lj</a:t>
            </a:r>
            <a:r>
              <a:rPr lang="en-US" sz="2400" b="0" i="0">
                <a:latin typeface="Arial"/>
                <a:cs typeface="Arial"/>
              </a:rPr>
              <a:t> and others)</a:t>
            </a:r>
            <a:endParaRPr i="0"/>
          </a:p>
          <a:p>
            <a:pPr marL="0" indent="0">
              <a:defRPr/>
            </a:pPr>
            <a:endParaRPr sz="900" i="0"/>
          </a:p>
          <a:p>
            <a:pPr>
              <a:defRPr/>
            </a:pPr>
            <a:r>
              <a:rPr lang="en-US" sz="2000" i="0">
                <a:solidFill>
                  <a:srgbClr val="000000"/>
                </a:solidFill>
                <a:latin typeface="Arial"/>
              </a:rPr>
              <a:t>WP2. Data Collection and Data Infrastructure</a:t>
            </a:r>
            <a:endParaRPr sz="2000" i="0"/>
          </a:p>
          <a:p>
            <a:pPr lvl="1">
              <a:defRPr/>
            </a:pPr>
            <a:r>
              <a:rPr lang="en-US" sz="2000" i="0">
                <a:solidFill>
                  <a:srgbClr val="000000"/>
                </a:solidFill>
                <a:latin typeface="Arial"/>
              </a:rPr>
              <a:t>T2.1 Identification and Specifications for Language Data </a:t>
            </a:r>
            <a:r>
              <a:rPr lang="en-US" sz="2000" b="1" i="0">
                <a:solidFill>
                  <a:srgbClr val="000000"/>
                </a:solidFill>
                <a:latin typeface="Arial"/>
              </a:rPr>
              <a:t>(JSI lead)</a:t>
            </a:r>
            <a:endParaRPr sz="2000" i="0"/>
          </a:p>
          <a:p>
            <a:pPr>
              <a:defRPr/>
            </a:pPr>
            <a:r>
              <a:rPr lang="en-US" sz="2000" i="0" u="none" strike="noStrike">
                <a:solidFill>
                  <a:srgbClr val="000000"/>
                </a:solidFill>
                <a:latin typeface="Arial"/>
              </a:rPr>
              <a:t>WP3. Language Technology Tools catalogue </a:t>
            </a:r>
            <a:endParaRPr sz="2000" i="0"/>
          </a:p>
          <a:p>
            <a:pPr lvl="1">
              <a:defRPr/>
            </a:pPr>
            <a:r>
              <a:rPr lang="en-US" sz="2000" b="0" i="0" u="none" strike="noStrike">
                <a:solidFill>
                  <a:srgbClr val="000000"/>
                </a:solidFill>
                <a:latin typeface="Arial"/>
              </a:rPr>
              <a:t>T3.1 Definition of requirements for a large language and multimodal model catalogue </a:t>
            </a:r>
            <a:r>
              <a:rPr lang="en-US" sz="2000" b="1" i="0" u="none" strike="noStrike">
                <a:solidFill>
                  <a:srgbClr val="000000"/>
                </a:solidFill>
                <a:latin typeface="Arial"/>
              </a:rPr>
              <a:t>(JSI lead)</a:t>
            </a:r>
            <a:endParaRPr sz="2000" i="0"/>
          </a:p>
          <a:p>
            <a:pPr>
              <a:defRPr/>
            </a:pPr>
            <a:r>
              <a:rPr lang="en-US" sz="2000" i="0">
                <a:solidFill>
                  <a:srgbClr val="000000"/>
                </a:solidFill>
                <a:latin typeface="Arial"/>
              </a:rPr>
              <a:t>WP4. Methodologies, algorithms and infrastructure for model fine-tuning</a:t>
            </a:r>
            <a:endParaRPr sz="2000" i="0"/>
          </a:p>
          <a:p>
            <a:pPr>
              <a:defRPr/>
            </a:pPr>
            <a:r>
              <a:rPr lang="en-US" sz="2000" i="0">
                <a:solidFill>
                  <a:srgbClr val="000000"/>
                </a:solidFill>
                <a:latin typeface="Arial"/>
              </a:rPr>
              <a:t>WP5. Distributed Evaluation Centre for LLMs</a:t>
            </a:r>
            <a:endParaRPr lang="en-US" sz="2400" i="0">
              <a:solidFill>
                <a:srgbClr val="000000"/>
              </a:solidFill>
              <a:latin typeface="Arial"/>
            </a:endParaRPr>
          </a:p>
          <a:p>
            <a:pPr>
              <a:defRPr/>
            </a:pPr>
            <a:endParaRPr sz="900" i="0">
              <a:solidFill>
                <a:srgbClr val="000000"/>
              </a:solidFill>
              <a:latin typeface="Arial"/>
            </a:endParaRPr>
          </a:p>
          <a:p>
            <a:pPr>
              <a:defRPr/>
            </a:pPr>
            <a:r>
              <a:rPr lang="en-US" sz="2400" b="1" i="0" u="none" strike="noStrike" cap="none" spc="0">
                <a:solidFill>
                  <a:srgbClr val="000000"/>
                </a:solidFill>
                <a:latin typeface="Arial"/>
                <a:ea typeface="Arial"/>
                <a:cs typeface="Arial"/>
              </a:rPr>
              <a:t>European Research Area Chair research group</a:t>
            </a:r>
            <a:r>
              <a:rPr lang="en-US" sz="2400" b="1" i="0">
                <a:solidFill>
                  <a:srgbClr val="000000"/>
                </a:solidFill>
                <a:latin typeface="Arial"/>
              </a:rPr>
              <a:t>s</a:t>
            </a:r>
            <a:r>
              <a:rPr lang="en-US" sz="2400" i="0">
                <a:solidFill>
                  <a:srgbClr val="000000"/>
                </a:solidFill>
                <a:latin typeface="Arial"/>
              </a:rPr>
              <a:t>:</a:t>
            </a:r>
            <a:endParaRPr sz="2400" b="0" i="0" u="none" strike="noStrike" cap="none" spc="0">
              <a:solidFill>
                <a:srgbClr val="000000"/>
              </a:solidFill>
              <a:latin typeface="Times New Roman"/>
              <a:cs typeface="Times New Roman"/>
            </a:endParaRPr>
          </a:p>
          <a:p>
            <a:pPr>
              <a:defRPr/>
            </a:pPr>
            <a:endParaRPr sz="900" i="0"/>
          </a:p>
          <a:p>
            <a:pPr>
              <a:defRPr/>
            </a:pPr>
            <a:r>
              <a:rPr lang="en-US" sz="2400" b="1" i="0">
                <a:solidFill>
                  <a:srgbClr val="000000"/>
                </a:solidFill>
                <a:latin typeface="Arial"/>
              </a:rPr>
              <a:t>AutoLearn-SI</a:t>
            </a:r>
            <a:r>
              <a:rPr lang="en-US" sz="2400" b="1" i="0">
                <a:solidFill>
                  <a:srgbClr val="000000"/>
                </a:solidFill>
                <a:latin typeface="Arial"/>
              </a:rPr>
              <a:t>: Leveraging Benchmarking Data for Automated Machine Learning and Optimization: </a:t>
            </a:r>
            <a:r>
              <a:rPr lang="en-US" sz="2400" b="0" i="0" u="none" strike="noStrike" cap="none" spc="0">
                <a:solidFill>
                  <a:srgbClr val="000000"/>
                </a:solidFill>
                <a:latin typeface="Arial"/>
                <a:ea typeface="Arial"/>
                <a:cs typeface="Arial"/>
              </a:rPr>
              <a:t>Automated Machine Learning (AutoML) and Automated Optimisation (AutoOPT)</a:t>
            </a:r>
            <a:r>
              <a:rPr lang="en-US" sz="2400" i="0">
                <a:solidFill>
                  <a:srgbClr val="000000"/>
                </a:solidFill>
                <a:latin typeface="Arial"/>
              </a:rPr>
              <a:t> / Tome </a:t>
            </a:r>
            <a:r>
              <a:rPr lang="en-US" sz="2400" i="0">
                <a:solidFill>
                  <a:srgbClr val="000000"/>
                </a:solidFill>
                <a:latin typeface="Arial"/>
              </a:rPr>
              <a:t>Eftimov</a:t>
            </a:r>
            <a:r>
              <a:rPr lang="en-US" sz="2400" i="0">
                <a:solidFill>
                  <a:srgbClr val="000000"/>
                </a:solidFill>
                <a:latin typeface="Arial"/>
              </a:rPr>
              <a:t>, JSI</a:t>
            </a:r>
            <a:r>
              <a:rPr lang="en-US" sz="900" b="0" i="0" u="none" strike="noStrike" cap="none" spc="0">
                <a:solidFill>
                  <a:srgbClr val="000000"/>
                </a:solidFill>
                <a:latin typeface="Arial"/>
                <a:ea typeface="Arial"/>
                <a:cs typeface="Arial"/>
              </a:rPr>
              <a:t> </a:t>
            </a:r>
            <a:endParaRPr lang="en-US" sz="900" b="0" i="0" u="none" strike="noStrike" cap="none" spc="0">
              <a:solidFill>
                <a:srgbClr val="000000"/>
              </a:solidFill>
              <a:latin typeface="Times New Roman"/>
              <a:cs typeface="Times New Roman"/>
            </a:endParaRPr>
          </a:p>
          <a:p>
            <a:pPr>
              <a:defRPr/>
            </a:pPr>
            <a:endParaRPr i="0"/>
          </a:p>
          <a:p>
            <a:pPr>
              <a:defRPr/>
            </a:pPr>
            <a:r>
              <a:rPr lang="en-US" sz="2400" b="1" i="0">
                <a:solidFill>
                  <a:srgbClr val="000000"/>
                </a:solidFill>
                <a:latin typeface="Arial"/>
              </a:rPr>
              <a:t>Artificial Intelligence 4 Digital Humanities: </a:t>
            </a:r>
            <a:r>
              <a:rPr lang="en-US" sz="2400" b="0" i="0" u="none" strike="noStrike" cap="none" spc="0">
                <a:solidFill>
                  <a:srgbClr val="000000"/>
                </a:solidFill>
                <a:latin typeface="Arial"/>
                <a:ea typeface="Arial"/>
                <a:cs typeface="Arial"/>
              </a:rPr>
              <a:t>methods for collecting and analyzing large-scale textual data in various languages</a:t>
            </a:r>
            <a:r>
              <a:rPr lang="en-US" sz="2400" b="1" i="0">
                <a:solidFill>
                  <a:srgbClr val="000000"/>
                </a:solidFill>
                <a:latin typeface="Arial"/>
              </a:rPr>
              <a:t> </a:t>
            </a:r>
            <a:r>
              <a:rPr lang="en-US" sz="2400" i="0">
                <a:solidFill>
                  <a:srgbClr val="000000"/>
                </a:solidFill>
                <a:latin typeface="Arial"/>
              </a:rPr>
              <a:t>/ Marko </a:t>
            </a:r>
            <a:r>
              <a:rPr lang="en-US" sz="2400" i="0">
                <a:solidFill>
                  <a:srgbClr val="000000"/>
                </a:solidFill>
                <a:latin typeface="Arial"/>
              </a:rPr>
              <a:t>Robnik</a:t>
            </a:r>
            <a:r>
              <a:rPr lang="en-US" sz="2400" i="0">
                <a:solidFill>
                  <a:srgbClr val="000000"/>
                </a:solidFill>
                <a:latin typeface="Arial"/>
              </a:rPr>
              <a:t> </a:t>
            </a:r>
            <a:r>
              <a:rPr lang="en-US" sz="2400" i="0">
                <a:solidFill>
                  <a:srgbClr val="000000"/>
                </a:solidFill>
                <a:latin typeface="Arial"/>
              </a:rPr>
              <a:t>Sikonja </a:t>
            </a:r>
            <a:r>
              <a:rPr lang="en-US" sz="2400" b="0" i="0" u="none" strike="noStrike" cap="none" spc="0">
                <a:solidFill>
                  <a:srgbClr val="000000"/>
                </a:solidFill>
                <a:latin typeface="Arial"/>
                <a:ea typeface="Arial"/>
                <a:cs typeface="Arial"/>
              </a:rPr>
              <a:t>Uni </a:t>
            </a:r>
            <a:r>
              <a:rPr lang="en-US" sz="2400" b="0" i="0" u="none" strike="noStrike" cap="none" spc="0">
                <a:solidFill>
                  <a:srgbClr val="000000"/>
                </a:solidFill>
                <a:latin typeface="Arial"/>
                <a:ea typeface="Arial"/>
                <a:cs typeface="Arial"/>
              </a:rPr>
              <a:t>Lj</a:t>
            </a:r>
            <a:r>
              <a:rPr lang="en-US" sz="2400" i="0">
                <a:solidFill>
                  <a:srgbClr val="000000"/>
                </a:solidFill>
                <a:latin typeface="Arial"/>
              </a:rPr>
              <a:t>, </a:t>
            </a:r>
            <a:br>
              <a:rPr lang="en-US" sz="2400" i="0">
                <a:solidFill>
                  <a:srgbClr val="000000"/>
                </a:solidFill>
                <a:latin typeface="Arial"/>
              </a:rPr>
            </a:br>
            <a:r>
              <a:rPr lang="en-US" sz="2400" b="0" i="0" u="none" strike="noStrike" cap="none" spc="0">
                <a:solidFill>
                  <a:srgbClr val="000000"/>
                </a:solidFill>
                <a:latin typeface="Arial"/>
                <a:ea typeface="Arial"/>
                <a:cs typeface="Arial"/>
              </a:rPr>
              <a:t>Antoine Doucet, @ La Rochelle University, France</a:t>
            </a:r>
            <a:endParaRPr sz="2400" i="0"/>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308313603" name="Content Placeholder 3"/>
          <p:cNvSpPr>
            <a:spLocks noGrp="1"/>
          </p:cNvSpPr>
          <p:nvPr>
            <p:ph sz="half" idx="2"/>
          </p:nvPr>
        </p:nvSpPr>
        <p:spPr bwMode="auto">
          <a:xfrm flipH="0" flipV="0">
            <a:off x="7350510" y="5585112"/>
            <a:ext cx="4621789" cy="1093209"/>
          </a:xfrm>
          <a:prstGeom prst="rect">
            <a:avLst/>
          </a:prstGeom>
        </p:spPr>
        <p:txBody>
          <a:bodyPr vertOverflow="overflow" horzOverflow="overflow" vert="horz" wrap="square" lIns="91440" tIns="45720" rIns="91440" bIns="45720" numCol="1" spcCol="0" rtlCol="0" fromWordArt="0" anchor="t" anchorCtr="0" forceAA="0" upright="0" compatLnSpc="0">
            <a:normAutofit/>
          </a:bodyPr>
          <a:lstStyle>
            <a:lvl1pPr marL="0" indent="0">
              <a:buNone/>
              <a:defRPr sz="1800"/>
            </a:lvl1pPr>
          </a:lstStyle>
          <a:p>
            <a:pPr>
              <a:defRPr/>
            </a:pPr>
            <a:r>
              <a:rPr>
                <a:solidFill>
                  <a:schemeClr val="tx2">
                    <a:lumMod val="75000"/>
                    <a:lumOff val="25000"/>
                  </a:schemeClr>
                </a:solidFill>
              </a:rPr>
              <a:t>SLING consortium</a:t>
            </a:r>
            <a:r>
              <a:rPr/>
              <a:t> is the main driving force behind the success of the Vega EuroHPC </a:t>
            </a:r>
            <a:r>
              <a:rPr/>
              <a:t>and SLAIF acceptance its latest achievement.</a:t>
            </a:r>
            <a:endParaRPr/>
          </a:p>
        </p:txBody>
      </p:sp>
      <p:sp>
        <p:nvSpPr>
          <p:cNvPr id="827427647" name="Title 1"/>
          <p:cNvSpPr>
            <a:spLocks noGrp="1"/>
          </p:cNvSpPr>
          <p:nvPr>
            <p:ph type="title"/>
          </p:nvPr>
        </p:nvSpPr>
        <p:spPr bwMode="auto">
          <a:xfrm>
            <a:off x="650848" y="0"/>
            <a:ext cx="10484606" cy="1325561"/>
          </a:xfrm>
          <a:prstGeom prst="rect">
            <a:avLst/>
          </a:prstGeom>
        </p:spPr>
        <p:txBody>
          <a:bodyPr>
            <a:normAutofit/>
          </a:bodyPr>
          <a:lstStyle>
            <a:lvl1pPr>
              <a:defRPr sz="3200" b="1">
                <a:solidFill>
                  <a:schemeClr val="accent1"/>
                </a:solidFill>
              </a:defRPr>
            </a:lvl1pPr>
          </a:lstStyle>
          <a:p>
            <a:pPr algn="ctr">
              <a:defRPr/>
            </a:pPr>
            <a:endParaRPr/>
          </a:p>
        </p:txBody>
      </p:sp>
      <p:pic>
        <p:nvPicPr>
          <p:cNvPr id="429800167" name=""/>
          <p:cNvPicPr>
            <a:picLocks noChangeAspect="1"/>
          </p:cNvPicPr>
          <p:nvPr/>
        </p:nvPicPr>
        <p:blipFill>
          <a:blip r:embed="rId3"/>
          <a:stretch/>
        </p:blipFill>
        <p:spPr bwMode="auto">
          <a:xfrm rot="0" flipH="0" flipV="0">
            <a:off x="853695" y="2771601"/>
            <a:ext cx="6319290" cy="3274979"/>
          </a:xfrm>
          <a:prstGeom prst="rect">
            <a:avLst/>
          </a:prstGeom>
        </p:spPr>
      </p:pic>
      <p:pic>
        <p:nvPicPr>
          <p:cNvPr id="2083066473" name=""/>
          <p:cNvPicPr>
            <a:picLocks noChangeAspect="1"/>
          </p:cNvPicPr>
          <p:nvPr/>
        </p:nvPicPr>
        <p:blipFill>
          <a:blip r:embed="rId4"/>
          <a:stretch/>
        </p:blipFill>
        <p:spPr bwMode="auto">
          <a:xfrm flipH="0" flipV="0">
            <a:off x="7273035" y="2771601"/>
            <a:ext cx="4883285" cy="2746848"/>
          </a:xfrm>
          <a:prstGeom prst="rect">
            <a:avLst/>
          </a:prstGeom>
        </p:spPr>
      </p:pic>
      <p:sp>
        <p:nvSpPr>
          <p:cNvPr id="1142449217" name="Title 1"/>
          <p:cNvSpPr>
            <a:spLocks noGrp="1"/>
          </p:cNvSpPr>
          <p:nvPr/>
        </p:nvSpPr>
        <p:spPr bwMode="auto">
          <a:xfrm>
            <a:off x="1006095" y="1598438"/>
            <a:ext cx="10484605" cy="1325561"/>
          </a:xfrm>
          <a:prstGeom prst="rect">
            <a:avLst/>
          </a:prstGeom>
        </p:spPr>
        <p:txBody>
          <a:bodyPr vert="horz" lIns="91440" tIns="45720" rIns="91440" bIns="45720" rtlCol="0" anchor="ctr">
            <a:normAutofit/>
          </a:bodyPr>
          <a:lstStyle>
            <a:lvl1pPr algn="l" defTabSz="914400">
              <a:lnSpc>
                <a:spcPct val="90000"/>
              </a:lnSpc>
              <a:spcBef>
                <a:spcPts val="0"/>
              </a:spcBef>
              <a:buNone/>
              <a:defRPr sz="3200" b="1">
                <a:solidFill>
                  <a:schemeClr val="accent1"/>
                </a:solidFill>
                <a:latin typeface="+mj-lt"/>
                <a:ea typeface="+mj-ea"/>
                <a:cs typeface="+mj-cs"/>
              </a:defRPr>
            </a:lvl1pPr>
          </a:lstStyle>
          <a:p>
            <a:pPr>
              <a:defRPr/>
            </a:pPr>
            <a:r>
              <a:rPr/>
              <a:t>SLAIF: Supercomputer (temporary name AI-HPC)</a:t>
            </a:r>
            <a:endParaRPr/>
          </a:p>
        </p:txBody>
      </p:sp>
      <p:pic>
        <p:nvPicPr>
          <p:cNvPr id="1885794112" name=""/>
          <p:cNvPicPr>
            <a:picLocks noChangeAspect="1"/>
          </p:cNvPicPr>
          <p:nvPr/>
        </p:nvPicPr>
        <p:blipFill>
          <a:blip r:embed="rId5"/>
          <a:stretch/>
        </p:blipFill>
        <p:spPr bwMode="auto">
          <a:xfrm flipH="0" flipV="0">
            <a:off x="3310327" y="-953"/>
            <a:ext cx="6351076" cy="1328279"/>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745542161" name="Content Placeholder 2"/>
          <p:cNvSpPr>
            <a:spLocks noGrp="1"/>
          </p:cNvSpPr>
          <p:nvPr>
            <p:ph sz="half" idx="1"/>
          </p:nvPr>
        </p:nvSpPr>
        <p:spPr bwMode="auto">
          <a:xfrm flipH="0" flipV="0">
            <a:off x="431484" y="2693529"/>
            <a:ext cx="11108803" cy="3880282"/>
          </a:xfrm>
          <a:prstGeom prst="rect">
            <a:avLst/>
          </a:prstGeom>
        </p:spPr>
        <p:txBody>
          <a:bodyPr vertOverflow="overflow" horzOverflow="overflow" vert="horz" wrap="square" lIns="91440" tIns="45720" rIns="91440" bIns="45720" numCol="1" spcCol="0" rtlCol="0" fromWordArt="0" anchor="t" anchorCtr="0" forceAA="0" upright="0" compatLnSpc="0">
            <a:normAutofit fontScale="85000" lnSpcReduction="3000"/>
          </a:bodyPr>
          <a:lstStyle>
            <a:lvl1pPr marL="0" indent="0">
              <a:buNone/>
              <a:defRPr sz="1800"/>
            </a:lvl1pPr>
          </a:lstStyle>
          <a:p>
            <a:pPr marL="272863" indent="-272863">
              <a:buFont typeface="Arial"/>
              <a:buChar char="•"/>
              <a:defRPr/>
            </a:pPr>
            <a:r>
              <a:rPr lang="en-GB" sz="2800" b="0" i="0" u="none" strike="noStrike" cap="none" spc="0">
                <a:solidFill>
                  <a:srgbClr val="000000"/>
                </a:solidFill>
                <a:latin typeface="Arial"/>
                <a:ea typeface="Arial"/>
                <a:cs typeface="Arial"/>
              </a:rPr>
              <a:t>Consortium: IZUM, IJS, Arnes</a:t>
            </a:r>
            <a:endParaRPr sz="2800"/>
          </a:p>
          <a:p>
            <a:pPr marL="672914" lvl="1" indent="-272864">
              <a:buFont typeface="Arial"/>
              <a:buChar char="•"/>
              <a:defRPr/>
            </a:pPr>
            <a:r>
              <a:rPr sz="2800" b="0" i="0" u="none">
                <a:solidFill>
                  <a:srgbClr val="000000"/>
                </a:solidFill>
                <a:latin typeface="Arial"/>
                <a:ea typeface="Arial"/>
                <a:cs typeface="Arial"/>
              </a:rPr>
              <a:t>Provides AI services and solutions</a:t>
            </a:r>
            <a:endParaRPr sz="2800" b="0" i="0" u="none">
              <a:solidFill>
                <a:srgbClr val="000000"/>
              </a:solidFill>
              <a:latin typeface="Arial"/>
              <a:ea typeface="Arial"/>
              <a:cs typeface="Arial"/>
            </a:endParaRPr>
          </a:p>
          <a:p>
            <a:pPr marL="672914" lvl="1" indent="-272864">
              <a:buFont typeface="Arial"/>
              <a:buChar char="•"/>
              <a:defRPr/>
            </a:pPr>
            <a:r>
              <a:rPr sz="2800" b="0" i="0" u="none">
                <a:solidFill>
                  <a:srgbClr val="000000"/>
                </a:solidFill>
                <a:latin typeface="Arial"/>
                <a:ea typeface="Arial"/>
                <a:cs typeface="Arial"/>
              </a:rPr>
              <a:t>EuroHPC Joint Undertaking – to boost small and medium enterprise growth</a:t>
            </a:r>
            <a:endParaRPr/>
          </a:p>
          <a:p>
            <a:pPr marL="672914" lvl="1" indent="-272864">
              <a:buFont typeface="Arial"/>
              <a:buChar char="•"/>
              <a:defRPr/>
            </a:pPr>
            <a:r>
              <a:rPr sz="2800" b="0" i="0" u="none">
                <a:solidFill>
                  <a:srgbClr val="000000"/>
                </a:solidFill>
                <a:latin typeface="Arial"/>
                <a:ea typeface="Arial"/>
                <a:cs typeface="Arial"/>
              </a:rPr>
              <a:t>Common development within SLAIF and SLING</a:t>
            </a:r>
            <a:r>
              <a:rPr sz="2800" b="0" i="0" u="none">
                <a:solidFill>
                  <a:srgbClr val="000000"/>
                </a:solidFill>
                <a:latin typeface="Arial"/>
                <a:ea typeface="Arial"/>
                <a:cs typeface="Arial"/>
              </a:rPr>
              <a:t>​ with NCC</a:t>
            </a:r>
            <a:endParaRPr/>
          </a:p>
          <a:p>
            <a:pPr marL="272864" indent="-272864">
              <a:buFont typeface="Arial"/>
              <a:buChar char="•"/>
              <a:defRPr/>
            </a:pPr>
            <a:r>
              <a:rPr sz="2800" b="0" i="0" u="none">
                <a:solidFill>
                  <a:srgbClr val="000000"/>
                </a:solidFill>
                <a:latin typeface="Arial"/>
                <a:ea typeface="Arial"/>
                <a:cs typeface="Arial"/>
              </a:rPr>
              <a:t>Estimated specifications:</a:t>
            </a:r>
            <a:endParaRPr sz="2800" b="0" i="0" u="none">
              <a:solidFill>
                <a:srgbClr val="000000"/>
              </a:solidFill>
              <a:latin typeface="Arial"/>
              <a:ea typeface="Arial"/>
              <a:cs typeface="Arial"/>
            </a:endParaRPr>
          </a:p>
          <a:p>
            <a:pPr marL="672914" lvl="1" indent="-272864">
              <a:buFont typeface="Arial"/>
              <a:buChar char="•"/>
              <a:defRPr/>
            </a:pPr>
            <a:r>
              <a:rPr sz="2800" b="0" i="0" u="none">
                <a:solidFill>
                  <a:srgbClr val="000000"/>
                </a:solidFill>
                <a:latin typeface="Arial"/>
                <a:ea typeface="Arial"/>
                <a:cs typeface="Arial"/>
              </a:rPr>
              <a:t>Computing power : 100 PFLOPS FP64, </a:t>
            </a:r>
            <a:r>
              <a:rPr sz="2800" b="0" i="0" u="none">
                <a:solidFill>
                  <a:srgbClr val="000000"/>
                </a:solidFill>
                <a:latin typeface="Arial"/>
                <a:ea typeface="Arial"/>
                <a:cs typeface="Arial"/>
              </a:rPr>
              <a:t>10 </a:t>
            </a:r>
            <a:r>
              <a:rPr sz="2800" b="0" i="0" u="none">
                <a:solidFill>
                  <a:srgbClr val="000000"/>
                </a:solidFill>
                <a:latin typeface="Arial"/>
                <a:ea typeface="Arial"/>
                <a:cs typeface="Arial"/>
              </a:rPr>
              <a:t>ExaFLOPS</a:t>
            </a:r>
            <a:r>
              <a:rPr sz="2800" b="0" i="0" u="none">
                <a:solidFill>
                  <a:srgbClr val="000000"/>
                </a:solidFill>
                <a:latin typeface="Arial"/>
                <a:ea typeface="Arial"/>
                <a:cs typeface="Arial"/>
              </a:rPr>
              <a:t> FP4/FP8</a:t>
            </a:r>
            <a:endParaRPr/>
          </a:p>
          <a:p>
            <a:pPr marL="672914" lvl="1" indent="-272864">
              <a:buFont typeface="Arial"/>
              <a:buChar char="•"/>
              <a:defRPr/>
            </a:pPr>
            <a:r>
              <a:rPr sz="2800" b="0" i="0" u="none">
                <a:solidFill>
                  <a:srgbClr val="000000"/>
                </a:solidFill>
                <a:latin typeface="Arial"/>
                <a:ea typeface="Arial"/>
                <a:cs typeface="Arial"/>
              </a:rPr>
              <a:t>Storage capacity: 100 PB</a:t>
            </a:r>
            <a:endParaRPr/>
          </a:p>
          <a:p>
            <a:pPr marL="672914" lvl="1" indent="-272864">
              <a:buFont typeface="Arial"/>
              <a:buChar char="•"/>
              <a:defRPr/>
            </a:pPr>
            <a:r>
              <a:rPr sz="2800" b="0" i="0" u="none">
                <a:solidFill>
                  <a:srgbClr val="000000"/>
                </a:solidFill>
                <a:latin typeface="Arial"/>
                <a:ea typeface="Arial"/>
                <a:cs typeface="Arial"/>
              </a:rPr>
              <a:t>Connectivity (ARNES/GÉANT): ~ 1.2 </a:t>
            </a:r>
            <a:r>
              <a:rPr sz="2800" b="0" i="0" u="none">
                <a:solidFill>
                  <a:srgbClr val="000000"/>
                </a:solidFill>
                <a:latin typeface="Arial"/>
                <a:ea typeface="Arial"/>
                <a:cs typeface="Arial"/>
              </a:rPr>
              <a:t>Tb</a:t>
            </a:r>
            <a:r>
              <a:rPr sz="2800" b="0" i="0" u="none">
                <a:solidFill>
                  <a:srgbClr val="000000"/>
                </a:solidFill>
                <a:latin typeface="Arial"/>
                <a:ea typeface="Arial"/>
                <a:cs typeface="Arial"/>
              </a:rPr>
              <a:t>/s</a:t>
            </a:r>
            <a:r>
              <a:rPr sz="2800" b="0" i="0" u="none">
                <a:solidFill>
                  <a:srgbClr val="000000"/>
                </a:solidFill>
                <a:latin typeface="Arial"/>
                <a:ea typeface="Arial"/>
                <a:cs typeface="Arial"/>
              </a:rPr>
              <a:t>​</a:t>
            </a:r>
            <a:endParaRPr/>
          </a:p>
          <a:p>
            <a:pPr marL="672914" lvl="1" indent="-272864">
              <a:buFont typeface="Arial"/>
              <a:buChar char="•"/>
              <a:defRPr/>
            </a:pPr>
            <a:r>
              <a:rPr sz="2800" b="0" i="0" u="none">
                <a:solidFill>
                  <a:srgbClr val="000000"/>
                </a:solidFill>
                <a:latin typeface="Arial"/>
                <a:ea typeface="Arial"/>
                <a:cs typeface="Arial"/>
              </a:rPr>
              <a:t>Peak power: 5-6 MW</a:t>
            </a:r>
            <a:endParaRPr sz="2800" b="0" i="0" u="none">
              <a:solidFill>
                <a:srgbClr val="000000"/>
              </a:solidFill>
              <a:latin typeface="Arial"/>
              <a:ea typeface="Arial"/>
              <a:cs typeface="Arial"/>
            </a:endParaRPr>
          </a:p>
          <a:p>
            <a:pPr marL="672914" lvl="1" indent="-272864">
              <a:buFont typeface="Arial"/>
              <a:buChar char="•"/>
              <a:defRPr/>
            </a:pPr>
            <a:r>
              <a:rPr sz="2800" b="0" i="0" u="none">
                <a:solidFill>
                  <a:srgbClr val="000000"/>
                </a:solidFill>
                <a:latin typeface="Arial"/>
                <a:ea typeface="Arial"/>
                <a:cs typeface="Arial"/>
              </a:rPr>
              <a:t>Integration with Open Data Infrastructure and other computing centres</a:t>
            </a:r>
            <a:endParaRPr sz="2800" b="0" i="0" u="none">
              <a:solidFill>
                <a:srgbClr val="000000"/>
              </a:solidFill>
              <a:latin typeface="Arial"/>
              <a:ea typeface="Arial"/>
              <a:cs typeface="Arial"/>
            </a:endParaRPr>
          </a:p>
        </p:txBody>
      </p:sp>
      <p:sp>
        <p:nvSpPr>
          <p:cNvPr id="629686987" name="Title 1"/>
          <p:cNvSpPr>
            <a:spLocks noGrp="1"/>
          </p:cNvSpPr>
          <p:nvPr>
            <p:ph type="title"/>
          </p:nvPr>
        </p:nvSpPr>
        <p:spPr bwMode="auto">
          <a:xfrm>
            <a:off x="1055682" y="-9168"/>
            <a:ext cx="10484606" cy="1325562"/>
          </a:xfrm>
          <a:prstGeom prst="rect">
            <a:avLst/>
          </a:prstGeom>
        </p:spPr>
        <p:txBody>
          <a:bodyPr>
            <a:normAutofit/>
          </a:bodyPr>
          <a:lstStyle>
            <a:lvl1pPr>
              <a:defRPr sz="3200" b="1">
                <a:solidFill>
                  <a:schemeClr val="accent1"/>
                </a:solidFill>
              </a:defRPr>
            </a:lvl1pPr>
          </a:lstStyle>
          <a:p>
            <a:pPr algn="ctr">
              <a:defRPr/>
            </a:pPr>
            <a:r>
              <a:rPr/>
              <a:t>AI-HPC</a:t>
            </a:r>
            <a:endParaRPr/>
          </a:p>
        </p:txBody>
      </p:sp>
      <p:pic>
        <p:nvPicPr>
          <p:cNvPr id="462816785" name=""/>
          <p:cNvPicPr>
            <a:picLocks noChangeAspect="1"/>
          </p:cNvPicPr>
          <p:nvPr/>
        </p:nvPicPr>
        <p:blipFill>
          <a:blip r:embed="rId3"/>
          <a:stretch/>
        </p:blipFill>
        <p:spPr bwMode="auto">
          <a:xfrm rot="0" flipH="0" flipV="0">
            <a:off x="7530058" y="1263401"/>
            <a:ext cx="4715384" cy="1997379"/>
          </a:xfrm>
          <a:prstGeom prst="rect">
            <a:avLst/>
          </a:prstGeom>
        </p:spPr>
      </p:pic>
      <p:cxnSp>
        <p:nvCxnSpPr>
          <p:cNvPr id="588563076" name="Line 0"/>
          <p:cNvCxnSpPr/>
          <p:nvPr/>
        </p:nvCxnSpPr>
        <p:spPr bwMode="auto">
          <a:xfrm rot="0" flipH="0" flipV="1">
            <a:off x="6095999" y="2984398"/>
            <a:ext cx="2450400" cy="2360184"/>
          </a:xfrm>
          <a:prstGeom prst="line">
            <a:avLst/>
          </a:prstGeom>
          <a:ln w="57150" cap="flat" cmpd="sng" algn="ctr">
            <a:solidFill>
              <a:schemeClr val="accent1">
                <a:shade val="50000"/>
              </a:schemeClr>
            </a:solidFill>
            <a:prstDash val="solid"/>
            <a:miter lim="800000"/>
            <a:tailEnd type="arrow" w="lg" len="lg"/>
          </a:ln>
        </p:spPr>
        <p:style>
          <a:lnRef idx="1">
            <a:schemeClr val="accent1">
              <a:shade val="50000"/>
            </a:schemeClr>
          </a:lnRef>
          <a:fillRef idx="0">
            <a:schemeClr val="accent1"/>
          </a:fillRef>
          <a:effectRef idx="0">
            <a:schemeClr val="accent1"/>
          </a:effectRef>
          <a:fontRef idx="minor">
            <a:schemeClr val="tx1"/>
          </a:fontRef>
        </p:style>
      </p:cxnSp>
      <p:pic>
        <p:nvPicPr>
          <p:cNvPr id="296031199" name=""/>
          <p:cNvPicPr>
            <a:picLocks noChangeAspect="1"/>
          </p:cNvPicPr>
          <p:nvPr/>
        </p:nvPicPr>
        <p:blipFill>
          <a:blip r:embed="rId4"/>
          <a:stretch/>
        </p:blipFill>
        <p:spPr bwMode="auto">
          <a:xfrm flipH="0" flipV="0">
            <a:off x="6025529" y="1419547"/>
            <a:ext cx="897045" cy="942102"/>
          </a:xfrm>
          <a:prstGeom prst="rect">
            <a:avLst/>
          </a:prstGeom>
        </p:spPr>
      </p:pic>
      <p:pic>
        <p:nvPicPr>
          <p:cNvPr id="101038694" name=""/>
          <p:cNvPicPr>
            <a:picLocks noChangeAspect="1"/>
          </p:cNvPicPr>
          <p:nvPr/>
        </p:nvPicPr>
        <p:blipFill>
          <a:blip r:embed="rId5">
            <a:extLst>
              <a:ext uri="{96DAC541-7B7A-43D3-8B79-37D633B846F1}">
                <asvg:svgBlip xmlns:asvg="http://schemas.microsoft.com/office/drawing/2016/SVG/main" r:embed="rId6"/>
              </a:ext>
            </a:extLst>
          </a:blip>
          <a:stretch/>
        </p:blipFill>
        <p:spPr bwMode="auto">
          <a:xfrm flipH="0" flipV="0">
            <a:off x="144395" y="1582053"/>
            <a:ext cx="3295335" cy="635242"/>
          </a:xfrm>
          <a:prstGeom prst="rect">
            <a:avLst/>
          </a:prstGeom>
        </p:spPr>
      </p:pic>
      <p:pic>
        <p:nvPicPr>
          <p:cNvPr id="1226882553" name=""/>
          <p:cNvPicPr>
            <a:picLocks noChangeAspect="1"/>
          </p:cNvPicPr>
          <p:nvPr/>
        </p:nvPicPr>
        <p:blipFill>
          <a:blip r:embed="rId7"/>
          <a:stretch/>
        </p:blipFill>
        <p:spPr bwMode="auto">
          <a:xfrm flipH="0" flipV="0">
            <a:off x="3655770" y="1494310"/>
            <a:ext cx="2281928" cy="722984"/>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540588480" name=""/>
          <p:cNvPicPr>
            <a:picLocks noChangeAspect="1"/>
          </p:cNvPicPr>
          <p:nvPr/>
        </p:nvPicPr>
        <p:blipFill>
          <a:blip r:embed="rId3"/>
          <a:stretch/>
        </p:blipFill>
        <p:spPr bwMode="auto">
          <a:xfrm rot="0" flipH="0" flipV="0">
            <a:off x="7896249" y="1285117"/>
            <a:ext cx="4264695" cy="4282486"/>
          </a:xfrm>
          <a:prstGeom prst="rect">
            <a:avLst/>
          </a:prstGeom>
        </p:spPr>
      </p:pic>
      <p:graphicFrame>
        <p:nvGraphicFramePr>
          <p:cNvPr id="1081986255" name=""/>
          <p:cNvGraphicFramePr>
            <a:graphicFrameLocks xmlns:a="http://schemas.openxmlformats.org/drawingml/2006/main"/>
          </p:cNvGraphicFramePr>
          <p:nvPr/>
        </p:nvGraphicFramePr>
        <p:xfrm rot="0" flipH="0" flipV="0">
          <a:off x="5707440" y="5493722"/>
          <a:ext cx="6453504" cy="1383147"/>
        </p:xfrm>
        <a:graphic>
          <a:graphicData uri="http://schemas.openxmlformats.org/drawingml/2006/chart">
            <c:chart xmlns:c="http://schemas.openxmlformats.org/drawingml/2006/chart" xmlns:r="http://schemas.openxmlformats.org/officeDocument/2006/relationships" r:id="rId4"/>
          </a:graphicData>
        </a:graphic>
      </p:graphicFrame>
      <p:sp>
        <p:nvSpPr>
          <p:cNvPr id="61044993" name="Title 1"/>
          <p:cNvSpPr>
            <a:spLocks noGrp="1"/>
          </p:cNvSpPr>
          <p:nvPr>
            <p:ph type="title"/>
          </p:nvPr>
        </p:nvSpPr>
        <p:spPr bwMode="auto">
          <a:xfrm>
            <a:off x="985987" y="-40443"/>
            <a:ext cx="10484606" cy="1325561"/>
          </a:xfrm>
          <a:prstGeom prst="rect">
            <a:avLst/>
          </a:prstGeom>
        </p:spPr>
        <p:txBody>
          <a:bodyPr>
            <a:normAutofit/>
          </a:bodyPr>
          <a:lstStyle>
            <a:lvl1pPr>
              <a:defRPr sz="3200" b="1">
                <a:solidFill>
                  <a:schemeClr val="accent1"/>
                </a:solidFill>
              </a:defRPr>
            </a:lvl1pPr>
          </a:lstStyle>
          <a:p>
            <a:pPr algn="ctr">
              <a:defRPr/>
            </a:pPr>
            <a:r>
              <a:rPr/>
              <a:t>Requirements and Goals</a:t>
            </a:r>
            <a:endParaRPr/>
          </a:p>
        </p:txBody>
      </p:sp>
      <p:sp>
        <p:nvSpPr>
          <p:cNvPr id="1971012268" name="Content Placeholder 2"/>
          <p:cNvSpPr>
            <a:spLocks noGrp="1"/>
          </p:cNvSpPr>
          <p:nvPr>
            <p:ph idx="1"/>
          </p:nvPr>
        </p:nvSpPr>
        <p:spPr bwMode="auto">
          <a:xfrm flipH="0" flipV="0">
            <a:off x="282663" y="936885"/>
            <a:ext cx="7814486" cy="5572980"/>
          </a:xfrm>
          <a:prstGeom prst="rect">
            <a:avLst/>
          </a:prstGeom>
        </p:spPr>
        <p:txBody>
          <a:bodyPr vertOverflow="overflow" horzOverflow="overflow" vert="horz" wrap="square" lIns="91440" tIns="45720" rIns="91440" bIns="45720" numCol="1" spcCol="0" rtlCol="0" fromWordArt="0" anchor="t" anchorCtr="0" forceAA="0" upright="0" compatLnSpc="0">
            <a:normAutofit fontScale="95000" lnSpcReduction="1000"/>
          </a:bodyPr>
          <a:lstStyle>
            <a:lvl1pPr marL="514350" indent="-514350">
              <a:buFont typeface="+mj-lt"/>
              <a:buAutoNum type="arabicPeriod"/>
              <a:defRPr sz="1800"/>
            </a:lvl1pPr>
            <a:lvl2pPr>
              <a:defRPr sz="1800"/>
            </a:lvl2pPr>
          </a:lstStyle>
          <a:p>
            <a:pPr marL="283878" indent="-283878" algn="l">
              <a:lnSpc>
                <a:spcPct val="75000"/>
              </a:lnSpc>
              <a:spcAft>
                <a:spcPts val="0"/>
              </a:spcAft>
              <a:buFont typeface="Arial"/>
              <a:buChar char="•"/>
              <a:defRPr/>
            </a:pPr>
            <a:r>
              <a:rPr sz="2200"/>
              <a:t>Vega EOL in 2027, AI-HPC provides existing functionality:</a:t>
            </a:r>
            <a:endParaRPr sz="2200"/>
          </a:p>
          <a:p>
            <a:pPr marL="683928" lvl="1" indent="-283878" algn="l">
              <a:lnSpc>
                <a:spcPct val="75000"/>
              </a:lnSpc>
              <a:spcAft>
                <a:spcPts val="0"/>
              </a:spcAft>
              <a:buFont typeface="Arial"/>
              <a:buChar char="•"/>
              <a:defRPr/>
            </a:pPr>
            <a:r>
              <a:rPr sz="2200"/>
              <a:t>support applications using </a:t>
            </a:r>
            <a:r>
              <a:rPr sz="2200">
                <a:solidFill>
                  <a:schemeClr val="tx2">
                    <a:lumMod val="75000"/>
                    <a:lumOff val="25000"/>
                  </a:schemeClr>
                </a:solidFill>
              </a:rPr>
              <a:t>CPU</a:t>
            </a:r>
            <a:endParaRPr sz="2200"/>
          </a:p>
          <a:p>
            <a:pPr marL="683928" lvl="1" indent="-283878" algn="l">
              <a:lnSpc>
                <a:spcPct val="75000"/>
              </a:lnSpc>
              <a:spcAft>
                <a:spcPts val="0"/>
              </a:spcAft>
              <a:buFont typeface="Arial"/>
              <a:buChar char="•"/>
              <a:defRPr/>
            </a:pPr>
            <a:r>
              <a:rPr sz="2200"/>
              <a:t>(scientific) applications using  </a:t>
            </a:r>
            <a:r>
              <a:rPr sz="2200">
                <a:solidFill>
                  <a:schemeClr val="tx2">
                    <a:lumMod val="75000"/>
                    <a:lumOff val="25000"/>
                  </a:schemeClr>
                </a:solidFill>
              </a:rPr>
              <a:t>GPU</a:t>
            </a:r>
            <a:endParaRPr sz="2200"/>
          </a:p>
          <a:p>
            <a:pPr marL="683928" lvl="1" indent="-283878" algn="l">
              <a:lnSpc>
                <a:spcPct val="75000"/>
              </a:lnSpc>
              <a:spcAft>
                <a:spcPts val="0"/>
              </a:spcAft>
              <a:buFont typeface="Arial"/>
              <a:buChar char="•"/>
              <a:defRPr/>
            </a:pPr>
            <a:r>
              <a:rPr sz="2200"/>
              <a:t>permanent </a:t>
            </a:r>
            <a:r>
              <a:rPr sz="2200">
                <a:solidFill>
                  <a:schemeClr val="tx2">
                    <a:lumMod val="75000"/>
                    <a:lumOff val="25000"/>
                  </a:schemeClr>
                </a:solidFill>
              </a:rPr>
              <a:t>data </a:t>
            </a:r>
            <a:r>
              <a:rPr sz="2200"/>
              <a:t>storage (international scientific collaboration)</a:t>
            </a:r>
            <a:endParaRPr sz="2200"/>
          </a:p>
          <a:p>
            <a:pPr marL="683928" lvl="1" indent="-283878" algn="l">
              <a:lnSpc>
                <a:spcPct val="75000"/>
              </a:lnSpc>
              <a:spcAft>
                <a:spcPts val="0"/>
              </a:spcAft>
              <a:buFont typeface="Arial"/>
              <a:buChar char="•"/>
              <a:defRPr/>
            </a:pPr>
            <a:r>
              <a:rPr sz="2200"/>
              <a:t>open data infrastructure</a:t>
            </a:r>
            <a:endParaRPr sz="2200"/>
          </a:p>
          <a:p>
            <a:pPr marL="283878" lvl="0" indent="-283878" algn="l">
              <a:lnSpc>
                <a:spcPct val="75000"/>
              </a:lnSpc>
              <a:spcAft>
                <a:spcPts val="0"/>
              </a:spcAft>
              <a:buFont typeface="Arial"/>
              <a:buChar char="•"/>
              <a:defRPr/>
            </a:pPr>
            <a:r>
              <a:rPr sz="2200"/>
              <a:t>Most of funding for </a:t>
            </a:r>
            <a:r>
              <a:rPr sz="2200">
                <a:solidFill>
                  <a:schemeClr val="tx2">
                    <a:lumMod val="75000"/>
                    <a:lumOff val="25000"/>
                  </a:schemeClr>
                </a:solidFill>
              </a:rPr>
              <a:t>AI-optimised equipment</a:t>
            </a:r>
            <a:endParaRPr sz="2200"/>
          </a:p>
          <a:p>
            <a:pPr marL="683928" lvl="1" indent="-283878" algn="l">
              <a:lnSpc>
                <a:spcPct val="75000"/>
              </a:lnSpc>
              <a:spcAft>
                <a:spcPts val="0"/>
              </a:spcAft>
              <a:buFont typeface="Arial"/>
              <a:buChar char="•"/>
              <a:defRPr/>
            </a:pPr>
            <a:r>
              <a:rPr sz="2200"/>
              <a:t>Support double precision compute if possible</a:t>
            </a:r>
            <a:endParaRPr sz="2200"/>
          </a:p>
          <a:p>
            <a:pPr marL="283878" lvl="0" indent="-283878" algn="l">
              <a:lnSpc>
                <a:spcPct val="75000"/>
              </a:lnSpc>
              <a:spcAft>
                <a:spcPts val="0"/>
              </a:spcAft>
              <a:buFont typeface="Arial"/>
              <a:buChar char="•"/>
              <a:defRPr/>
            </a:pPr>
            <a:r>
              <a:rPr sz="2200"/>
              <a:t>Efficient resource usage and simplicity of access</a:t>
            </a:r>
            <a:endParaRPr sz="2200"/>
          </a:p>
          <a:p>
            <a:pPr marL="683928" lvl="1" indent="-283878" algn="l">
              <a:lnSpc>
                <a:spcPct val="75000"/>
              </a:lnSpc>
              <a:spcAft>
                <a:spcPts val="0"/>
              </a:spcAft>
              <a:buFont typeface="Arial"/>
              <a:buChar char="•"/>
              <a:defRPr/>
            </a:pPr>
            <a:r>
              <a:rPr sz="2200">
                <a:solidFill>
                  <a:schemeClr val="tx2">
                    <a:lumMod val="75000"/>
                    <a:lumOff val="25000"/>
                  </a:schemeClr>
                </a:solidFill>
              </a:rPr>
              <a:t>Scheduling  </a:t>
            </a:r>
            <a:r>
              <a:rPr sz="2200"/>
              <a:t>of tasks/jobs (SLURM) - fast and efficient execution</a:t>
            </a:r>
            <a:endParaRPr sz="2200"/>
          </a:p>
          <a:p>
            <a:pPr marL="683928" lvl="1" indent="-283878" algn="l">
              <a:lnSpc>
                <a:spcPct val="75000"/>
              </a:lnSpc>
              <a:spcAft>
                <a:spcPts val="0"/>
              </a:spcAft>
              <a:buFont typeface="Arial"/>
              <a:buChar char="•"/>
              <a:defRPr/>
            </a:pPr>
            <a:r>
              <a:rPr sz="2200">
                <a:solidFill>
                  <a:schemeClr val="tx2">
                    <a:lumMod val="75000"/>
                    <a:lumOff val="25000"/>
                  </a:schemeClr>
                </a:solidFill>
              </a:rPr>
              <a:t>Cloud infrastructure</a:t>
            </a:r>
            <a:r>
              <a:rPr sz="2200"/>
              <a:t>  (OpenStack, K18s) ~ commercial clouds</a:t>
            </a:r>
            <a:endParaRPr sz="2200"/>
          </a:p>
          <a:p>
            <a:pPr marL="683928" lvl="1" indent="-283878" algn="l">
              <a:lnSpc>
                <a:spcPct val="75000"/>
              </a:lnSpc>
              <a:spcAft>
                <a:spcPts val="0"/>
              </a:spcAft>
              <a:buFont typeface="Arial"/>
              <a:buChar char="•"/>
              <a:defRPr/>
            </a:pPr>
            <a:r>
              <a:rPr sz="2200"/>
              <a:t>Efficient and fast user support, training, education and outreach</a:t>
            </a:r>
            <a:endParaRPr sz="2200"/>
          </a:p>
          <a:p>
            <a:pPr marL="283878" lvl="0" indent="-283878" algn="l">
              <a:lnSpc>
                <a:spcPct val="75000"/>
              </a:lnSpc>
              <a:spcAft>
                <a:spcPts val="0"/>
              </a:spcAft>
              <a:buFont typeface="Arial"/>
              <a:buChar char="•"/>
              <a:defRPr/>
            </a:pPr>
            <a:r>
              <a:rPr sz="2200"/>
              <a:t>Integration with other centres:</a:t>
            </a:r>
            <a:endParaRPr sz="2200"/>
          </a:p>
          <a:p>
            <a:pPr marL="683928" lvl="1" indent="-283878" algn="l">
              <a:lnSpc>
                <a:spcPct val="75000"/>
              </a:lnSpc>
              <a:spcAft>
                <a:spcPts val="0"/>
              </a:spcAft>
              <a:buFont typeface="Arial"/>
              <a:buChar char="•"/>
              <a:defRPr/>
            </a:pPr>
            <a:r>
              <a:rPr sz="2200"/>
              <a:t>transparent data access to external data and transfers</a:t>
            </a:r>
            <a:endParaRPr sz="2200"/>
          </a:p>
          <a:p>
            <a:pPr marL="683928" lvl="1" indent="-283878" algn="l">
              <a:lnSpc>
                <a:spcPct val="75000"/>
              </a:lnSpc>
              <a:spcAft>
                <a:spcPts val="0"/>
              </a:spcAft>
              <a:buFont typeface="Arial"/>
              <a:buChar char="•"/>
              <a:defRPr/>
            </a:pPr>
            <a:r>
              <a:rPr sz="2200"/>
              <a:t>transparent usage of partner centres (</a:t>
            </a:r>
            <a:r>
              <a:rPr sz="2200">
                <a:solidFill>
                  <a:schemeClr val="tx2">
                    <a:lumMod val="75000"/>
                    <a:lumOff val="25000"/>
                  </a:schemeClr>
                </a:solidFill>
              </a:rPr>
              <a:t>IT4LIA HPC</a:t>
            </a:r>
            <a:r>
              <a:rPr sz="2200"/>
              <a:t>, AT HPC,...)</a:t>
            </a:r>
            <a:endParaRPr sz="2200"/>
          </a:p>
          <a:p>
            <a:pPr marL="283878" lvl="0" indent="-283878" algn="l">
              <a:lnSpc>
                <a:spcPct val="75000"/>
              </a:lnSpc>
              <a:spcAft>
                <a:spcPts val="0"/>
              </a:spcAft>
              <a:buFont typeface="Arial"/>
              <a:buChar char="•"/>
              <a:defRPr/>
            </a:pPr>
            <a:r>
              <a:rPr sz="2200"/>
              <a:t>System, services,  functionality and security</a:t>
            </a:r>
            <a:br>
              <a:rPr sz="2200"/>
            </a:br>
            <a:r>
              <a:rPr sz="2200"/>
              <a:t>  </a:t>
            </a:r>
            <a:r>
              <a:rPr sz="2200">
                <a:solidFill>
                  <a:schemeClr val="tx2">
                    <a:lumMod val="75000"/>
                    <a:lumOff val="25000"/>
                  </a:schemeClr>
                </a:solidFill>
              </a:rPr>
              <a:t>flexibility </a:t>
            </a:r>
            <a:r>
              <a:rPr sz="2200"/>
              <a:t>for users </a:t>
            </a:r>
            <a:r>
              <a:rPr sz="2200"/>
              <a:t> (DevOps)</a:t>
            </a:r>
            <a:endParaRPr sz="2200"/>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931846569" name="Title 1"/>
          <p:cNvSpPr>
            <a:spLocks noGrp="1"/>
          </p:cNvSpPr>
          <p:nvPr>
            <p:ph type="title"/>
          </p:nvPr>
        </p:nvSpPr>
        <p:spPr bwMode="auto">
          <a:xfrm>
            <a:off x="931768" y="-37362"/>
            <a:ext cx="10484606" cy="1325561"/>
          </a:xfrm>
          <a:prstGeom prst="rect">
            <a:avLst/>
          </a:prstGeom>
        </p:spPr>
        <p:txBody>
          <a:bodyPr>
            <a:normAutofit/>
          </a:bodyPr>
          <a:lstStyle>
            <a:lvl1pPr>
              <a:defRPr sz="3200" b="1">
                <a:solidFill>
                  <a:schemeClr val="accent1"/>
                </a:solidFill>
              </a:defRPr>
            </a:lvl1pPr>
          </a:lstStyle>
          <a:p>
            <a:pPr>
              <a:defRPr/>
            </a:pPr>
            <a:r>
              <a:rPr/>
              <a:t>New Data Centre</a:t>
            </a:r>
            <a:endParaRPr/>
          </a:p>
        </p:txBody>
      </p:sp>
      <p:pic>
        <p:nvPicPr>
          <p:cNvPr id="710614647" name="Slika 5" descr="Slika, ki vsebuje besede posnetek zaslona, drevo, urbanistično oblikovanje, zračno&#10;&#10;Opis je samodejno ustvarjen"/>
          <p:cNvPicPr>
            <a:picLocks noChangeAspect="1"/>
          </p:cNvPicPr>
          <p:nvPr/>
        </p:nvPicPr>
        <p:blipFill>
          <a:blip r:embed="rId3"/>
          <a:stretch/>
        </p:blipFill>
        <p:spPr bwMode="auto">
          <a:xfrm rot="0" flipH="0" flipV="0">
            <a:off x="7026886" y="4139677"/>
            <a:ext cx="5141911" cy="2892124"/>
          </a:xfrm>
          <a:prstGeom prst="rect">
            <a:avLst/>
          </a:prstGeom>
        </p:spPr>
      </p:pic>
      <p:pic>
        <p:nvPicPr>
          <p:cNvPr id="927575810" name=""/>
          <p:cNvPicPr>
            <a:picLocks noChangeAspect="1"/>
          </p:cNvPicPr>
          <p:nvPr/>
        </p:nvPicPr>
        <p:blipFill>
          <a:blip r:embed="rId4"/>
          <a:stretch/>
        </p:blipFill>
        <p:spPr bwMode="auto">
          <a:xfrm rot="0" flipH="0" flipV="0">
            <a:off x="-76122" y="4209737"/>
            <a:ext cx="6008891" cy="2638263"/>
          </a:xfrm>
          <a:prstGeom prst="rect">
            <a:avLst/>
          </a:prstGeom>
        </p:spPr>
      </p:pic>
      <p:pic>
        <p:nvPicPr>
          <p:cNvPr id="786787085" name=""/>
          <p:cNvPicPr>
            <a:picLocks noChangeAspect="1"/>
          </p:cNvPicPr>
          <p:nvPr/>
        </p:nvPicPr>
        <p:blipFill>
          <a:blip r:embed="rId5"/>
          <a:stretch/>
        </p:blipFill>
        <p:spPr bwMode="auto">
          <a:xfrm rot="0" flipH="0" flipV="0">
            <a:off x="6019799" y="1446039"/>
            <a:ext cx="5817731" cy="2693639"/>
          </a:xfrm>
          <a:prstGeom prst="rect">
            <a:avLst/>
          </a:prstGeom>
        </p:spPr>
      </p:pic>
      <p:pic>
        <p:nvPicPr>
          <p:cNvPr id="1384430680" name=""/>
          <p:cNvPicPr>
            <a:picLocks noChangeAspect="1"/>
          </p:cNvPicPr>
          <p:nvPr/>
        </p:nvPicPr>
        <p:blipFill>
          <a:blip r:embed="rId6"/>
          <a:stretch/>
        </p:blipFill>
        <p:spPr bwMode="auto">
          <a:xfrm flipH="0" flipV="0">
            <a:off x="806850" y="1678566"/>
            <a:ext cx="3582493" cy="2243176"/>
          </a:xfrm>
          <a:prstGeom prst="rect">
            <a:avLst/>
          </a:prstGeom>
        </p:spPr>
      </p:pic>
      <p:sp>
        <p:nvSpPr>
          <p:cNvPr id="1677888747" name=""/>
          <p:cNvSpPr/>
          <p:nvPr/>
        </p:nvSpPr>
        <p:spPr bwMode="auto">
          <a:xfrm flipH="0" flipV="0">
            <a:off x="4180363" y="1619937"/>
            <a:ext cx="1936683" cy="777599"/>
          </a:xfrm>
        </p:spPr>
        <p:txBody>
          <a:bodyPr rot="0" spcFirstLastPara="0" vertOverflow="overflow" horzOverflow="overflow" vert="horz" wrap="square" lIns="91440" tIns="45720" rIns="91440" bIns="45720" numCol="1" spcCol="0" rtlCol="0" fromWordArt="0" anchor="t" anchorCtr="0" forceAA="0" upright="0" compatLnSpc="1">
            <a:prstTxWarp prst="textNoShape"/>
            <a:spAutoFit/>
          </a:bodyPr>
          <a:p>
            <a:pPr marL="0" marR="0" indent="0" algn="ctr">
              <a:lnSpc>
                <a:spcPct val="75000"/>
              </a:lnSpc>
              <a:spcBef>
                <a:spcPts val="1000"/>
              </a:spcBef>
              <a:spcAft>
                <a:spcPts val="0"/>
              </a:spcAft>
              <a:buFont typeface="Arial"/>
              <a:buNone/>
              <a:defRPr/>
            </a:pPr>
            <a:r>
              <a:rPr sz="2000" b="0" i="0" u="none">
                <a:solidFill>
                  <a:srgbClr val="000000"/>
                </a:solidFill>
                <a:latin typeface="Times New Roman"/>
                <a:ea typeface="Times New Roman"/>
                <a:cs typeface="Times New Roman"/>
              </a:rPr>
              <a:t>Construction</a:t>
            </a:r>
            <a:br>
              <a:rPr sz="2000" b="0" i="0" u="none">
                <a:solidFill>
                  <a:srgbClr val="000000"/>
                </a:solidFill>
                <a:latin typeface="Times New Roman"/>
                <a:ea typeface="Times New Roman"/>
                <a:cs typeface="Times New Roman"/>
              </a:rPr>
            </a:br>
            <a:r>
              <a:rPr sz="2000" b="0" i="0" u="none">
                <a:solidFill>
                  <a:srgbClr val="000000"/>
                </a:solidFill>
                <a:latin typeface="Times New Roman"/>
                <a:ea typeface="Times New Roman"/>
                <a:cs typeface="Times New Roman"/>
              </a:rPr>
              <a:t>started</a:t>
            </a:r>
            <a:br>
              <a:rPr sz="2000" b="0" i="0" u="none">
                <a:solidFill>
                  <a:srgbClr val="000000"/>
                </a:solidFill>
                <a:latin typeface="Times New Roman"/>
                <a:ea typeface="Times New Roman"/>
                <a:cs typeface="Times New Roman"/>
              </a:rPr>
            </a:br>
            <a:r>
              <a:rPr sz="2000" b="0" i="0" u="none">
                <a:solidFill>
                  <a:srgbClr val="000000"/>
                </a:solidFill>
                <a:latin typeface="Times New Roman"/>
                <a:ea typeface="Times New Roman"/>
                <a:cs typeface="Times New Roman"/>
              </a:rPr>
              <a:t>May 6</a:t>
            </a:r>
            <a:r>
              <a:rPr sz="2000" b="0" i="0" u="none" baseline="30000">
                <a:solidFill>
                  <a:srgbClr val="000000"/>
                </a:solidFill>
                <a:latin typeface="Times New Roman"/>
                <a:ea typeface="Times New Roman"/>
                <a:cs typeface="Times New Roman"/>
              </a:rPr>
              <a:t>th</a:t>
            </a:r>
            <a:r>
              <a:rPr sz="2000" b="0" i="0" u="none">
                <a:solidFill>
                  <a:srgbClr val="000000"/>
                </a:solidFill>
                <a:latin typeface="Times New Roman"/>
                <a:ea typeface="Times New Roman"/>
                <a:cs typeface="Times New Roman"/>
              </a:rPr>
              <a:t> 2025</a:t>
            </a:r>
            <a:endParaRPr sz="2000" b="0" i="0" u="none" strike="noStrike" cap="none" spc="0">
              <a:solidFill>
                <a:schemeClr val="tx1"/>
              </a:solidFill>
              <a:latin typeface="Calibri"/>
              <a:cs typeface="Calibri"/>
            </a:endParaRPr>
          </a:p>
        </p:txBody>
      </p:sp>
      <p:pic>
        <p:nvPicPr>
          <p:cNvPr id="370506770" name=""/>
          <p:cNvPicPr>
            <a:picLocks noChangeAspect="1"/>
          </p:cNvPicPr>
          <p:nvPr/>
        </p:nvPicPr>
        <p:blipFill>
          <a:blip r:embed="rId7"/>
          <a:srcRect l="0" t="29805" r="0" b="0"/>
          <a:stretch/>
        </p:blipFill>
        <p:spPr bwMode="auto">
          <a:xfrm flipH="0" flipV="0">
            <a:off x="9151844" y="2732581"/>
            <a:ext cx="3060491" cy="1371634"/>
          </a:xfrm>
          <a:prstGeom prst="rect">
            <a:avLst/>
          </a:prstGeom>
        </p:spPr>
      </p:pic>
      <p:sp>
        <p:nvSpPr>
          <p:cNvPr id="399465429" name="Content Placeholder 2"/>
          <p:cNvSpPr>
            <a:spLocks noGrp="1"/>
          </p:cNvSpPr>
          <p:nvPr>
            <p:ph idx="1"/>
          </p:nvPr>
        </p:nvSpPr>
        <p:spPr bwMode="auto">
          <a:xfrm flipH="0" flipV="0">
            <a:off x="751105" y="1014958"/>
            <a:ext cx="7814486" cy="351313"/>
          </a:xfrm>
          <a:prstGeom prst="rect">
            <a:avLst/>
          </a:prstGeom>
        </p:spPr>
        <p:txBody>
          <a:bodyPr vertOverflow="overflow" horzOverflow="overflow" vert="horz" wrap="square" lIns="91440" tIns="45720" rIns="91440" bIns="45720" numCol="1" spcCol="0" rtlCol="0" fromWordArt="0" anchor="t" anchorCtr="0" forceAA="0" upright="0" compatLnSpc="0">
            <a:normAutofit/>
          </a:bodyPr>
          <a:lstStyle>
            <a:lvl1pPr marL="514350" indent="-514350">
              <a:buFont typeface="+mj-lt"/>
              <a:buAutoNum type="arabicPeriod"/>
              <a:defRPr sz="1800"/>
            </a:lvl1pPr>
            <a:lvl2pPr>
              <a:defRPr sz="1800"/>
            </a:lvl2pPr>
          </a:lstStyle>
          <a:p>
            <a:pPr marL="0" lvl="0" indent="0" algn="l">
              <a:lnSpc>
                <a:spcPct val="75000"/>
              </a:lnSpc>
              <a:spcAft>
                <a:spcPts val="0"/>
              </a:spcAft>
              <a:buFont typeface="Arial"/>
              <a:buNone/>
              <a:defRPr/>
            </a:pPr>
            <a:r>
              <a:rPr sz="2200"/>
              <a:t>Strategic position: power source, heat reuse, HE location</a:t>
            </a:r>
            <a:endParaRPr sz="2200"/>
          </a:p>
        </p:txBody>
      </p:sp>
      <p:pic>
        <p:nvPicPr>
          <p:cNvPr id="1280353761" name=""/>
          <p:cNvPicPr>
            <a:picLocks noChangeAspect="1"/>
          </p:cNvPicPr>
          <p:nvPr/>
        </p:nvPicPr>
        <p:blipFill>
          <a:blip r:embed="rId8"/>
          <a:stretch/>
        </p:blipFill>
        <p:spPr bwMode="auto">
          <a:xfrm flipH="0" flipV="0">
            <a:off x="10253512" y="10932"/>
            <a:ext cx="897019" cy="941567"/>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912361435" name="Content Placeholder 2"/>
          <p:cNvSpPr>
            <a:spLocks noGrp="1"/>
          </p:cNvSpPr>
          <p:nvPr>
            <p:ph sz="half" idx="1"/>
          </p:nvPr>
        </p:nvSpPr>
        <p:spPr bwMode="auto">
          <a:xfrm flipH="0" flipV="0">
            <a:off x="853695" y="5931540"/>
            <a:ext cx="10109460" cy="1532312"/>
          </a:xfrm>
          <a:prstGeom prst="rect">
            <a:avLst/>
          </a:prstGeom>
        </p:spPr>
        <p:txBody>
          <a:bodyPr>
            <a:normAutofit/>
          </a:bodyPr>
          <a:lstStyle>
            <a:lvl1pPr marL="0" indent="0">
              <a:buNone/>
              <a:defRPr sz="1800"/>
            </a:lvl1pPr>
          </a:lstStyle>
          <a:p>
            <a:pPr algn="ctr">
              <a:defRPr/>
            </a:pPr>
            <a:r>
              <a:rPr sz="2200" b="1"/>
              <a:t>Phase 1</a:t>
            </a:r>
            <a:r>
              <a:rPr sz="2200"/>
              <a:t>: 7-year operation (2034)      </a:t>
            </a:r>
            <a:r>
              <a:rPr sz="2200" b="1"/>
              <a:t>Phase 2</a:t>
            </a:r>
            <a:r>
              <a:rPr sz="2200"/>
              <a:t>: 5-year operation</a:t>
            </a:r>
            <a:endParaRPr sz="2200"/>
          </a:p>
        </p:txBody>
      </p:sp>
      <p:sp>
        <p:nvSpPr>
          <p:cNvPr id="2016649118" name="Title 1"/>
          <p:cNvSpPr>
            <a:spLocks noGrp="1"/>
          </p:cNvSpPr>
          <p:nvPr>
            <p:ph type="title"/>
          </p:nvPr>
        </p:nvSpPr>
        <p:spPr bwMode="auto">
          <a:xfrm>
            <a:off x="853695" y="977596"/>
            <a:ext cx="10484606" cy="1325561"/>
          </a:xfrm>
          <a:prstGeom prst="rect">
            <a:avLst/>
          </a:prstGeom>
        </p:spPr>
        <p:txBody>
          <a:bodyPr>
            <a:normAutofit/>
          </a:bodyPr>
          <a:lstStyle>
            <a:lvl1pPr>
              <a:defRPr sz="3200" b="1">
                <a:solidFill>
                  <a:schemeClr val="accent1"/>
                </a:solidFill>
              </a:defRPr>
            </a:lvl1pPr>
          </a:lstStyle>
          <a:p>
            <a:pPr>
              <a:defRPr/>
            </a:pPr>
            <a:r>
              <a:rPr/>
              <a:t>AI-HPC timeline</a:t>
            </a:r>
            <a:endParaRPr/>
          </a:p>
        </p:txBody>
      </p:sp>
      <p:sp>
        <p:nvSpPr>
          <p:cNvPr id="1463971925" name=""/>
          <p:cNvSpPr/>
          <p:nvPr/>
        </p:nvSpPr>
        <p:spPr bwMode="auto">
          <a:xfrm>
            <a:off x="5968558" y="3291840"/>
            <a:ext cx="255240" cy="366118"/>
          </a:xfrm>
        </p:spPr>
        <p:txBody>
          <a:bodyPr rot="0" spcFirstLastPara="0" vertOverflow="overflow" horzOverflow="overflow" vert="horz" wrap="square" lIns="91440" tIns="45720" rIns="91440" bIns="45720" numCol="1" spcCol="0" rtlCol="0" fromWordArt="0" anchor="t" anchorCtr="0" forceAA="0" upright="0" compatLnSpc="1">
            <a:prstTxWarp prst="textNoShape"/>
            <a:spAutoFit/>
          </a:bodyPr>
          <a:p>
            <a:pPr>
              <a:defRPr/>
            </a:pPr>
            <a:r>
              <a:rPr sz="1100" b="0" i="0" u="none">
                <a:solidFill>
                  <a:srgbClr val="000000"/>
                </a:solidFill>
                <a:latin typeface="Arial"/>
                <a:ea typeface="Arial"/>
                <a:cs typeface="Arial"/>
              </a:rPr>
              <a:t> </a:t>
            </a:r>
            <a:endParaRPr/>
          </a:p>
        </p:txBody>
      </p:sp>
      <p:pic>
        <p:nvPicPr>
          <p:cNvPr id="1917982780" name=""/>
          <p:cNvPicPr>
            <a:picLocks noChangeAspect="1"/>
          </p:cNvPicPr>
          <p:nvPr/>
        </p:nvPicPr>
        <p:blipFill>
          <a:blip r:embed="rId3"/>
          <a:srcRect l="6566" t="0" r="17135" b="0"/>
          <a:stretch/>
        </p:blipFill>
        <p:spPr bwMode="auto">
          <a:xfrm rot="0" flipH="0" flipV="0">
            <a:off x="1598" y="2192154"/>
            <a:ext cx="12336868" cy="3302357"/>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936850551" name="Naslov 1"/>
          <p:cNvSpPr txBox="1"/>
          <p:nvPr/>
        </p:nvSpPr>
        <p:spPr bwMode="auto">
          <a:xfrm>
            <a:off x="551384" y="384420"/>
            <a:ext cx="11953328" cy="503791"/>
          </a:xfrm>
          <a:prstGeom prst="rect">
            <a:avLst/>
          </a:prstGeom>
        </p:spPr>
        <p:txBody>
          <a:bodyPr lIns="0" tIns="0" rIns="0" bIns="0"/>
          <a:lstStyle>
            <a:lvl1pPr algn="l" defTabSz="457178">
              <a:spcBef>
                <a:spcPts val="0"/>
              </a:spcBef>
              <a:buNone/>
              <a:defRPr lang="de-AT" sz="3000" b="1" i="0" cap="none">
                <a:solidFill>
                  <a:schemeClr val="tx1"/>
                </a:solidFill>
                <a:latin typeface="+mj-lt"/>
                <a:ea typeface="+mj-ea"/>
                <a:cs typeface="Arial"/>
              </a:defRPr>
            </a:lvl1pPr>
          </a:lstStyle>
          <a:p>
            <a:pPr marL="0" marR="0" lvl="0" indent="0" algn="ctr" defTabSz="457178">
              <a:lnSpc>
                <a:spcPct val="100000"/>
              </a:lnSpc>
              <a:spcBef>
                <a:spcPts val="0"/>
              </a:spcBef>
              <a:spcAft>
                <a:spcPts val="0"/>
              </a:spcAft>
              <a:buClrTx/>
              <a:buSzTx/>
              <a:buFontTx/>
              <a:buNone/>
              <a:defRPr/>
            </a:pPr>
            <a:r>
              <a:rPr lang="en-US" sz="3000" b="1" i="0" u="none" strike="noStrike" cap="none" spc="0">
                <a:ln>
                  <a:noFill/>
                </a:ln>
                <a:solidFill>
                  <a:schemeClr val="accent1"/>
                </a:solidFill>
                <a:latin typeface="Calibri"/>
                <a:ea typeface="Arial"/>
                <a:cs typeface="Arial"/>
              </a:rPr>
              <a:t>ARTIFICIAL INTELLIGENCE </a:t>
            </a:r>
            <a:r>
              <a:rPr lang="en-US">
                <a:solidFill>
                  <a:schemeClr val="accent1"/>
                </a:solidFill>
                <a:latin typeface="Calibri"/>
              </a:rPr>
              <a:t>FACTORIES: WHAT ARE THEY?</a:t>
            </a:r>
            <a:endParaRPr/>
          </a:p>
        </p:txBody>
      </p:sp>
      <p:pic>
        <p:nvPicPr>
          <p:cNvPr id="1879808745" name="Picture 11"/>
          <p:cNvPicPr>
            <a:picLocks noChangeAspect="1"/>
          </p:cNvPicPr>
          <p:nvPr/>
        </p:nvPicPr>
        <p:blipFill>
          <a:blip r:embed="rId3"/>
          <a:stretch/>
        </p:blipFill>
        <p:spPr bwMode="auto">
          <a:xfrm>
            <a:off x="8151528" y="1236125"/>
            <a:ext cx="4040472" cy="3671658"/>
          </a:xfrm>
          <a:prstGeom prst="rect">
            <a:avLst/>
          </a:prstGeom>
        </p:spPr>
      </p:pic>
      <p:pic>
        <p:nvPicPr>
          <p:cNvPr id="1217766101" name="Picture 12"/>
          <p:cNvPicPr>
            <a:picLocks noChangeAspect="1"/>
          </p:cNvPicPr>
          <p:nvPr/>
        </p:nvPicPr>
        <p:blipFill>
          <a:blip r:embed="rId4"/>
          <a:stretch/>
        </p:blipFill>
        <p:spPr bwMode="auto">
          <a:xfrm>
            <a:off x="3062370" y="3149591"/>
            <a:ext cx="4978469" cy="3671658"/>
          </a:xfrm>
          <a:prstGeom prst="rect">
            <a:avLst/>
          </a:prstGeom>
        </p:spPr>
      </p:pic>
      <p:pic>
        <p:nvPicPr>
          <p:cNvPr id="1325753370" name="Picture 13"/>
          <p:cNvPicPr>
            <a:picLocks noChangeAspect="1"/>
          </p:cNvPicPr>
          <p:nvPr/>
        </p:nvPicPr>
        <p:blipFill>
          <a:blip r:embed="rId5"/>
          <a:stretch/>
        </p:blipFill>
        <p:spPr bwMode="auto">
          <a:xfrm>
            <a:off x="5382517" y="1401576"/>
            <a:ext cx="2658323" cy="1236125"/>
          </a:xfrm>
          <a:prstGeom prst="rect">
            <a:avLst/>
          </a:prstGeom>
        </p:spPr>
      </p:pic>
      <p:pic>
        <p:nvPicPr>
          <p:cNvPr id="702437489" name="Picture 14"/>
          <p:cNvPicPr>
            <a:picLocks noChangeAspect="1"/>
          </p:cNvPicPr>
          <p:nvPr/>
        </p:nvPicPr>
        <p:blipFill>
          <a:blip r:embed="rId6"/>
          <a:stretch/>
        </p:blipFill>
        <p:spPr bwMode="auto">
          <a:xfrm>
            <a:off x="8151528" y="4944534"/>
            <a:ext cx="4040472" cy="1876718"/>
          </a:xfrm>
          <a:prstGeom prst="rect">
            <a:avLst/>
          </a:prstGeom>
        </p:spPr>
      </p:pic>
      <p:sp>
        <p:nvSpPr>
          <p:cNvPr id="1473897356" name="Content Placeholder 2"/>
          <p:cNvSpPr txBox="1"/>
          <p:nvPr/>
        </p:nvSpPr>
        <p:spPr bwMode="auto">
          <a:xfrm>
            <a:off x="67321" y="1428162"/>
            <a:ext cx="10484607" cy="3660194"/>
          </a:xfrm>
          <a:prstGeom prst="rect">
            <a:avLst/>
          </a:prstGeom>
        </p:spPr>
        <p:txBody>
          <a:bodyPr vertOverflow="overflow" horzOverflow="overflow" vert="horz" wrap="square" lIns="91440" tIns="45720" rIns="91440" bIns="45720" numCol="1" spcCol="0" rtlCol="0" fromWordArt="0" anchor="t" anchorCtr="0" forceAA="0" compatLnSpc="0">
            <a:normAutofit fontScale="97500"/>
          </a:bodyPr>
          <a:lstStyle>
            <a:lvl1pPr marL="0" indent="0" algn="l" defTabSz="914400">
              <a:lnSpc>
                <a:spcPct val="90000"/>
              </a:lnSpc>
              <a:spcBef>
                <a:spcPts val="1000"/>
              </a:spcBef>
              <a:buFont typeface="Arial"/>
              <a:buNone/>
              <a:defRPr sz="1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US" sz="2800">
                <a:solidFill>
                  <a:srgbClr val="000000"/>
                </a:solidFill>
                <a:latin typeface="Arial"/>
                <a:ea typeface="Arial"/>
                <a:cs typeface="Arial"/>
              </a:rPr>
              <a:t>AI factories have two main components</a:t>
            </a:r>
            <a:endParaRPr/>
          </a:p>
          <a:p>
            <a:pPr marL="272865" indent="-272865">
              <a:buFont typeface="Arial"/>
              <a:buChar char="•"/>
              <a:defRPr/>
            </a:pPr>
            <a:r>
              <a:rPr lang="en-US" sz="2800">
                <a:solidFill>
                  <a:srgbClr val="000000"/>
                </a:solidFill>
                <a:latin typeface="Arial"/>
                <a:ea typeface="Arial"/>
                <a:cs typeface="Arial"/>
              </a:rPr>
              <a:t>AI-optimized supercomputer (AI-HPC)</a:t>
            </a:r>
            <a:endParaRPr/>
          </a:p>
          <a:p>
            <a:pPr marL="272865" indent="-272865">
              <a:buFont typeface="Arial"/>
              <a:buChar char="•"/>
              <a:defRPr/>
            </a:pPr>
            <a:r>
              <a:rPr lang="en-US" sz="2800">
                <a:solidFill>
                  <a:srgbClr val="000000"/>
                </a:solidFill>
                <a:latin typeface="Arial"/>
                <a:ea typeface="Arial"/>
                <a:cs typeface="Arial"/>
              </a:rPr>
              <a:t>AI-factory activities and services</a:t>
            </a:r>
            <a:endParaRPr/>
          </a:p>
        </p:txBody>
      </p:sp>
      <p:pic>
        <p:nvPicPr>
          <p:cNvPr id="280013053" name="Picture 16"/>
          <p:cNvPicPr>
            <a:picLocks noChangeAspect="1"/>
          </p:cNvPicPr>
          <p:nvPr/>
        </p:nvPicPr>
        <p:blipFill>
          <a:blip r:embed="rId7"/>
          <a:stretch/>
        </p:blipFill>
        <p:spPr bwMode="auto">
          <a:xfrm>
            <a:off x="55344" y="3155063"/>
            <a:ext cx="2951683" cy="3660715"/>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164903476" name=""/>
          <p:cNvPicPr>
            <a:picLocks noChangeAspect="1"/>
          </p:cNvPicPr>
          <p:nvPr/>
        </p:nvPicPr>
        <p:blipFill>
          <a:blip r:embed="rId3"/>
          <a:stretch/>
        </p:blipFill>
        <p:spPr bwMode="auto">
          <a:xfrm rot="0" flipH="0" flipV="0">
            <a:off x="7197440" y="4542369"/>
            <a:ext cx="4975122" cy="2329497"/>
          </a:xfrm>
          <a:prstGeom prst="rect">
            <a:avLst/>
          </a:prstGeom>
        </p:spPr>
      </p:pic>
      <p:sp>
        <p:nvSpPr>
          <p:cNvPr id="1383416510" name="Title 1"/>
          <p:cNvSpPr>
            <a:spLocks noGrp="1"/>
          </p:cNvSpPr>
          <p:nvPr>
            <p:ph type="title"/>
          </p:nvPr>
        </p:nvSpPr>
        <p:spPr bwMode="auto">
          <a:xfrm>
            <a:off x="853695" y="431079"/>
            <a:ext cx="10484606" cy="1325561"/>
          </a:xfrm>
          <a:prstGeom prst="rect">
            <a:avLst/>
          </a:prstGeom>
        </p:spPr>
        <p:txBody>
          <a:bodyPr>
            <a:normAutofit/>
          </a:bodyPr>
          <a:lstStyle>
            <a:lvl1pPr>
              <a:defRPr sz="3200" b="1">
                <a:solidFill>
                  <a:schemeClr val="accent1"/>
                </a:solidFill>
              </a:defRPr>
            </a:lvl1pPr>
          </a:lstStyle>
          <a:p>
            <a:pPr>
              <a:defRPr/>
            </a:pPr>
            <a:r>
              <a:rPr/>
              <a:t>AI-HPC Hybrid Architecture</a:t>
            </a:r>
            <a:endParaRPr/>
          </a:p>
        </p:txBody>
      </p:sp>
      <p:pic>
        <p:nvPicPr>
          <p:cNvPr id="973800458" name=""/>
          <p:cNvPicPr>
            <a:picLocks noChangeAspect="1"/>
          </p:cNvPicPr>
          <p:nvPr/>
        </p:nvPicPr>
        <p:blipFill>
          <a:blip r:embed="rId4"/>
          <a:stretch/>
        </p:blipFill>
        <p:spPr bwMode="auto">
          <a:xfrm rot="0" flipH="0" flipV="0">
            <a:off x="-41015" y="1873770"/>
            <a:ext cx="9630072" cy="2894202"/>
          </a:xfrm>
          <a:prstGeom prst="rect">
            <a:avLst/>
          </a:prstGeom>
        </p:spPr>
      </p:pic>
      <p:pic>
        <p:nvPicPr>
          <p:cNvPr id="995287460" name=""/>
          <p:cNvPicPr>
            <a:picLocks noChangeAspect="1"/>
          </p:cNvPicPr>
          <p:nvPr/>
        </p:nvPicPr>
        <p:blipFill>
          <a:blip r:embed="rId5"/>
          <a:stretch/>
        </p:blipFill>
        <p:spPr bwMode="auto">
          <a:xfrm rot="0" flipH="0" flipV="0">
            <a:off x="8106760" y="9650"/>
            <a:ext cx="3128914" cy="3128914"/>
          </a:xfrm>
          <a:prstGeom prst="rect">
            <a:avLst/>
          </a:prstGeom>
        </p:spPr>
      </p:pic>
      <p:sp>
        <p:nvSpPr>
          <p:cNvPr id="977636599" name=""/>
          <p:cNvSpPr txBox="1"/>
          <p:nvPr/>
        </p:nvSpPr>
        <p:spPr bwMode="auto">
          <a:xfrm flipH="0" flipV="0">
            <a:off x="1112151" y="4829440"/>
            <a:ext cx="5403087" cy="173771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marL="283879" indent="-283879">
              <a:buFont typeface="Arial"/>
              <a:buChar char="•"/>
              <a:defRPr/>
            </a:pPr>
            <a:r>
              <a:rPr/>
              <a:t>HPC/queue for efficiency</a:t>
            </a:r>
            <a:endParaRPr/>
          </a:p>
          <a:p>
            <a:pPr marL="283879" indent="-283879">
              <a:buFont typeface="Arial"/>
              <a:buChar char="•"/>
              <a:defRPr/>
            </a:pPr>
            <a:r>
              <a:rPr/>
              <a:t>Cloud interfaces for interoperability</a:t>
            </a:r>
            <a:endParaRPr/>
          </a:p>
          <a:p>
            <a:pPr marL="283879" indent="-283879">
              <a:buFont typeface="Arial"/>
              <a:buChar char="•"/>
              <a:defRPr/>
            </a:pPr>
            <a:r>
              <a:rPr/>
              <a:t>Automated configuration and provisioning</a:t>
            </a:r>
            <a:endParaRPr/>
          </a:p>
          <a:p>
            <a:pPr marL="283879" indent="-283879">
              <a:buFont typeface="Arial"/>
              <a:buChar char="•"/>
              <a:defRPr/>
            </a:pPr>
            <a:r>
              <a:rPr/>
              <a:t>Support for workflow deployment</a:t>
            </a:r>
            <a:endParaRPr/>
          </a:p>
          <a:p>
            <a:pPr marL="283879" indent="-283879">
              <a:buFont typeface="Arial"/>
              <a:buChar char="•"/>
              <a:defRPr/>
            </a:pPr>
            <a:r>
              <a:rPr/>
              <a:t>Scientific software and AI stack</a:t>
            </a:r>
            <a:br>
              <a:rPr/>
            </a:br>
            <a:r>
              <a:rPr/>
              <a:t>(EESSI, CVMFS, registries and repositories)</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1519639891" name=""/>
          <p:cNvPicPr>
            <a:picLocks noChangeAspect="1"/>
          </p:cNvPicPr>
          <p:nvPr/>
        </p:nvPicPr>
        <p:blipFill>
          <a:blip r:embed="rId3"/>
          <a:stretch/>
        </p:blipFill>
        <p:spPr bwMode="auto">
          <a:xfrm rot="0" flipH="0" flipV="0">
            <a:off x="6044508" y="2068122"/>
            <a:ext cx="6103157" cy="3483405"/>
          </a:xfrm>
          <a:prstGeom prst="rect">
            <a:avLst/>
          </a:prstGeom>
        </p:spPr>
      </p:pic>
      <p:sp>
        <p:nvSpPr>
          <p:cNvPr id="1200317154" name="Content Placeholder 2"/>
          <p:cNvSpPr>
            <a:spLocks noGrp="1"/>
          </p:cNvSpPr>
          <p:nvPr>
            <p:ph sz="half" idx="1"/>
          </p:nvPr>
        </p:nvSpPr>
        <p:spPr bwMode="auto">
          <a:xfrm flipH="0" flipV="0">
            <a:off x="203749" y="1296458"/>
            <a:ext cx="6729235" cy="5582707"/>
          </a:xfrm>
          <a:prstGeom prst="rect">
            <a:avLst/>
          </a:prstGeom>
        </p:spPr>
        <p:txBody>
          <a:bodyPr vertOverflow="overflow" horzOverflow="overflow" vert="horz" wrap="square" lIns="91440" tIns="45720" rIns="91440" bIns="45720" numCol="1" spcCol="0" rtlCol="0" fromWordArt="0" anchor="t" anchorCtr="0" forceAA="0" upright="0" compatLnSpc="0">
            <a:normAutofit fontScale="90000" lnSpcReduction="2000"/>
          </a:bodyPr>
          <a:lstStyle>
            <a:lvl1pPr marL="0" indent="0">
              <a:buNone/>
              <a:defRPr sz="1800"/>
            </a:lvl1pPr>
          </a:lstStyle>
          <a:p>
            <a:pPr marL="283878" indent="-283878">
              <a:buFont typeface="Arial"/>
              <a:buChar char="•"/>
              <a:defRPr/>
            </a:pPr>
            <a:r>
              <a:rPr>
                <a:solidFill>
                  <a:schemeClr val="tx2">
                    <a:lumMod val="75000"/>
                    <a:lumOff val="25000"/>
                  </a:schemeClr>
                </a:solidFill>
              </a:rPr>
              <a:t>Agile hybrid and modular architecture</a:t>
            </a:r>
            <a:endParaRPr>
              <a:solidFill>
                <a:schemeClr val="tx2">
                  <a:lumMod val="75000"/>
                  <a:lumOff val="25000"/>
                </a:schemeClr>
              </a:solidFill>
            </a:endParaRPr>
          </a:p>
          <a:p>
            <a:pPr marL="683928" lvl="1" indent="-283878">
              <a:buFont typeface="Arial"/>
              <a:buChar char="•"/>
              <a:defRPr/>
            </a:pPr>
            <a:r>
              <a:rPr/>
              <a:t>transparent resource allocation for computational tasks, interactive work, development and services</a:t>
            </a:r>
            <a:endParaRPr/>
          </a:p>
          <a:p>
            <a:pPr marL="683928" lvl="1" indent="-283878">
              <a:buFont typeface="Arial"/>
              <a:buChar char="•"/>
              <a:defRPr/>
            </a:pPr>
            <a:r>
              <a:rPr/>
              <a:t>system and environment </a:t>
            </a:r>
            <a:br>
              <a:rPr/>
            </a:br>
            <a:r>
              <a:rPr/>
              <a:t>configuration on user demand </a:t>
            </a:r>
            <a:endParaRPr/>
          </a:p>
          <a:p>
            <a:pPr marL="283878" lvl="0" indent="-283878">
              <a:buFont typeface="Arial"/>
              <a:buChar char="•"/>
              <a:defRPr/>
            </a:pPr>
            <a:r>
              <a:rPr>
                <a:solidFill>
                  <a:schemeClr val="tx2">
                    <a:lumMod val="75000"/>
                    <a:lumOff val="25000"/>
                  </a:schemeClr>
                </a:solidFill>
              </a:rPr>
              <a:t>Usage modes:</a:t>
            </a:r>
            <a:endParaRPr/>
          </a:p>
          <a:p>
            <a:pPr marL="683928" lvl="1" indent="-283878">
              <a:buFont typeface="Arial"/>
              <a:buChar char="•"/>
              <a:defRPr/>
            </a:pPr>
            <a:r>
              <a:rPr/>
              <a:t>classic HPC, containers, virtualisation</a:t>
            </a:r>
            <a:endParaRPr/>
          </a:p>
          <a:p>
            <a:pPr marL="683928" lvl="1" indent="-283878">
              <a:buFont typeface="Arial"/>
              <a:buChar char="•"/>
              <a:defRPr/>
            </a:pPr>
            <a:r>
              <a:rPr/>
              <a:t>user-driven service environment</a:t>
            </a:r>
            <a:endParaRPr/>
          </a:p>
          <a:p>
            <a:pPr marL="283878" lvl="0" indent="-283878">
              <a:buFont typeface="Arial"/>
              <a:buChar char="•"/>
              <a:defRPr/>
            </a:pPr>
            <a:r>
              <a:rPr>
                <a:solidFill>
                  <a:schemeClr val="tx2">
                    <a:lumMod val="75000"/>
                    <a:lumOff val="25000"/>
                  </a:schemeClr>
                </a:solidFill>
              </a:rPr>
              <a:t>Unified data access</a:t>
            </a:r>
            <a:endParaRPr>
              <a:solidFill>
                <a:schemeClr val="tx2">
                  <a:lumMod val="75000"/>
                  <a:lumOff val="25000"/>
                </a:schemeClr>
              </a:solidFill>
            </a:endParaRPr>
          </a:p>
          <a:p>
            <a:pPr marL="683928" lvl="1" indent="-283878">
              <a:buFont typeface="Arial"/>
              <a:buChar char="•"/>
              <a:defRPr/>
            </a:pPr>
            <a:r>
              <a:rPr/>
              <a:t>direct (posix)</a:t>
            </a:r>
            <a:endParaRPr/>
          </a:p>
          <a:p>
            <a:pPr marL="683928" lvl="1" indent="-283878">
              <a:buFont typeface="Arial"/>
              <a:buChar char="•"/>
              <a:defRPr/>
            </a:pPr>
            <a:r>
              <a:rPr/>
              <a:t>remote (https/davs, xrootd, S3 protocols ...)</a:t>
            </a:r>
            <a:endParaRPr/>
          </a:p>
          <a:p>
            <a:pPr marL="683928" lvl="1" indent="-283878">
              <a:buFont typeface="Arial"/>
              <a:buChar char="•"/>
              <a:defRPr/>
            </a:pPr>
            <a:r>
              <a:rPr/>
              <a:t>federated access to (AI) datasets, </a:t>
            </a:r>
            <a:br>
              <a:rPr/>
            </a:br>
            <a:r>
              <a:rPr/>
              <a:t>central catalogue</a:t>
            </a:r>
            <a:endParaRPr/>
          </a:p>
          <a:p>
            <a:pPr marL="683928" lvl="1" indent="-283878">
              <a:buFont typeface="Arial"/>
              <a:buChar char="•"/>
              <a:defRPr/>
            </a:pPr>
            <a:r>
              <a:rPr/>
              <a:t>transparent data sharing in federated data centres </a:t>
            </a:r>
            <a:endParaRPr/>
          </a:p>
          <a:p>
            <a:pPr marL="283878" lvl="0" indent="-283878">
              <a:buFont typeface="Arial"/>
              <a:buChar char="•"/>
              <a:defRPr/>
            </a:pPr>
            <a:r>
              <a:rPr>
                <a:solidFill>
                  <a:schemeClr val="tx2">
                    <a:lumMod val="75000"/>
                    <a:lumOff val="25000"/>
                  </a:schemeClr>
                </a:solidFill>
              </a:rPr>
              <a:t>Services for workflow and data orchestration</a:t>
            </a:r>
            <a:endParaRPr/>
          </a:p>
          <a:p>
            <a:pPr marL="683928" lvl="1" indent="-283878">
              <a:buFont typeface="Arial"/>
              <a:buChar char="•"/>
              <a:defRPr/>
            </a:pPr>
            <a:r>
              <a:rPr/>
              <a:t>Fully automated processing chains</a:t>
            </a:r>
            <a:endParaRPr/>
          </a:p>
        </p:txBody>
      </p:sp>
      <p:sp>
        <p:nvSpPr>
          <p:cNvPr id="168246021" name="Title 1"/>
          <p:cNvSpPr>
            <a:spLocks noGrp="1"/>
          </p:cNvSpPr>
          <p:nvPr>
            <p:ph type="title"/>
          </p:nvPr>
        </p:nvSpPr>
        <p:spPr bwMode="auto">
          <a:xfrm>
            <a:off x="933070" y="-123821"/>
            <a:ext cx="10484606" cy="1325561"/>
          </a:xfrm>
          <a:prstGeom prst="rect">
            <a:avLst/>
          </a:prstGeom>
        </p:spPr>
        <p:txBody>
          <a:bodyPr>
            <a:normAutofit/>
          </a:bodyPr>
          <a:lstStyle>
            <a:lvl1pPr>
              <a:defRPr sz="3200" b="1">
                <a:solidFill>
                  <a:schemeClr val="accent1"/>
                </a:solidFill>
              </a:defRPr>
            </a:lvl1pPr>
          </a:lstStyle>
          <a:p>
            <a:pPr algn="ctr">
              <a:defRPr/>
            </a:pPr>
            <a:r>
              <a:rPr/>
              <a:t>Flexibility of AI-HPC Infrastructure</a:t>
            </a:r>
            <a:endParaRPr/>
          </a:p>
        </p:txBody>
      </p:sp>
      <p:cxnSp>
        <p:nvCxnSpPr>
          <p:cNvPr id="1443775534" name="Line 0"/>
          <p:cNvCxnSpPr/>
          <p:nvPr/>
        </p:nvCxnSpPr>
        <p:spPr bwMode="auto">
          <a:xfrm rot="0" flipH="0" flipV="1">
            <a:off x="5116180" y="5617985"/>
            <a:ext cx="3510138" cy="917170"/>
          </a:xfrm>
          <a:prstGeom prst="line">
            <a:avLst/>
          </a:prstGeom>
          <a:ln w="57150" cap="flat" cmpd="sng" algn="ctr">
            <a:solidFill>
              <a:schemeClr val="accent1">
                <a:shade val="50000"/>
              </a:schemeClr>
            </a:solidFill>
            <a:prstDash val="solid"/>
            <a:miter lim="800000"/>
            <a:tailEnd type="arrow" w="lg" len="lg"/>
          </a:ln>
        </p:spPr>
        <p:style>
          <a:lnRef idx="1">
            <a:schemeClr val="accent1">
              <a:shade val="50000"/>
            </a:schemeClr>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683205776" name="Content Placeholder 2"/>
          <p:cNvSpPr>
            <a:spLocks noGrp="1"/>
          </p:cNvSpPr>
          <p:nvPr>
            <p:ph sz="half" idx="1"/>
          </p:nvPr>
        </p:nvSpPr>
        <p:spPr bwMode="auto">
          <a:xfrm flipH="0" flipV="0">
            <a:off x="186111" y="1325211"/>
            <a:ext cx="5833686" cy="5042883"/>
          </a:xfrm>
          <a:prstGeom prst="rect">
            <a:avLst/>
          </a:prstGeom>
        </p:spPr>
        <p:txBody>
          <a:bodyPr vertOverflow="overflow" horzOverflow="overflow" vert="horz" wrap="square" lIns="91440" tIns="45720" rIns="91440" bIns="45720" numCol="1" spcCol="0" rtlCol="0" fromWordArt="0" anchor="t" anchorCtr="0" forceAA="0" upright="0" compatLnSpc="0">
            <a:normAutofit fontScale="95000" lnSpcReduction="1000"/>
          </a:bodyPr>
          <a:lstStyle>
            <a:lvl1pPr marL="0" indent="0">
              <a:buNone/>
              <a:defRPr sz="1800"/>
            </a:lvl1pPr>
          </a:lstStyle>
          <a:p>
            <a:pPr marL="283878" indent="-283878">
              <a:buFont typeface="Arial"/>
              <a:buChar char="•"/>
              <a:defRPr/>
            </a:pPr>
            <a:r>
              <a:rPr/>
              <a:t>CPU: 300-400k cores</a:t>
            </a:r>
            <a:endParaRPr/>
          </a:p>
          <a:p>
            <a:pPr marL="683928" lvl="1" indent="-283878">
              <a:buFont typeface="Arial"/>
              <a:buChar char="•"/>
              <a:defRPr/>
            </a:pPr>
            <a:r>
              <a:rPr/>
              <a:t>AMD (Venice)</a:t>
            </a:r>
            <a:endParaRPr/>
          </a:p>
          <a:p>
            <a:pPr marL="683928" lvl="1" indent="-283878">
              <a:buFont typeface="Arial"/>
              <a:buChar char="•"/>
              <a:defRPr/>
            </a:pPr>
            <a:r>
              <a:rPr/>
              <a:t>ARM64 (Grace, RHEA-2, Vera)</a:t>
            </a:r>
            <a:endParaRPr/>
          </a:p>
          <a:p>
            <a:pPr marL="283878" lvl="0" indent="-283878">
              <a:buFont typeface="Arial"/>
              <a:buChar char="•"/>
              <a:defRPr/>
            </a:pPr>
            <a:r>
              <a:rPr/>
              <a:t>GPU: 2-3k cards</a:t>
            </a:r>
            <a:endParaRPr/>
          </a:p>
          <a:p>
            <a:pPr marL="683928" lvl="1" indent="-283878">
              <a:buFont typeface="Arial"/>
              <a:buChar char="•"/>
              <a:defRPr/>
            </a:pPr>
            <a:r>
              <a:rPr/>
              <a:t>NVidia GB200/300, Rubin</a:t>
            </a:r>
            <a:endParaRPr/>
          </a:p>
          <a:p>
            <a:pPr marL="683928" lvl="1" indent="-283878">
              <a:buFont typeface="Arial"/>
              <a:buChar char="•"/>
              <a:defRPr/>
            </a:pPr>
            <a:r>
              <a:rPr/>
              <a:t>AMD MI450x</a:t>
            </a:r>
            <a:endParaRPr/>
          </a:p>
          <a:p>
            <a:pPr marL="283878" lvl="0" indent="-283878">
              <a:buFont typeface="Arial"/>
              <a:buChar char="•"/>
              <a:defRPr/>
            </a:pPr>
            <a:r>
              <a:rPr/>
              <a:t>Storage:</a:t>
            </a:r>
            <a:endParaRPr/>
          </a:p>
          <a:p>
            <a:pPr marL="683928" lvl="1" indent="-283878">
              <a:buFont typeface="Arial"/>
              <a:buChar char="•"/>
              <a:defRPr/>
            </a:pPr>
            <a:r>
              <a:rPr/>
              <a:t>High throughput: Weka, VAST, DDN Infinia...</a:t>
            </a:r>
            <a:endParaRPr/>
          </a:p>
          <a:p>
            <a:pPr marL="683928" lvl="1" indent="-283878">
              <a:buFont typeface="Arial"/>
              <a:buChar char="•"/>
              <a:defRPr/>
            </a:pPr>
            <a:r>
              <a:rPr/>
              <a:t>Large capacity: Ceph (FS, S3,...)</a:t>
            </a:r>
            <a:endParaRPr/>
          </a:p>
          <a:p>
            <a:pPr marL="283878" lvl="0" indent="-283878">
              <a:buFont typeface="Arial"/>
              <a:buChar char="•"/>
              <a:defRPr/>
            </a:pPr>
            <a:r>
              <a:rPr/>
              <a:t>Interconnect:</a:t>
            </a:r>
            <a:endParaRPr/>
          </a:p>
          <a:p>
            <a:pPr marL="683928" lvl="1" indent="-283878">
              <a:buFont typeface="Arial"/>
              <a:buChar char="•"/>
              <a:defRPr/>
            </a:pPr>
            <a:r>
              <a:rPr/>
              <a:t>Infiniband, BX3, Slingshot - 800Gb/s, 1.6Gb/s</a:t>
            </a:r>
            <a:endParaRPr/>
          </a:p>
          <a:p>
            <a:pPr marL="683928" lvl="1" indent="-283878">
              <a:buFont typeface="Arial"/>
              <a:buChar char="•"/>
              <a:defRPr/>
            </a:pPr>
            <a:r>
              <a:rPr/>
              <a:t>NVLink6/7 -  4/8/72</a:t>
            </a:r>
            <a:endParaRPr/>
          </a:p>
        </p:txBody>
      </p:sp>
      <p:sp>
        <p:nvSpPr>
          <p:cNvPr id="1627476441" name="Title 1"/>
          <p:cNvSpPr>
            <a:spLocks noGrp="1"/>
          </p:cNvSpPr>
          <p:nvPr>
            <p:ph type="title"/>
          </p:nvPr>
        </p:nvSpPr>
        <p:spPr bwMode="auto">
          <a:xfrm>
            <a:off x="968348" y="-349"/>
            <a:ext cx="10484606" cy="1325561"/>
          </a:xfrm>
          <a:prstGeom prst="rect">
            <a:avLst/>
          </a:prstGeom>
        </p:spPr>
        <p:txBody>
          <a:bodyPr>
            <a:normAutofit/>
          </a:bodyPr>
          <a:lstStyle>
            <a:lvl1pPr>
              <a:defRPr sz="3200" b="1">
                <a:solidFill>
                  <a:schemeClr val="accent1"/>
                </a:solidFill>
              </a:defRPr>
            </a:lvl1pPr>
          </a:lstStyle>
          <a:p>
            <a:pPr algn="ctr">
              <a:defRPr/>
            </a:pPr>
            <a:r>
              <a:rPr/>
              <a:t>Hardware Options</a:t>
            </a:r>
            <a:endParaRPr/>
          </a:p>
        </p:txBody>
      </p:sp>
      <p:pic>
        <p:nvPicPr>
          <p:cNvPr id="1745483509" name=""/>
          <p:cNvPicPr>
            <a:picLocks noChangeAspect="1"/>
          </p:cNvPicPr>
          <p:nvPr/>
        </p:nvPicPr>
        <p:blipFill>
          <a:blip r:embed="rId3"/>
          <a:stretch/>
        </p:blipFill>
        <p:spPr bwMode="auto">
          <a:xfrm flipH="0" flipV="0">
            <a:off x="7077440" y="4108718"/>
            <a:ext cx="5129222" cy="2702259"/>
          </a:xfrm>
          <a:prstGeom prst="rect">
            <a:avLst/>
          </a:prstGeom>
        </p:spPr>
      </p:pic>
      <p:pic>
        <p:nvPicPr>
          <p:cNvPr id="237298309" name=""/>
          <p:cNvPicPr>
            <a:picLocks noChangeAspect="1"/>
          </p:cNvPicPr>
          <p:nvPr/>
        </p:nvPicPr>
        <p:blipFill>
          <a:blip r:embed="rId4"/>
          <a:stretch/>
        </p:blipFill>
        <p:spPr bwMode="auto">
          <a:xfrm flipH="0" flipV="0">
            <a:off x="6427566" y="1991894"/>
            <a:ext cx="5505693" cy="2577953"/>
          </a:xfrm>
          <a:prstGeom prst="rect">
            <a:avLst/>
          </a:prstGeom>
        </p:spPr>
      </p:pic>
      <p:pic>
        <p:nvPicPr>
          <p:cNvPr id="466078265" name=""/>
          <p:cNvPicPr>
            <a:picLocks noChangeAspect="1"/>
          </p:cNvPicPr>
          <p:nvPr/>
        </p:nvPicPr>
        <p:blipFill>
          <a:blip r:embed="rId5"/>
          <a:stretch/>
        </p:blipFill>
        <p:spPr bwMode="auto">
          <a:xfrm flipH="0" flipV="0">
            <a:off x="5911758" y="1248612"/>
            <a:ext cx="3268654" cy="2180385"/>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873700231" name="Content Placeholder 2"/>
          <p:cNvSpPr>
            <a:spLocks noGrp="1"/>
          </p:cNvSpPr>
          <p:nvPr>
            <p:ph sz="half" idx="1"/>
          </p:nvPr>
        </p:nvSpPr>
        <p:spPr bwMode="auto">
          <a:xfrm>
            <a:off x="853695" y="2459306"/>
            <a:ext cx="5166103" cy="3596494"/>
          </a:xfrm>
          <a:prstGeom prst="rect">
            <a:avLst/>
          </a:prstGeom>
        </p:spPr>
        <p:txBody>
          <a:bodyPr vertOverflow="overflow" horzOverflow="overflow" vert="horz" wrap="square" lIns="91440" tIns="45720" rIns="91440" bIns="45720" numCol="1" spcCol="0" rtlCol="0" fromWordArt="0" anchor="t" anchorCtr="0" forceAA="0" upright="0" compatLnSpc="0">
            <a:normAutofit fontScale="75000" lnSpcReduction="5000"/>
          </a:bodyPr>
          <a:lstStyle>
            <a:lvl1pPr marL="0" indent="0">
              <a:buNone/>
              <a:defRPr sz="1800"/>
            </a:lvl1pPr>
          </a:lstStyle>
          <a:p>
            <a:pPr>
              <a:defRPr/>
            </a:pPr>
            <a:r>
              <a:rPr sz="2200" b="1"/>
              <a:t>With thanks to,</a:t>
            </a:r>
            <a:br>
              <a:rPr sz="2200" b="1"/>
            </a:br>
            <a:r>
              <a:rPr sz="2200" b="1"/>
              <a:t>among many:</a:t>
            </a:r>
            <a:endParaRPr/>
          </a:p>
          <a:p>
            <a:pPr>
              <a:defRPr/>
            </a:pPr>
            <a:r>
              <a:rPr/>
              <a:t>Andrej Filipčič</a:t>
            </a:r>
            <a:endParaRPr/>
          </a:p>
          <a:p>
            <a:pPr>
              <a:defRPr/>
            </a:pPr>
            <a:r>
              <a:rPr/>
              <a:t>Barbara Krašovec</a:t>
            </a:r>
            <a:endParaRPr/>
          </a:p>
          <a:p>
            <a:pPr>
              <a:defRPr/>
            </a:pPr>
            <a:r>
              <a:rPr/>
              <a:t>Damjan Harisch</a:t>
            </a:r>
            <a:endParaRPr/>
          </a:p>
          <a:p>
            <a:pPr>
              <a:defRPr/>
            </a:pPr>
            <a:r>
              <a:rPr/>
              <a:t>Dejan Lesjak</a:t>
            </a:r>
            <a:endParaRPr/>
          </a:p>
          <a:p>
            <a:pPr>
              <a:defRPr/>
            </a:pPr>
            <a:r>
              <a:rPr/>
              <a:t>Dejan Valh</a:t>
            </a:r>
            <a:endParaRPr/>
          </a:p>
          <a:p>
            <a:pPr>
              <a:defRPr/>
            </a:pPr>
            <a:r>
              <a:rPr/>
              <a:t>Dragi Kocev</a:t>
            </a:r>
            <a:endParaRPr/>
          </a:p>
          <a:p>
            <a:pPr>
              <a:defRPr/>
            </a:pPr>
            <a:r>
              <a:rPr/>
              <a:t>Iztok Lebar Bajec</a:t>
            </a:r>
            <a:endParaRPr/>
          </a:p>
          <a:p>
            <a:pPr>
              <a:defRPr/>
            </a:pPr>
            <a:r>
              <a:rPr/>
              <a:t>Panče Panov</a:t>
            </a:r>
            <a:endParaRPr/>
          </a:p>
          <a:p>
            <a:pPr>
              <a:defRPr/>
            </a:pPr>
            <a:r>
              <a:rPr/>
              <a:t>Uroš Lotrič</a:t>
            </a:r>
            <a:endParaRPr/>
          </a:p>
          <a:p>
            <a:pPr>
              <a:defRPr/>
            </a:pPr>
            <a:endParaRPr/>
          </a:p>
        </p:txBody>
      </p:sp>
      <p:sp>
        <p:nvSpPr>
          <p:cNvPr id="1035705923" name="Title 1"/>
          <p:cNvSpPr>
            <a:spLocks noGrp="1"/>
          </p:cNvSpPr>
          <p:nvPr>
            <p:ph type="title"/>
          </p:nvPr>
        </p:nvSpPr>
        <p:spPr bwMode="auto">
          <a:xfrm>
            <a:off x="853696" y="977596"/>
            <a:ext cx="10484606" cy="1325562"/>
          </a:xfrm>
          <a:prstGeom prst="rect">
            <a:avLst/>
          </a:prstGeom>
        </p:spPr>
        <p:txBody>
          <a:bodyPr>
            <a:normAutofit/>
          </a:bodyPr>
          <a:lstStyle>
            <a:lvl1pPr>
              <a:defRPr sz="3200" b="1">
                <a:solidFill>
                  <a:schemeClr val="accent1"/>
                </a:solidFill>
              </a:defRPr>
            </a:lvl1pPr>
          </a:lstStyle>
          <a:p>
            <a:pPr>
              <a:defRPr/>
            </a:pPr>
            <a:r>
              <a:rPr sz="7200"/>
              <a:t>Questions?</a:t>
            </a:r>
            <a:endParaRPr sz="7200"/>
          </a:p>
        </p:txBody>
      </p:sp>
      <p:pic>
        <p:nvPicPr>
          <p:cNvPr id="706790331" name=""/>
          <p:cNvPicPr>
            <a:picLocks noChangeAspect="1"/>
          </p:cNvPicPr>
          <p:nvPr/>
        </p:nvPicPr>
        <p:blipFill>
          <a:blip r:embed="rId3"/>
          <a:stretch/>
        </p:blipFill>
        <p:spPr bwMode="auto">
          <a:xfrm flipH="0" flipV="0">
            <a:off x="6095998" y="2835639"/>
            <a:ext cx="2473845" cy="2596700"/>
          </a:xfrm>
          <a:prstGeom prst="rect">
            <a:avLst/>
          </a:prstGeom>
        </p:spPr>
      </p:pic>
      <p:pic>
        <p:nvPicPr>
          <p:cNvPr id="95269501" name=""/>
          <p:cNvPicPr>
            <a:picLocks noChangeAspect="1"/>
          </p:cNvPicPr>
          <p:nvPr/>
        </p:nvPicPr>
        <p:blipFill>
          <a:blip r:embed="rId4"/>
          <a:stretch/>
        </p:blipFill>
        <p:spPr bwMode="auto">
          <a:xfrm flipH="0" flipV="0">
            <a:off x="8917622" y="4173074"/>
            <a:ext cx="2546691" cy="1273944"/>
          </a:xfrm>
          <a:prstGeom prst="rect">
            <a:avLst/>
          </a:prstGeom>
        </p:spPr>
      </p:pic>
      <p:pic>
        <p:nvPicPr>
          <p:cNvPr id="472354970" name=""/>
          <p:cNvPicPr>
            <a:picLocks noChangeAspect="1"/>
          </p:cNvPicPr>
          <p:nvPr/>
        </p:nvPicPr>
        <p:blipFill>
          <a:blip r:embed="rId5"/>
          <a:stretch/>
        </p:blipFill>
        <p:spPr bwMode="auto">
          <a:xfrm flipH="0" flipV="0">
            <a:off x="197835" y="6092664"/>
            <a:ext cx="5588167" cy="531875"/>
          </a:xfrm>
          <a:prstGeom prst="rect">
            <a:avLst/>
          </a:prstGeom>
        </p:spPr>
      </p:pic>
      <p:pic>
        <p:nvPicPr>
          <p:cNvPr id="622172378" name=""/>
          <p:cNvPicPr>
            <a:picLocks noChangeAspect="1"/>
          </p:cNvPicPr>
          <p:nvPr/>
        </p:nvPicPr>
        <p:blipFill>
          <a:blip r:embed="rId6"/>
          <a:stretch/>
        </p:blipFill>
        <p:spPr bwMode="auto">
          <a:xfrm flipH="0" flipV="0">
            <a:off x="7925182" y="1128885"/>
            <a:ext cx="3995910" cy="1092744"/>
          </a:xfrm>
          <a:prstGeom prst="rect">
            <a:avLst/>
          </a:prstGeom>
        </p:spPr>
      </p:pic>
      <p:pic>
        <p:nvPicPr>
          <p:cNvPr id="1695954122" name=""/>
          <p:cNvPicPr>
            <a:picLocks noChangeAspect="1"/>
          </p:cNvPicPr>
          <p:nvPr/>
        </p:nvPicPr>
        <p:blipFill>
          <a:blip r:embed="rId7"/>
          <a:stretch/>
        </p:blipFill>
        <p:spPr bwMode="auto">
          <a:xfrm flipH="0" flipV="0">
            <a:off x="7435692" y="5640501"/>
            <a:ext cx="4314978" cy="1280052"/>
          </a:xfrm>
          <a:prstGeom prst="rect">
            <a:avLst/>
          </a:prstGeom>
        </p:spPr>
      </p:pic>
      <p:pic>
        <p:nvPicPr>
          <p:cNvPr id="719790671" name=""/>
          <p:cNvPicPr>
            <a:picLocks noChangeAspect="1"/>
          </p:cNvPicPr>
          <p:nvPr/>
        </p:nvPicPr>
        <p:blipFill>
          <a:blip r:embed="rId8">
            <a:extLst>
              <a:ext uri="{96DAC541-7B7A-43D3-8B79-37D633B846F1}">
                <asvg:svgBlip xmlns:asvg="http://schemas.microsoft.com/office/drawing/2016/SVG/main" r:embed="rId9"/>
              </a:ext>
            </a:extLst>
          </a:blip>
          <a:stretch/>
        </p:blipFill>
        <p:spPr bwMode="auto">
          <a:xfrm flipH="0" flipV="0">
            <a:off x="7683256" y="918713"/>
            <a:ext cx="4270106" cy="4270106"/>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23311374" name="Title 1"/>
          <p:cNvSpPr>
            <a:spLocks noGrp="1"/>
          </p:cNvSpPr>
          <p:nvPr>
            <p:ph type="title"/>
          </p:nvPr>
        </p:nvSpPr>
        <p:spPr bwMode="auto">
          <a:xfrm>
            <a:off x="853695" y="1446039"/>
            <a:ext cx="10484606" cy="1325561"/>
          </a:xfrm>
          <a:prstGeom prst="rect">
            <a:avLst/>
          </a:prstGeom>
        </p:spPr>
        <p:txBody>
          <a:bodyPr>
            <a:normAutofit/>
          </a:bodyPr>
          <a:lstStyle>
            <a:lvl1pPr>
              <a:defRPr sz="3200" b="1">
                <a:solidFill>
                  <a:schemeClr val="accent1"/>
                </a:solidFill>
              </a:defRPr>
            </a:lvl1pPr>
          </a:lstStyle>
          <a:p>
            <a:pPr>
              <a:defRPr/>
            </a:pPr>
            <a:r>
              <a:rPr/>
              <a:t>Funding</a:t>
            </a:r>
            <a:endParaRPr/>
          </a:p>
        </p:txBody>
      </p:sp>
      <p:graphicFrame>
        <p:nvGraphicFramePr>
          <p:cNvPr id="466237695" name=""/>
          <p:cNvGraphicFramePr>
            <a:graphicFrameLocks xmlns:a="http://schemas.openxmlformats.org/drawingml/2006/main"/>
          </p:cNvGraphicFramePr>
          <p:nvPr/>
        </p:nvGraphicFramePr>
        <p:xfrm>
          <a:off x="853695" y="2771601"/>
          <a:ext cx="9268254" cy="2561218"/>
        </p:xfrm>
        <a:graphic>
          <a:graphicData uri="http://schemas.openxmlformats.org/drawingml/2006/table">
            <a:tbl>
              <a:tblPr firstRow="1" firstCol="1" lastRow="0" lastCol="0" bandRow="1" bandCol="0"/>
              <a:tblGrid>
                <a:gridCol w="5937496"/>
                <a:gridCol w="3314502"/>
              </a:tblGrid>
              <a:tr h="424160">
                <a:tc>
                  <a:txBody>
                    <a:bodyPr/>
                    <a:p>
                      <a:pPr>
                        <a:defRPr/>
                      </a:pPr>
                      <a:endParaRPr/>
                    </a:p>
                  </a:txBody>
                  <a:tcPr marL="9522" marR="9522" marT="9522" marB="9522" anchor="t">
                    <a:lnL w="16254" algn="ctr">
                      <a:solidFill>
                        <a:srgbClr val="FFFFFF"/>
                      </a:solidFill>
                    </a:lnL>
                    <a:lnR w="16254" algn="ctr">
                      <a:solidFill>
                        <a:srgbClr val="FFFFFF"/>
                      </a:solidFill>
                    </a:lnR>
                    <a:lnT w="16254" algn="ctr">
                      <a:solidFill>
                        <a:srgbClr val="FFFFFF"/>
                      </a:solidFill>
                    </a:lnT>
                    <a:lnB w="48766" algn="ctr">
                      <a:solidFill>
                        <a:srgbClr val="FFFFFF"/>
                      </a:solidFill>
                    </a:lnB>
                    <a:solidFill>
                      <a:srgbClr val="156082"/>
                    </a:solidFill>
                  </a:tcPr>
                </a:tc>
                <a:tc>
                  <a:txBody>
                    <a:bodyPr/>
                    <a:p>
                      <a:pPr>
                        <a:defRPr/>
                      </a:pPr>
                      <a:r>
                        <a:rPr sz="2200" b="1" i="0" u="none">
                          <a:solidFill>
                            <a:srgbClr val="FFFFFF"/>
                          </a:solidFill>
                          <a:latin typeface="Arial"/>
                          <a:ea typeface="Arial"/>
                          <a:cs typeface="Arial"/>
                        </a:rPr>
                        <a:t>Cost [MEUR]</a:t>
                      </a:r>
                      <a:r>
                        <a:rPr sz="2200" b="1" i="0" u="none">
                          <a:solidFill>
                            <a:srgbClr val="FFFFFF"/>
                          </a:solidFill>
                          <a:latin typeface="Arial"/>
                          <a:ea typeface="Arial"/>
                          <a:cs typeface="Arial"/>
                        </a:rPr>
                        <a:t>​</a:t>
                      </a:r>
                      <a:endParaRPr/>
                    </a:p>
                  </a:txBody>
                  <a:tcPr marL="9522" marR="9522" marT="9522" marB="9522" anchor="t">
                    <a:lnL w="16254" algn="ctr">
                      <a:solidFill>
                        <a:srgbClr val="FFFFFF"/>
                      </a:solidFill>
                    </a:lnL>
                    <a:lnR w="16254" algn="ctr">
                      <a:solidFill>
                        <a:srgbClr val="FFFFFF"/>
                      </a:solidFill>
                    </a:lnR>
                    <a:lnT w="16254" algn="ctr">
                      <a:solidFill>
                        <a:srgbClr val="FFFFFF"/>
                      </a:solidFill>
                    </a:lnT>
                    <a:lnB w="48766" algn="ctr">
                      <a:solidFill>
                        <a:srgbClr val="FFFFFF"/>
                      </a:solidFill>
                    </a:lnB>
                    <a:solidFill>
                      <a:srgbClr val="156082"/>
                    </a:solidFill>
                  </a:tcPr>
                </a:tc>
              </a:tr>
              <a:tr h="424160">
                <a:tc>
                  <a:txBody>
                    <a:bodyPr/>
                    <a:p>
                      <a:pPr>
                        <a:defRPr/>
                      </a:pPr>
                      <a:r>
                        <a:rPr sz="2200" b="0" i="1" u="none">
                          <a:solidFill>
                            <a:srgbClr val="000000"/>
                          </a:solidFill>
                          <a:latin typeface="Arial"/>
                          <a:ea typeface="Arial"/>
                          <a:cs typeface="Arial"/>
                        </a:rPr>
                        <a:t>HPC (CAPEX + OPEX)</a:t>
                      </a:r>
                      <a:r>
                        <a:rPr sz="2200" b="0" i="0" u="none">
                          <a:solidFill>
                            <a:srgbClr val="000000"/>
                          </a:solidFill>
                          <a:latin typeface="Arial"/>
                          <a:ea typeface="Arial"/>
                          <a:cs typeface="Arial"/>
                        </a:rPr>
                        <a:t>​</a:t>
                      </a:r>
                      <a:endParaRPr/>
                    </a:p>
                  </a:txBody>
                  <a:tcPr marL="9522" marR="9522" marT="9522" marB="9522" anchor="t">
                    <a:lnL w="16254" algn="ctr">
                      <a:solidFill>
                        <a:srgbClr val="FFFFFF"/>
                      </a:solidFill>
                    </a:lnL>
                    <a:lnR w="16254" algn="ctr">
                      <a:solidFill>
                        <a:srgbClr val="FFFFFF"/>
                      </a:solidFill>
                    </a:lnR>
                    <a:lnT w="48766" algn="ctr">
                      <a:solidFill>
                        <a:srgbClr val="FFFFFF"/>
                      </a:solidFill>
                    </a:lnT>
                    <a:lnB w="16254" algn="ctr">
                      <a:solidFill>
                        <a:srgbClr val="FFFFFF"/>
                      </a:solidFill>
                    </a:lnB>
                    <a:solidFill>
                      <a:srgbClr val="E7EAED"/>
                    </a:solidFill>
                  </a:tcPr>
                </a:tc>
                <a:tc>
                  <a:txBody>
                    <a:bodyPr/>
                    <a:p>
                      <a:pPr algn="r">
                        <a:defRPr/>
                      </a:pPr>
                      <a:r>
                        <a:rPr sz="2200" b="0" i="1" u="none">
                          <a:solidFill>
                            <a:srgbClr val="000000"/>
                          </a:solidFill>
                          <a:latin typeface="Arial"/>
                          <a:ea typeface="Arial"/>
                          <a:cs typeface="Arial"/>
                        </a:rPr>
                        <a:t>123.3</a:t>
                      </a:r>
                      <a:r>
                        <a:rPr sz="2200" b="0" i="0" u="none">
                          <a:solidFill>
                            <a:srgbClr val="000000"/>
                          </a:solidFill>
                          <a:latin typeface="Arial"/>
                          <a:ea typeface="Arial"/>
                          <a:cs typeface="Arial"/>
                        </a:rPr>
                        <a:t>​</a:t>
                      </a:r>
                      <a:endParaRPr/>
                    </a:p>
                  </a:txBody>
                  <a:tcPr marL="9522" marR="9522" marT="9522" marB="9522" anchor="t">
                    <a:lnL w="16254" algn="ctr">
                      <a:solidFill>
                        <a:srgbClr val="FFFFFF"/>
                      </a:solidFill>
                    </a:lnL>
                    <a:lnR w="16254" algn="ctr">
                      <a:solidFill>
                        <a:srgbClr val="FFFFFF"/>
                      </a:solidFill>
                    </a:lnR>
                    <a:lnT w="48766" algn="ctr">
                      <a:solidFill>
                        <a:srgbClr val="FFFFFF"/>
                      </a:solidFill>
                    </a:lnT>
                    <a:lnB w="16254" algn="ctr">
                      <a:solidFill>
                        <a:srgbClr val="FFFFFF"/>
                      </a:solidFill>
                    </a:lnB>
                    <a:solidFill>
                      <a:srgbClr val="E7EAED"/>
                    </a:solidFill>
                  </a:tcPr>
                </a:tc>
              </a:tr>
              <a:tr h="424160">
                <a:tc>
                  <a:txBody>
                    <a:bodyPr/>
                    <a:p>
                      <a:pPr>
                        <a:defRPr/>
                      </a:pPr>
                      <a:r>
                        <a:rPr sz="2200" b="0" i="1" u="none">
                          <a:solidFill>
                            <a:srgbClr val="000000"/>
                          </a:solidFill>
                          <a:latin typeface="Arial"/>
                          <a:ea typeface="Arial"/>
                          <a:cs typeface="Arial"/>
                        </a:rPr>
                        <a:t>AI Factory</a:t>
                      </a:r>
                      <a:endParaRPr/>
                    </a:p>
                  </a:txBody>
                  <a:tcPr marL="9522" marR="9522" marT="9522" marB="9522" anchor="t">
                    <a:lnL w="16254" algn="ctr">
                      <a:solidFill>
                        <a:srgbClr val="FFFFFF"/>
                      </a:solidFill>
                    </a:lnL>
                    <a:lnR w="16254" algn="ctr">
                      <a:solidFill>
                        <a:srgbClr val="FFFFFF"/>
                      </a:solidFill>
                    </a:lnR>
                    <a:lnT w="16254" algn="ctr">
                      <a:solidFill>
                        <a:srgbClr val="FFFFFF"/>
                      </a:solidFill>
                    </a:lnT>
                    <a:lnB w="16254" algn="ctr">
                      <a:solidFill>
                        <a:srgbClr val="FFFFFF"/>
                      </a:solidFill>
                    </a:lnB>
                    <a:solidFill>
                      <a:srgbClr val="E7EAED"/>
                    </a:solidFill>
                  </a:tcPr>
                </a:tc>
                <a:tc>
                  <a:txBody>
                    <a:bodyPr/>
                    <a:p>
                      <a:pPr algn="r">
                        <a:defRPr/>
                      </a:pPr>
                      <a:r>
                        <a:rPr sz="2200" b="0" i="1" u="none">
                          <a:solidFill>
                            <a:srgbClr val="000000"/>
                          </a:solidFill>
                          <a:latin typeface="Arial"/>
                          <a:ea typeface="Arial"/>
                          <a:cs typeface="Arial"/>
                        </a:rPr>
                        <a:t>11.7</a:t>
                      </a:r>
                      <a:r>
                        <a:rPr sz="2200" b="0" i="0" u="none">
                          <a:solidFill>
                            <a:srgbClr val="000000"/>
                          </a:solidFill>
                          <a:latin typeface="Arial"/>
                          <a:ea typeface="Arial"/>
                          <a:cs typeface="Arial"/>
                        </a:rPr>
                        <a:t>​</a:t>
                      </a:r>
                      <a:endParaRPr/>
                    </a:p>
                  </a:txBody>
                  <a:tcPr marL="9522" marR="9522" marT="9522" marB="9522" anchor="t">
                    <a:lnL w="16254" algn="ctr">
                      <a:solidFill>
                        <a:srgbClr val="FFFFFF"/>
                      </a:solidFill>
                    </a:lnL>
                    <a:lnR w="16254" algn="ctr">
                      <a:solidFill>
                        <a:srgbClr val="FFFFFF"/>
                      </a:solidFill>
                    </a:lnR>
                    <a:lnT w="16254" algn="ctr">
                      <a:solidFill>
                        <a:srgbClr val="FFFFFF"/>
                      </a:solidFill>
                    </a:lnT>
                    <a:lnB w="16254" algn="ctr">
                      <a:solidFill>
                        <a:srgbClr val="FFFFFF"/>
                      </a:solidFill>
                    </a:lnB>
                    <a:solidFill>
                      <a:srgbClr val="E7EAED"/>
                    </a:solidFill>
                  </a:tcPr>
                </a:tc>
              </a:tr>
              <a:tr h="424160">
                <a:tc>
                  <a:txBody>
                    <a:bodyPr/>
                    <a:p>
                      <a:pPr>
                        <a:defRPr/>
                      </a:pPr>
                      <a:r>
                        <a:rPr sz="2200" b="1" i="1" u="none">
                          <a:solidFill>
                            <a:srgbClr val="000000"/>
                          </a:solidFill>
                          <a:latin typeface="Arial"/>
                          <a:ea typeface="Arial"/>
                          <a:cs typeface="Arial"/>
                        </a:rPr>
                        <a:t>HPC  + AI Factory</a:t>
                      </a:r>
                      <a:endParaRPr/>
                    </a:p>
                  </a:txBody>
                  <a:tcPr marL="9522" marR="9522" marT="9522" marB="9522" anchor="t">
                    <a:lnL w="16254" algn="ctr">
                      <a:solidFill>
                        <a:srgbClr val="FFFFFF"/>
                      </a:solidFill>
                    </a:lnL>
                    <a:lnR w="16254" algn="ctr">
                      <a:solidFill>
                        <a:srgbClr val="FFFFFF"/>
                      </a:solidFill>
                    </a:lnR>
                    <a:lnT w="16254" algn="ctr">
                      <a:solidFill>
                        <a:srgbClr val="FFFFFF"/>
                      </a:solidFill>
                    </a:lnT>
                    <a:lnB w="16254" algn="ctr">
                      <a:solidFill>
                        <a:srgbClr val="FFFFFF"/>
                      </a:solidFill>
                    </a:lnB>
                    <a:solidFill>
                      <a:srgbClr val="E7EAED"/>
                    </a:solidFill>
                  </a:tcPr>
                </a:tc>
                <a:tc>
                  <a:txBody>
                    <a:bodyPr/>
                    <a:p>
                      <a:pPr algn="r">
                        <a:defRPr/>
                      </a:pPr>
                      <a:r>
                        <a:rPr sz="2200" b="1" i="1" u="none">
                          <a:solidFill>
                            <a:srgbClr val="000000"/>
                          </a:solidFill>
                          <a:latin typeface="Arial"/>
                          <a:ea typeface="Arial"/>
                          <a:cs typeface="Arial"/>
                        </a:rPr>
                        <a:t>135.0</a:t>
                      </a:r>
                      <a:r>
                        <a:rPr sz="2200" b="0" i="0" u="none">
                          <a:solidFill>
                            <a:srgbClr val="000000"/>
                          </a:solidFill>
                          <a:latin typeface="Arial"/>
                          <a:ea typeface="Arial"/>
                          <a:cs typeface="Arial"/>
                        </a:rPr>
                        <a:t>​</a:t>
                      </a:r>
                      <a:endParaRPr/>
                    </a:p>
                  </a:txBody>
                  <a:tcPr marL="9522" marR="9522" marT="9522" marB="9522" anchor="t">
                    <a:lnL w="16254" algn="ctr">
                      <a:solidFill>
                        <a:srgbClr val="FFFFFF"/>
                      </a:solidFill>
                    </a:lnL>
                    <a:lnR w="16254" algn="ctr">
                      <a:solidFill>
                        <a:srgbClr val="FFFFFF"/>
                      </a:solidFill>
                    </a:lnR>
                    <a:lnT w="16254" algn="ctr">
                      <a:solidFill>
                        <a:srgbClr val="FFFFFF"/>
                      </a:solidFill>
                    </a:lnT>
                    <a:lnB w="16254" algn="ctr">
                      <a:solidFill>
                        <a:srgbClr val="FFFFFF"/>
                      </a:solidFill>
                    </a:lnB>
                    <a:solidFill>
                      <a:srgbClr val="E7EAED"/>
                    </a:solidFill>
                  </a:tcPr>
                </a:tc>
              </a:tr>
              <a:tr h="424160">
                <a:tc>
                  <a:txBody>
                    <a:bodyPr/>
                    <a:p>
                      <a:pPr>
                        <a:defRPr/>
                      </a:pPr>
                      <a:r>
                        <a:rPr sz="2200" b="1" i="1" u="none">
                          <a:solidFill>
                            <a:srgbClr val="000000"/>
                          </a:solidFill>
                          <a:latin typeface="Arial"/>
                          <a:ea typeface="Arial"/>
                          <a:cs typeface="Arial"/>
                        </a:rPr>
                        <a:t>HPC (IT4LIA)</a:t>
                      </a:r>
                      <a:r>
                        <a:rPr sz="2200" b="0" i="0" u="none">
                          <a:solidFill>
                            <a:srgbClr val="000000"/>
                          </a:solidFill>
                          <a:latin typeface="Arial"/>
                          <a:ea typeface="Arial"/>
                          <a:cs typeface="Arial"/>
                        </a:rPr>
                        <a:t>​</a:t>
                      </a:r>
                      <a:endParaRPr/>
                    </a:p>
                  </a:txBody>
                  <a:tcPr marL="9522" marR="9522" marT="9522" marB="9522" anchor="t">
                    <a:lnL w="16254" algn="ctr">
                      <a:solidFill>
                        <a:srgbClr val="FFFFFF"/>
                      </a:solidFill>
                    </a:lnL>
                    <a:lnR w="16254" algn="ctr">
                      <a:solidFill>
                        <a:srgbClr val="FFFFFF"/>
                      </a:solidFill>
                    </a:lnR>
                    <a:lnT w="16254" algn="ctr">
                      <a:solidFill>
                        <a:srgbClr val="FFFFFF"/>
                      </a:solidFill>
                    </a:lnT>
                    <a:lnB w="16254" algn="ctr">
                      <a:solidFill>
                        <a:srgbClr val="FFFFFF"/>
                      </a:solidFill>
                    </a:lnB>
                    <a:solidFill>
                      <a:srgbClr val="E7EAED"/>
                    </a:solidFill>
                  </a:tcPr>
                </a:tc>
                <a:tc>
                  <a:txBody>
                    <a:bodyPr/>
                    <a:p>
                      <a:pPr algn="r">
                        <a:defRPr/>
                      </a:pPr>
                      <a:r>
                        <a:rPr sz="2200" b="1" i="1" u="none">
                          <a:solidFill>
                            <a:srgbClr val="000000"/>
                          </a:solidFill>
                          <a:latin typeface="Arial"/>
                          <a:ea typeface="Arial"/>
                          <a:cs typeface="Arial"/>
                        </a:rPr>
                        <a:t>10.0</a:t>
                      </a:r>
                      <a:r>
                        <a:rPr sz="2200" b="0" i="0" u="none">
                          <a:solidFill>
                            <a:srgbClr val="000000"/>
                          </a:solidFill>
                          <a:latin typeface="Arial"/>
                          <a:ea typeface="Arial"/>
                          <a:cs typeface="Arial"/>
                        </a:rPr>
                        <a:t>​</a:t>
                      </a:r>
                      <a:endParaRPr/>
                    </a:p>
                  </a:txBody>
                  <a:tcPr marL="9522" marR="9522" marT="9522" marB="9522" anchor="t">
                    <a:lnL w="16254" algn="ctr">
                      <a:solidFill>
                        <a:srgbClr val="FFFFFF"/>
                      </a:solidFill>
                    </a:lnL>
                    <a:lnR w="16254" algn="ctr">
                      <a:solidFill>
                        <a:srgbClr val="FFFFFF"/>
                      </a:solidFill>
                    </a:lnR>
                    <a:lnT w="16254" algn="ctr">
                      <a:solidFill>
                        <a:srgbClr val="FFFFFF"/>
                      </a:solidFill>
                    </a:lnT>
                    <a:lnB w="16254" algn="ctr">
                      <a:solidFill>
                        <a:srgbClr val="FFFFFF"/>
                      </a:solidFill>
                    </a:lnB>
                    <a:solidFill>
                      <a:srgbClr val="E7EAED"/>
                    </a:solidFill>
                  </a:tcPr>
                </a:tc>
              </a:tr>
              <a:tr h="424160">
                <a:tc>
                  <a:txBody>
                    <a:bodyPr/>
                    <a:p>
                      <a:pPr>
                        <a:defRPr/>
                      </a:pPr>
                      <a:r>
                        <a:rPr sz="2200" b="1" i="0" u="none">
                          <a:solidFill>
                            <a:srgbClr val="000000"/>
                          </a:solidFill>
                          <a:latin typeface="Arial"/>
                          <a:ea typeface="Arial"/>
                          <a:cs typeface="Arial"/>
                        </a:rPr>
                        <a:t>Total</a:t>
                      </a:r>
                      <a:endParaRPr/>
                    </a:p>
                  </a:txBody>
                  <a:tcPr marL="9522" marR="9522" marT="9522" marB="9522" anchor="t">
                    <a:lnL w="16254" algn="ctr">
                      <a:solidFill>
                        <a:srgbClr val="FFFFFF"/>
                      </a:solidFill>
                    </a:lnL>
                    <a:lnR w="16254" algn="ctr">
                      <a:solidFill>
                        <a:srgbClr val="FFFFFF"/>
                      </a:solidFill>
                    </a:lnR>
                    <a:lnT w="16254" algn="ctr">
                      <a:solidFill>
                        <a:srgbClr val="FFFFFF"/>
                      </a:solidFill>
                    </a:lnT>
                    <a:lnB w="16254" algn="ctr">
                      <a:solidFill>
                        <a:srgbClr val="FFFFFF"/>
                      </a:solidFill>
                    </a:lnB>
                    <a:solidFill>
                      <a:srgbClr val="E7EAED"/>
                    </a:solidFill>
                  </a:tcPr>
                </a:tc>
                <a:tc>
                  <a:txBody>
                    <a:bodyPr/>
                    <a:p>
                      <a:pPr algn="r">
                        <a:defRPr/>
                      </a:pPr>
                      <a:r>
                        <a:rPr sz="2200" b="1" i="0" u="none">
                          <a:solidFill>
                            <a:srgbClr val="000000"/>
                          </a:solidFill>
                          <a:latin typeface="Arial"/>
                          <a:ea typeface="Arial"/>
                          <a:cs typeface="Arial"/>
                        </a:rPr>
                        <a:t>145.0</a:t>
                      </a:r>
                      <a:r>
                        <a:rPr sz="2200" b="0" i="0" u="none">
                          <a:solidFill>
                            <a:srgbClr val="000000"/>
                          </a:solidFill>
                          <a:latin typeface="Arial"/>
                          <a:ea typeface="Arial"/>
                          <a:cs typeface="Arial"/>
                        </a:rPr>
                        <a:t>​</a:t>
                      </a:r>
                      <a:endParaRPr/>
                    </a:p>
                  </a:txBody>
                  <a:tcPr marL="9522" marR="9522" marT="9522" marB="9522" anchor="t">
                    <a:lnL w="16254" algn="ctr">
                      <a:solidFill>
                        <a:srgbClr val="FFFFFF"/>
                      </a:solidFill>
                    </a:lnL>
                    <a:lnR w="16254" algn="ctr">
                      <a:solidFill>
                        <a:srgbClr val="FFFFFF"/>
                      </a:solidFill>
                    </a:lnR>
                    <a:lnT w="16254" algn="ctr">
                      <a:solidFill>
                        <a:srgbClr val="FFFFFF"/>
                      </a:solidFill>
                    </a:lnT>
                    <a:lnB w="16254" algn="ctr">
                      <a:solidFill>
                        <a:srgbClr val="FFFFFF"/>
                      </a:solidFill>
                    </a:lnB>
                    <a:solidFill>
                      <a:srgbClr val="E7EAED"/>
                    </a:solidFill>
                  </a:tcPr>
                </a:tc>
              </a:tr>
            </a:tbl>
          </a:graphicData>
        </a:graphic>
      </p:graphicFrame>
      <p:pic>
        <p:nvPicPr>
          <p:cNvPr id="1563025340" name=""/>
          <p:cNvPicPr>
            <a:picLocks noChangeAspect="1"/>
          </p:cNvPicPr>
          <p:nvPr/>
        </p:nvPicPr>
        <p:blipFill>
          <a:blip r:embed="rId3"/>
          <a:stretch/>
        </p:blipFill>
        <p:spPr bwMode="auto">
          <a:xfrm flipH="0" flipV="0">
            <a:off x="197836" y="5936517"/>
            <a:ext cx="5588168" cy="531876"/>
          </a:xfrm>
          <a:prstGeom prst="rect">
            <a:avLst/>
          </a:prstGeom>
        </p:spPr>
      </p:pic>
      <p:pic>
        <p:nvPicPr>
          <p:cNvPr id="1298287459" name=""/>
          <p:cNvPicPr>
            <a:picLocks noChangeAspect="1"/>
          </p:cNvPicPr>
          <p:nvPr/>
        </p:nvPicPr>
        <p:blipFill>
          <a:blip r:embed="rId4"/>
          <a:stretch/>
        </p:blipFill>
        <p:spPr bwMode="auto">
          <a:xfrm flipH="0" flipV="0">
            <a:off x="7503584" y="1394337"/>
            <a:ext cx="3995910" cy="1092744"/>
          </a:xfrm>
          <a:prstGeom prst="rect">
            <a:avLst/>
          </a:prstGeom>
        </p:spPr>
      </p:pic>
      <p:pic>
        <p:nvPicPr>
          <p:cNvPr id="1417162421" name=""/>
          <p:cNvPicPr>
            <a:picLocks noChangeAspect="1"/>
          </p:cNvPicPr>
          <p:nvPr/>
        </p:nvPicPr>
        <p:blipFill>
          <a:blip r:embed="rId5"/>
          <a:stretch/>
        </p:blipFill>
        <p:spPr bwMode="auto">
          <a:xfrm flipH="0" flipV="0">
            <a:off x="7435693" y="5562428"/>
            <a:ext cx="4314979" cy="1280053"/>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0">
  <p:cSld name="">
    <p:spTree>
      <p:nvGrpSpPr>
        <p:cNvPr id="1" name=""/>
        <p:cNvGrpSpPr/>
        <p:nvPr/>
      </p:nvGrpSpPr>
      <p:grpSpPr bwMode="auto">
        <a:xfrm>
          <a:off x="0" y="0"/>
          <a:ext cx="0" cy="0"/>
          <a:chOff x="0" y="0"/>
          <a:chExt cx="0" cy="0"/>
        </a:xfrm>
      </p:grpSpPr>
      <p:pic>
        <p:nvPicPr>
          <p:cNvPr id="804307254" name="Picture 10"/>
          <p:cNvPicPr>
            <a:picLocks noChangeAspect="1"/>
          </p:cNvPicPr>
          <p:nvPr/>
        </p:nvPicPr>
        <p:blipFill>
          <a:blip r:embed="rId3"/>
          <a:stretch/>
        </p:blipFill>
        <p:spPr bwMode="auto">
          <a:xfrm>
            <a:off x="263352" y="1247794"/>
            <a:ext cx="3343876" cy="1965182"/>
          </a:xfrm>
          <a:prstGeom prst="rect">
            <a:avLst/>
          </a:prstGeom>
        </p:spPr>
      </p:pic>
      <p:pic>
        <p:nvPicPr>
          <p:cNvPr id="14546935" name="Picture 11"/>
          <p:cNvPicPr>
            <a:picLocks noChangeAspect="1"/>
          </p:cNvPicPr>
          <p:nvPr/>
        </p:nvPicPr>
        <p:blipFill>
          <a:blip r:embed="rId4"/>
          <a:stretch/>
        </p:blipFill>
        <p:spPr bwMode="auto">
          <a:xfrm>
            <a:off x="9114657" y="1292256"/>
            <a:ext cx="2813991" cy="2136744"/>
          </a:xfrm>
          <a:prstGeom prst="rect">
            <a:avLst/>
          </a:prstGeom>
        </p:spPr>
      </p:pic>
      <p:pic>
        <p:nvPicPr>
          <p:cNvPr id="317637641" name="Picture 12"/>
          <p:cNvPicPr>
            <a:picLocks noChangeAspect="1"/>
          </p:cNvPicPr>
          <p:nvPr/>
        </p:nvPicPr>
        <p:blipFill>
          <a:blip r:embed="rId5"/>
          <a:stretch/>
        </p:blipFill>
        <p:spPr bwMode="auto">
          <a:xfrm>
            <a:off x="4827476" y="1474450"/>
            <a:ext cx="3066932" cy="1772356"/>
          </a:xfrm>
          <a:prstGeom prst="rect">
            <a:avLst/>
          </a:prstGeom>
        </p:spPr>
      </p:pic>
      <p:pic>
        <p:nvPicPr>
          <p:cNvPr id="1634310560" name="Content Placeholder 4"/>
          <p:cNvPicPr>
            <a:picLocks noChangeAspect="1"/>
          </p:cNvPicPr>
          <p:nvPr/>
        </p:nvPicPr>
        <p:blipFill>
          <a:blip r:embed="rId6"/>
          <a:stretch/>
        </p:blipFill>
        <p:spPr bwMode="auto">
          <a:xfrm>
            <a:off x="415045" y="3793389"/>
            <a:ext cx="4672843" cy="2508354"/>
          </a:xfrm>
          <a:prstGeom prst="rect">
            <a:avLst/>
          </a:prstGeom>
        </p:spPr>
      </p:pic>
      <p:pic>
        <p:nvPicPr>
          <p:cNvPr id="1464638298" name="Picture 14"/>
          <p:cNvPicPr>
            <a:picLocks noChangeAspect="1"/>
          </p:cNvPicPr>
          <p:nvPr/>
        </p:nvPicPr>
        <p:blipFill>
          <a:blip r:embed="rId7"/>
          <a:stretch/>
        </p:blipFill>
        <p:spPr bwMode="auto">
          <a:xfrm>
            <a:off x="5231904" y="3793389"/>
            <a:ext cx="6702422" cy="2465117"/>
          </a:xfrm>
          <a:prstGeom prst="rect">
            <a:avLst/>
          </a:prstGeom>
        </p:spPr>
      </p:pic>
      <p:sp>
        <p:nvSpPr>
          <p:cNvPr id="334509347" name="TextBox 15"/>
          <p:cNvSpPr txBox="1"/>
          <p:nvPr/>
        </p:nvSpPr>
        <p:spPr bwMode="auto">
          <a:xfrm>
            <a:off x="181232" y="3328086"/>
            <a:ext cx="11747416" cy="369332"/>
          </a:xfrm>
          <a:prstGeom prst="rect">
            <a:avLst/>
          </a:prstGeom>
          <a:noFill/>
        </p:spPr>
        <p:txBody>
          <a:bodyPr wrap="square" rtlCol="0">
            <a:spAutoFit/>
          </a:bodyPr>
          <a:lstStyle/>
          <a:p>
            <a:pPr>
              <a:defRPr/>
            </a:pPr>
            <a:r>
              <a:rPr lang="en-GB"/>
              <a:t>A perceptron</a:t>
            </a:r>
            <a:r>
              <a:rPr lang="en-US"/>
              <a:t>/ </a:t>
            </a:r>
            <a:r>
              <a:rPr lang="en-US"/>
              <a:t>Artif</a:t>
            </a:r>
            <a:r>
              <a:rPr lang="en-US"/>
              <a:t>. Neuron                                        A shallow NN                                           Learning weights in NNs (back-prop)</a:t>
            </a:r>
            <a:endParaRPr/>
          </a:p>
        </p:txBody>
      </p:sp>
      <p:sp>
        <p:nvSpPr>
          <p:cNvPr id="1405996000" name="TextBox 16"/>
          <p:cNvSpPr txBox="1"/>
          <p:nvPr/>
        </p:nvSpPr>
        <p:spPr bwMode="auto">
          <a:xfrm>
            <a:off x="198120" y="6397714"/>
            <a:ext cx="11747416" cy="369332"/>
          </a:xfrm>
          <a:prstGeom prst="rect">
            <a:avLst/>
          </a:prstGeom>
          <a:noFill/>
        </p:spPr>
        <p:txBody>
          <a:bodyPr wrap="square" rtlCol="0">
            <a:spAutoFit/>
          </a:bodyPr>
          <a:lstStyle/>
          <a:p>
            <a:pPr>
              <a:defRPr/>
            </a:pPr>
            <a:r>
              <a:rPr lang="en-GB"/>
              <a:t>A </a:t>
            </a:r>
            <a:r>
              <a:rPr lang="en-US"/>
              <a:t>deep NN  (many layers, many parameters)                 A transformer NN architecture (even more layers and parameters)</a:t>
            </a:r>
            <a:endParaRPr/>
          </a:p>
        </p:txBody>
      </p:sp>
      <p:sp>
        <p:nvSpPr>
          <p:cNvPr id="959271570" name="Naslov 1"/>
          <p:cNvSpPr txBox="1"/>
          <p:nvPr/>
        </p:nvSpPr>
        <p:spPr bwMode="auto">
          <a:xfrm>
            <a:off x="119336" y="132575"/>
            <a:ext cx="11953328" cy="503791"/>
          </a:xfrm>
          <a:prstGeom prst="rect">
            <a:avLst/>
          </a:prstGeom>
        </p:spPr>
        <p:txBody>
          <a:bodyPr lIns="0" tIns="0" rIns="0" bIns="0"/>
          <a:lstStyle>
            <a:lvl1pPr algn="l" defTabSz="457178">
              <a:spcBef>
                <a:spcPts val="0"/>
              </a:spcBef>
              <a:buNone/>
              <a:defRPr lang="de-AT" sz="3000" b="1" i="0" cap="none">
                <a:solidFill>
                  <a:schemeClr val="tx1"/>
                </a:solidFill>
                <a:latin typeface="+mj-lt"/>
                <a:ea typeface="+mj-ea"/>
                <a:cs typeface="Arial"/>
              </a:defRPr>
            </a:lvl1pPr>
          </a:lstStyle>
          <a:p>
            <a:pPr marL="0" marR="0" lvl="0" indent="0" algn="ctr" defTabSz="457178">
              <a:lnSpc>
                <a:spcPct val="100000"/>
              </a:lnSpc>
              <a:spcBef>
                <a:spcPts val="0"/>
              </a:spcBef>
              <a:spcAft>
                <a:spcPts val="0"/>
              </a:spcAft>
              <a:buClrTx/>
              <a:buSzTx/>
              <a:buFontTx/>
              <a:buNone/>
              <a:defRPr/>
            </a:pPr>
            <a:r>
              <a:rPr lang="en-US" sz="3000" b="1" i="0" u="none" strike="noStrike" cap="none" spc="0">
                <a:ln>
                  <a:noFill/>
                </a:ln>
                <a:solidFill>
                  <a:schemeClr val="accent1"/>
                </a:solidFill>
                <a:latin typeface="Calibri"/>
                <a:ea typeface="Arial"/>
                <a:cs typeface="Arial"/>
              </a:rPr>
              <a:t>ARTIFICIAL INTELLIGENCE: </a:t>
            </a:r>
            <a:endParaRPr/>
          </a:p>
          <a:p>
            <a:pPr marL="0" marR="0" lvl="0" indent="0" algn="ctr" defTabSz="457178">
              <a:lnSpc>
                <a:spcPct val="100000"/>
              </a:lnSpc>
              <a:spcBef>
                <a:spcPts val="0"/>
              </a:spcBef>
              <a:spcAft>
                <a:spcPts val="0"/>
              </a:spcAft>
              <a:buClrTx/>
              <a:buSzTx/>
              <a:buFontTx/>
              <a:buNone/>
              <a:defRPr/>
            </a:pPr>
            <a:r>
              <a:rPr lang="en-US">
                <a:solidFill>
                  <a:schemeClr val="accent1"/>
                </a:solidFill>
                <a:latin typeface="Calibri"/>
              </a:rPr>
              <a:t>NN HISTORY IN A NUTSHELL</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0">
  <p:cSld name="">
    <p:spTree>
      <p:nvGrpSpPr>
        <p:cNvPr id="1" name=""/>
        <p:cNvGrpSpPr/>
        <p:nvPr/>
      </p:nvGrpSpPr>
      <p:grpSpPr bwMode="auto">
        <a:xfrm>
          <a:off x="0" y="0"/>
          <a:ext cx="0" cy="0"/>
          <a:chOff x="0" y="0"/>
          <a:chExt cx="0" cy="0"/>
        </a:xfrm>
      </p:grpSpPr>
      <p:sp>
        <p:nvSpPr>
          <p:cNvPr id="2042972383" name="Naslov 1"/>
          <p:cNvSpPr txBox="1"/>
          <p:nvPr/>
        </p:nvSpPr>
        <p:spPr bwMode="auto">
          <a:xfrm>
            <a:off x="407368" y="163508"/>
            <a:ext cx="11953328" cy="503791"/>
          </a:xfrm>
          <a:prstGeom prst="rect">
            <a:avLst/>
          </a:prstGeom>
        </p:spPr>
        <p:txBody>
          <a:bodyPr lIns="0" tIns="0" rIns="0" bIns="0"/>
          <a:lstStyle>
            <a:lvl1pPr algn="l" defTabSz="457178">
              <a:spcBef>
                <a:spcPts val="0"/>
              </a:spcBef>
              <a:buNone/>
              <a:defRPr lang="de-AT" sz="3000" b="1" i="0" cap="none">
                <a:solidFill>
                  <a:schemeClr val="tx1"/>
                </a:solidFill>
                <a:latin typeface="+mj-lt"/>
                <a:ea typeface="+mj-ea"/>
                <a:cs typeface="Arial"/>
              </a:defRPr>
            </a:lvl1pPr>
          </a:lstStyle>
          <a:p>
            <a:pPr marL="0" marR="0" lvl="0" indent="0" algn="ctr" defTabSz="457178">
              <a:lnSpc>
                <a:spcPct val="100000"/>
              </a:lnSpc>
              <a:spcBef>
                <a:spcPts val="0"/>
              </a:spcBef>
              <a:spcAft>
                <a:spcPts val="0"/>
              </a:spcAft>
              <a:buClrTx/>
              <a:buSzTx/>
              <a:buFontTx/>
              <a:buNone/>
              <a:defRPr/>
            </a:pPr>
            <a:r>
              <a:rPr lang="en-US" sz="3000" b="1" i="0" u="none" strike="noStrike" cap="none" spc="0">
                <a:ln>
                  <a:noFill/>
                </a:ln>
                <a:solidFill>
                  <a:schemeClr val="accent1"/>
                </a:solidFill>
                <a:latin typeface="Calibri"/>
                <a:ea typeface="Arial"/>
                <a:cs typeface="Arial"/>
              </a:rPr>
              <a:t>GENERATIVE ARTIFICIAL INTELLIGENCE: </a:t>
            </a:r>
            <a:endParaRPr/>
          </a:p>
          <a:p>
            <a:pPr marL="0" marR="0" lvl="0" indent="0" algn="ctr" defTabSz="457178">
              <a:lnSpc>
                <a:spcPct val="100000"/>
              </a:lnSpc>
              <a:spcBef>
                <a:spcPts val="0"/>
              </a:spcBef>
              <a:spcAft>
                <a:spcPts val="0"/>
              </a:spcAft>
              <a:buClrTx/>
              <a:buSzTx/>
              <a:buFontTx/>
              <a:buNone/>
              <a:defRPr/>
            </a:pPr>
            <a:r>
              <a:rPr lang="en-US">
                <a:solidFill>
                  <a:schemeClr val="accent1"/>
                </a:solidFill>
                <a:latin typeface="Calibri"/>
              </a:rPr>
              <a:t>LARGE LANGUAGE MODELS</a:t>
            </a:r>
            <a:endParaRPr/>
          </a:p>
        </p:txBody>
      </p:sp>
      <p:sp>
        <p:nvSpPr>
          <p:cNvPr id="1105946644" name="Označba mesta vsebine 14"/>
          <p:cNvSpPr txBox="1"/>
          <p:nvPr/>
        </p:nvSpPr>
        <p:spPr bwMode="auto">
          <a:xfrm>
            <a:off x="7943528" y="1457749"/>
            <a:ext cx="4248472" cy="4783609"/>
          </a:xfrm>
          <a:prstGeom prst="rect">
            <a:avLst/>
          </a:prstGeom>
        </p:spPr>
        <p:txBody>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Font typeface="Arial"/>
              <a:buNone/>
              <a:defRPr/>
            </a:pPr>
            <a:r>
              <a:rPr lang="en-US" sz="2400"/>
              <a:t>LARGE LANGUAGE MODELS (LLMs) are huge deep NNs with billions of parameters </a:t>
            </a:r>
            <a:endParaRPr/>
          </a:p>
          <a:p>
            <a:pPr marL="0" indent="0">
              <a:buFont typeface="Arial"/>
              <a:buNone/>
              <a:defRPr/>
            </a:pPr>
            <a:r>
              <a:rPr lang="en-US" sz="2400"/>
              <a:t>They are trained on huge amounts of text</a:t>
            </a:r>
            <a:endParaRPr/>
          </a:p>
          <a:p>
            <a:pPr marL="0" indent="0">
              <a:buFont typeface="Arial"/>
              <a:buNone/>
              <a:defRPr/>
            </a:pPr>
            <a:r>
              <a:rPr lang="en-US" sz="2400"/>
              <a:t>They predict the next word after given partial text and can be used to </a:t>
            </a:r>
            <a:r>
              <a:rPr lang="en-US" sz="2400" b="1"/>
              <a:t>generate</a:t>
            </a:r>
            <a:r>
              <a:rPr lang="en-US" sz="2400"/>
              <a:t> new text </a:t>
            </a:r>
            <a:endParaRPr lang="sl-SI" sz="2400"/>
          </a:p>
        </p:txBody>
      </p:sp>
      <p:pic>
        <p:nvPicPr>
          <p:cNvPr id="238789221" name="Picture 11"/>
          <p:cNvPicPr>
            <a:picLocks noChangeAspect="1"/>
          </p:cNvPicPr>
          <p:nvPr/>
        </p:nvPicPr>
        <p:blipFill>
          <a:blip r:embed="rId3"/>
          <a:stretch/>
        </p:blipFill>
        <p:spPr bwMode="auto">
          <a:xfrm>
            <a:off x="407368" y="1556792"/>
            <a:ext cx="7343227" cy="4585524"/>
          </a:xfrm>
          <a:prstGeom prst="rect">
            <a:avLst/>
          </a:prstGeom>
        </p:spPr>
      </p:pic>
      <p:pic>
        <p:nvPicPr>
          <p:cNvPr id="620806296" name="Picture 7"/>
          <p:cNvPicPr>
            <a:picLocks noChangeAspect="1"/>
          </p:cNvPicPr>
          <p:nvPr/>
        </p:nvPicPr>
        <p:blipFill>
          <a:blip r:embed="rId4"/>
          <a:stretch/>
        </p:blipFill>
        <p:spPr bwMode="auto">
          <a:xfrm>
            <a:off x="6744072" y="4515982"/>
            <a:ext cx="5322502" cy="2286413"/>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0">
  <p:cSld name="">
    <p:spTree>
      <p:nvGrpSpPr>
        <p:cNvPr id="1" name=""/>
        <p:cNvGrpSpPr/>
        <p:nvPr/>
      </p:nvGrpSpPr>
      <p:grpSpPr bwMode="auto">
        <a:xfrm>
          <a:off x="0" y="0"/>
          <a:ext cx="0" cy="0"/>
          <a:chOff x="0" y="0"/>
          <a:chExt cx="0" cy="0"/>
        </a:xfrm>
      </p:grpSpPr>
      <p:sp>
        <p:nvSpPr>
          <p:cNvPr id="1992124767" name="Naslov 1"/>
          <p:cNvSpPr txBox="1"/>
          <p:nvPr/>
        </p:nvSpPr>
        <p:spPr bwMode="auto">
          <a:xfrm>
            <a:off x="407368" y="163508"/>
            <a:ext cx="11953328" cy="503791"/>
          </a:xfrm>
          <a:prstGeom prst="rect">
            <a:avLst/>
          </a:prstGeom>
        </p:spPr>
        <p:txBody>
          <a:bodyPr lIns="0" tIns="0" rIns="0" bIns="0"/>
          <a:lstStyle>
            <a:lvl1pPr algn="l" defTabSz="457178">
              <a:spcBef>
                <a:spcPts val="0"/>
              </a:spcBef>
              <a:buNone/>
              <a:defRPr lang="de-AT" sz="3000" b="1" i="0" cap="none">
                <a:solidFill>
                  <a:schemeClr val="tx1"/>
                </a:solidFill>
                <a:latin typeface="+mj-lt"/>
                <a:ea typeface="+mj-ea"/>
                <a:cs typeface="Arial"/>
              </a:defRPr>
            </a:lvl1pPr>
          </a:lstStyle>
          <a:p>
            <a:pPr marL="0" marR="0" lvl="0" indent="0" algn="ctr" defTabSz="457178">
              <a:lnSpc>
                <a:spcPct val="100000"/>
              </a:lnSpc>
              <a:spcBef>
                <a:spcPts val="0"/>
              </a:spcBef>
              <a:spcAft>
                <a:spcPts val="0"/>
              </a:spcAft>
              <a:buClrTx/>
              <a:buSzTx/>
              <a:buFontTx/>
              <a:buNone/>
              <a:defRPr/>
            </a:pPr>
            <a:r>
              <a:rPr lang="en-US" sz="3000" b="1" i="0" u="none" strike="noStrike" cap="none" spc="0">
                <a:ln>
                  <a:noFill/>
                </a:ln>
                <a:solidFill>
                  <a:schemeClr val="accent1"/>
                </a:solidFill>
                <a:latin typeface="Calibri"/>
                <a:ea typeface="Arial"/>
                <a:cs typeface="Arial"/>
              </a:rPr>
              <a:t>ARTIFICIAL INTELLIGENCE TODAY: </a:t>
            </a:r>
            <a:r>
              <a:rPr lang="en-US">
                <a:solidFill>
                  <a:schemeClr val="accent1"/>
                </a:solidFill>
                <a:latin typeface="Calibri"/>
              </a:rPr>
              <a:t>LLMs and </a:t>
            </a:r>
            <a:r>
              <a:rPr lang="en-US">
                <a:solidFill>
                  <a:schemeClr val="accent1"/>
                </a:solidFill>
                <a:latin typeface="Calibri"/>
              </a:rPr>
              <a:t>ChatBots</a:t>
            </a:r>
            <a:endParaRPr lang="en-US">
              <a:solidFill>
                <a:schemeClr val="accent1"/>
              </a:solidFill>
              <a:latin typeface="Calibri"/>
            </a:endParaRPr>
          </a:p>
          <a:p>
            <a:pPr marL="0" marR="0" lvl="0" indent="0" algn="ctr" defTabSz="457178">
              <a:lnSpc>
                <a:spcPct val="100000"/>
              </a:lnSpc>
              <a:spcBef>
                <a:spcPts val="0"/>
              </a:spcBef>
              <a:spcAft>
                <a:spcPts val="0"/>
              </a:spcAft>
              <a:buClrTx/>
              <a:buSzTx/>
              <a:buFontTx/>
              <a:buNone/>
              <a:defRPr/>
            </a:pPr>
            <a:r>
              <a:rPr lang="en-US">
                <a:solidFill>
                  <a:schemeClr val="accent1"/>
                </a:solidFill>
                <a:latin typeface="Calibri"/>
              </a:rPr>
              <a:t>ChatGPT</a:t>
            </a:r>
            <a:r>
              <a:rPr lang="en-US">
                <a:solidFill>
                  <a:schemeClr val="accent1"/>
                </a:solidFill>
                <a:latin typeface="Calibri"/>
              </a:rPr>
              <a:t> = GPT + Conversational Interface</a:t>
            </a:r>
            <a:endParaRPr/>
          </a:p>
        </p:txBody>
      </p:sp>
      <p:pic>
        <p:nvPicPr>
          <p:cNvPr id="840334991" name="Picture 8"/>
          <p:cNvPicPr>
            <a:picLocks noChangeAspect="1"/>
          </p:cNvPicPr>
          <p:nvPr/>
        </p:nvPicPr>
        <p:blipFill>
          <a:blip r:embed="rId3"/>
          <a:stretch/>
        </p:blipFill>
        <p:spPr bwMode="auto">
          <a:xfrm>
            <a:off x="1064779" y="1323974"/>
            <a:ext cx="10191750" cy="5534025"/>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277660683" name="Naslov 1"/>
          <p:cNvSpPr txBox="1"/>
          <p:nvPr/>
        </p:nvSpPr>
        <p:spPr bwMode="auto">
          <a:xfrm>
            <a:off x="119336" y="132575"/>
            <a:ext cx="11953328" cy="503791"/>
          </a:xfrm>
          <a:prstGeom prst="rect">
            <a:avLst/>
          </a:prstGeom>
        </p:spPr>
        <p:txBody>
          <a:bodyPr lIns="0" tIns="0" rIns="0" bIns="0"/>
          <a:lstStyle>
            <a:lvl1pPr algn="l" defTabSz="457178">
              <a:spcBef>
                <a:spcPts val="0"/>
              </a:spcBef>
              <a:buNone/>
              <a:defRPr lang="de-AT" sz="3000" b="1" i="0" cap="none">
                <a:solidFill>
                  <a:schemeClr val="tx1"/>
                </a:solidFill>
                <a:latin typeface="+mj-lt"/>
                <a:ea typeface="+mj-ea"/>
                <a:cs typeface="Arial"/>
              </a:defRPr>
            </a:lvl1pPr>
          </a:lstStyle>
          <a:p>
            <a:pPr marL="0" marR="0" lvl="0" indent="0" algn="ctr" defTabSz="457178">
              <a:lnSpc>
                <a:spcPct val="100000"/>
              </a:lnSpc>
              <a:spcBef>
                <a:spcPts val="0"/>
              </a:spcBef>
              <a:spcAft>
                <a:spcPts val="0"/>
              </a:spcAft>
              <a:buClrTx/>
              <a:buSzTx/>
              <a:buFontTx/>
              <a:buNone/>
              <a:defRPr/>
            </a:pPr>
            <a:r>
              <a:rPr lang="en-US" sz="3000" b="1" i="0" u="none" strike="noStrike" cap="none" spc="0">
                <a:ln>
                  <a:noFill/>
                </a:ln>
                <a:solidFill>
                  <a:schemeClr val="accent1"/>
                </a:solidFill>
                <a:latin typeface="Calibri"/>
                <a:ea typeface="Arial"/>
                <a:cs typeface="Arial"/>
              </a:rPr>
              <a:t>WHY DO WE NEED </a:t>
            </a:r>
            <a:endParaRPr/>
          </a:p>
          <a:p>
            <a:pPr marL="0" marR="0" lvl="0" indent="0" algn="ctr" defTabSz="457178">
              <a:lnSpc>
                <a:spcPct val="100000"/>
              </a:lnSpc>
              <a:spcBef>
                <a:spcPts val="0"/>
              </a:spcBef>
              <a:spcAft>
                <a:spcPts val="0"/>
              </a:spcAft>
              <a:buClrTx/>
              <a:buSzTx/>
              <a:buFontTx/>
              <a:buNone/>
              <a:defRPr/>
            </a:pPr>
            <a:r>
              <a:rPr lang="en-US" sz="3000" b="1" i="0" u="none" strike="noStrike" cap="none" spc="0">
                <a:ln>
                  <a:noFill/>
                </a:ln>
                <a:solidFill>
                  <a:schemeClr val="accent1"/>
                </a:solidFill>
                <a:latin typeface="Calibri"/>
                <a:ea typeface="Arial"/>
                <a:cs typeface="Arial"/>
              </a:rPr>
              <a:t>ARTIFICIAL INTELLIGENCE FACTORIES?</a:t>
            </a:r>
            <a:endParaRPr/>
          </a:p>
        </p:txBody>
      </p:sp>
      <p:sp>
        <p:nvSpPr>
          <p:cNvPr id="928349157" name="Content Placeholder 2"/>
          <p:cNvSpPr txBox="1"/>
          <p:nvPr/>
        </p:nvSpPr>
        <p:spPr bwMode="auto">
          <a:xfrm>
            <a:off x="60665" y="1327890"/>
            <a:ext cx="12005343" cy="3660194"/>
          </a:xfrm>
          <a:prstGeom prst="rect">
            <a:avLst/>
          </a:prstGeom>
        </p:spPr>
        <p:txBody>
          <a:bodyPr vertOverflow="overflow" horzOverflow="overflow" vert="horz" wrap="square" lIns="91440" tIns="45720" rIns="91440" bIns="45720" numCol="1" spcCol="0" rtlCol="0" fromWordArt="0" anchor="t" anchorCtr="0" forceAA="0" compatLnSpc="0">
            <a:normAutofit fontScale="97500"/>
          </a:bodyPr>
          <a:lstStyle>
            <a:lvl1pPr marL="0" indent="0" algn="l" defTabSz="914400">
              <a:lnSpc>
                <a:spcPct val="90000"/>
              </a:lnSpc>
              <a:spcBef>
                <a:spcPts val="1000"/>
              </a:spcBef>
              <a:buFont typeface="Arial"/>
              <a:buNone/>
              <a:defRPr sz="1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US" sz="2800">
                <a:solidFill>
                  <a:srgbClr val="000000"/>
                </a:solidFill>
                <a:latin typeface="Arial"/>
                <a:ea typeface="Arial"/>
                <a:cs typeface="Arial"/>
              </a:rPr>
              <a:t>Mostly to </a:t>
            </a:r>
            <a:r>
              <a:rPr lang="en-US" sz="2800" b="1">
                <a:solidFill>
                  <a:srgbClr val="000000"/>
                </a:solidFill>
                <a:latin typeface="Arial"/>
                <a:ea typeface="Arial"/>
                <a:cs typeface="Arial"/>
              </a:rPr>
              <a:t>pre-train</a:t>
            </a:r>
            <a:r>
              <a:rPr lang="en-US" sz="2800">
                <a:solidFill>
                  <a:srgbClr val="000000"/>
                </a:solidFill>
                <a:latin typeface="Arial"/>
                <a:ea typeface="Arial"/>
                <a:cs typeface="Arial"/>
              </a:rPr>
              <a:t> and </a:t>
            </a:r>
            <a:r>
              <a:rPr lang="en-US" sz="2800" b="1">
                <a:solidFill>
                  <a:srgbClr val="000000"/>
                </a:solidFill>
                <a:latin typeface="Arial"/>
                <a:ea typeface="Arial"/>
                <a:cs typeface="Arial"/>
              </a:rPr>
              <a:t>fine-tune</a:t>
            </a:r>
            <a:r>
              <a:rPr lang="en-US" sz="2800">
                <a:solidFill>
                  <a:srgbClr val="000000"/>
                </a:solidFill>
                <a:latin typeface="Arial"/>
                <a:ea typeface="Arial"/>
                <a:cs typeface="Arial"/>
              </a:rPr>
              <a:t> LLMs and other generative AI models, incl. multi-modal foundation models (working on, e.g., both text and images)</a:t>
            </a:r>
            <a:endParaRPr/>
          </a:p>
        </p:txBody>
      </p:sp>
      <p:sp>
        <p:nvSpPr>
          <p:cNvPr id="1056494484" name="Content Placeholder 2"/>
          <p:cNvSpPr txBox="1"/>
          <p:nvPr/>
        </p:nvSpPr>
        <p:spPr bwMode="auto">
          <a:xfrm>
            <a:off x="67321" y="2060848"/>
            <a:ext cx="11881208" cy="4938178"/>
          </a:xfrm>
          <a:prstGeom prst="rect">
            <a:avLst/>
          </a:prstGeom>
        </p:spPr>
        <p:txBody>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US" sz="2800" b="0" i="1"/>
              <a:t>Foundation models (FMs) are large models, generated by applying ML (deep learning) to a broad collection of data at scale.</a:t>
            </a:r>
            <a:r>
              <a:rPr lang="en-US" sz="2800" b="1" i="1"/>
              <a:t> </a:t>
            </a:r>
            <a:r>
              <a:rPr lang="en-US" sz="2800" b="0" i="1"/>
              <a:t>Can be </a:t>
            </a:r>
            <a:r>
              <a:rPr lang="en-US" sz="2800" b="1" i="1"/>
              <a:t>adapted </a:t>
            </a:r>
            <a:r>
              <a:rPr lang="en-US" sz="2800" b="0" i="1"/>
              <a:t>for use in </a:t>
            </a:r>
            <a:r>
              <a:rPr lang="en-US" sz="2800" b="1" i="1"/>
              <a:t>a wide range of downstream tasks. </a:t>
            </a:r>
            <a:r>
              <a:rPr lang="en-US" sz="2800" b="0" i="1"/>
              <a:t>LLMs are a prime example of FMs.</a:t>
            </a:r>
            <a:endParaRPr/>
          </a:p>
          <a:p>
            <a:pPr>
              <a:defRPr/>
            </a:pPr>
            <a:endParaRPr lang="en-US" b="1" i="1"/>
          </a:p>
          <a:p>
            <a:pPr>
              <a:defRPr/>
            </a:pPr>
            <a:endParaRPr lang="en-US" sz="2800" b="1" i="1"/>
          </a:p>
          <a:p>
            <a:pPr>
              <a:defRPr/>
            </a:pPr>
            <a:endParaRPr lang="en-US" b="1" i="1"/>
          </a:p>
          <a:p>
            <a:pPr>
              <a:defRPr/>
            </a:pPr>
            <a:endParaRPr lang="en-US" sz="2800" b="1" i="1"/>
          </a:p>
          <a:p>
            <a:pPr>
              <a:defRPr/>
            </a:pPr>
            <a:endParaRPr lang="en-US" b="1" i="1"/>
          </a:p>
          <a:p>
            <a:pPr>
              <a:defRPr/>
            </a:pPr>
            <a:r>
              <a:rPr lang="en-US" b="1" i="1"/>
              <a:t>Multi-modal FMs (e.g., with</a:t>
            </a:r>
            <a:endParaRPr/>
          </a:p>
          <a:p>
            <a:pPr marL="0" indent="0">
              <a:buNone/>
              <a:defRPr/>
            </a:pPr>
            <a:r>
              <a:rPr lang="en-US" sz="2800" b="1" i="1"/>
              <a:t>   different RSI mod</a:t>
            </a:r>
            <a:r>
              <a:rPr lang="en-US" b="1" i="1"/>
              <a:t>alities)</a:t>
            </a:r>
            <a:endParaRPr lang="en-US" sz="2800" b="1" i="1"/>
          </a:p>
          <a:p>
            <a:pPr marL="228600" marR="0" lvl="0" indent="-228600" algn="l" defTabSz="914400">
              <a:lnSpc>
                <a:spcPct val="90000"/>
              </a:lnSpc>
              <a:spcBef>
                <a:spcPts val="1000"/>
              </a:spcBef>
              <a:spcAft>
                <a:spcPts val="0"/>
              </a:spcAft>
              <a:buClrTx/>
              <a:buSzTx/>
              <a:buFont typeface="Arial"/>
              <a:buChar char="•"/>
              <a:defRPr/>
            </a:pPr>
            <a:endParaRPr lang="en-US" sz="2400" b="0" i="1" u="none" strike="noStrike" cap="none" spc="0">
              <a:ln>
                <a:noFill/>
              </a:ln>
              <a:solidFill>
                <a:srgbClr val="062C3B"/>
              </a:solidFill>
              <a:latin typeface="Calibri"/>
              <a:ea typeface="Arial"/>
              <a:cs typeface="Arial"/>
            </a:endParaRPr>
          </a:p>
        </p:txBody>
      </p:sp>
      <p:pic>
        <p:nvPicPr>
          <p:cNvPr id="1613926916" name="Picture 4"/>
          <p:cNvPicPr>
            <a:picLocks noChangeAspect="1"/>
          </p:cNvPicPr>
          <p:nvPr/>
        </p:nvPicPr>
        <p:blipFill>
          <a:blip r:embed="rId3"/>
          <a:stretch/>
        </p:blipFill>
        <p:spPr bwMode="auto">
          <a:xfrm>
            <a:off x="79738" y="3382723"/>
            <a:ext cx="5137136" cy="2541003"/>
          </a:xfrm>
          <a:prstGeom prst="rect">
            <a:avLst/>
          </a:prstGeom>
        </p:spPr>
      </p:pic>
      <p:pic>
        <p:nvPicPr>
          <p:cNvPr id="1923550537" name="Picture 5"/>
          <p:cNvPicPr>
            <a:picLocks noChangeAspect="1"/>
          </p:cNvPicPr>
          <p:nvPr/>
        </p:nvPicPr>
        <p:blipFill>
          <a:blip r:embed="rId4"/>
          <a:stretch/>
        </p:blipFill>
        <p:spPr bwMode="auto">
          <a:xfrm>
            <a:off x="5124877" y="3245777"/>
            <a:ext cx="6823652" cy="3391558"/>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991183883" name="Picture 6"/>
          <p:cNvPicPr>
            <a:picLocks noChangeAspect="1"/>
          </p:cNvPicPr>
          <p:nvPr/>
        </p:nvPicPr>
        <p:blipFill>
          <a:blip r:embed="rId3"/>
          <a:stretch/>
        </p:blipFill>
        <p:spPr bwMode="auto">
          <a:xfrm>
            <a:off x="363079" y="1767398"/>
            <a:ext cx="5588905" cy="2851814"/>
          </a:xfrm>
          <a:prstGeom prst="rect">
            <a:avLst/>
          </a:prstGeom>
        </p:spPr>
      </p:pic>
      <p:sp>
        <p:nvSpPr>
          <p:cNvPr id="391518444" name="Naslov 1"/>
          <p:cNvSpPr txBox="1"/>
          <p:nvPr/>
        </p:nvSpPr>
        <p:spPr bwMode="auto">
          <a:xfrm>
            <a:off x="155396" y="188640"/>
            <a:ext cx="11881208" cy="503791"/>
          </a:xfrm>
          <a:prstGeom prst="rect">
            <a:avLst/>
          </a:prstGeom>
        </p:spPr>
        <p:txBody>
          <a:bodyPr lIns="0" tIns="0" rIns="0" bIns="0"/>
          <a:lstStyle>
            <a:lvl1pPr algn="l" defTabSz="457178">
              <a:spcBef>
                <a:spcPts val="0"/>
              </a:spcBef>
              <a:buNone/>
              <a:defRPr lang="de-AT" sz="3000" b="1" i="0" cap="none">
                <a:solidFill>
                  <a:schemeClr val="tx1"/>
                </a:solidFill>
                <a:latin typeface="+mj-lt"/>
                <a:ea typeface="+mj-ea"/>
                <a:cs typeface="Arial"/>
              </a:defRPr>
            </a:lvl1pPr>
          </a:lstStyle>
          <a:p>
            <a:pPr marL="0" marR="0" lvl="0" indent="0" algn="ctr" defTabSz="457178">
              <a:lnSpc>
                <a:spcPct val="100000"/>
              </a:lnSpc>
              <a:spcBef>
                <a:spcPts val="0"/>
              </a:spcBef>
              <a:spcAft>
                <a:spcPts val="0"/>
              </a:spcAft>
              <a:buClrTx/>
              <a:buSzTx/>
              <a:buFontTx/>
              <a:buNone/>
              <a:defRPr/>
            </a:pPr>
            <a:r>
              <a:rPr lang="en-US">
                <a:solidFill>
                  <a:schemeClr val="accent1"/>
                </a:solidFill>
                <a:latin typeface="Calibri"/>
              </a:rPr>
              <a:t>SLAIF: AI AS INFRASTRUCTURE </a:t>
            </a:r>
            <a:endParaRPr/>
          </a:p>
          <a:p>
            <a:pPr marL="0" marR="0" lvl="0" indent="0" algn="ctr" defTabSz="457178">
              <a:lnSpc>
                <a:spcPct val="100000"/>
              </a:lnSpc>
              <a:spcBef>
                <a:spcPts val="0"/>
              </a:spcBef>
              <a:spcAft>
                <a:spcPts val="0"/>
              </a:spcAft>
              <a:buClrTx/>
              <a:buSzTx/>
              <a:buFontTx/>
              <a:buNone/>
              <a:defRPr/>
            </a:pPr>
            <a:r>
              <a:rPr lang="en-US">
                <a:solidFill>
                  <a:schemeClr val="accent1"/>
                </a:solidFill>
                <a:latin typeface="Calibri"/>
              </a:rPr>
              <a:t>FOR </a:t>
            </a:r>
            <a:r>
              <a:rPr lang="en-US" sz="3000" b="1" i="0" u="none" strike="noStrike" cap="none" spc="0">
                <a:ln>
                  <a:noFill/>
                </a:ln>
                <a:solidFill>
                  <a:schemeClr val="accent1"/>
                </a:solidFill>
                <a:latin typeface="Calibri"/>
                <a:ea typeface="Arial"/>
                <a:cs typeface="Arial"/>
              </a:rPr>
              <a:t>SOCIETY AS A WHOLE</a:t>
            </a:r>
            <a:endParaRPr lang="sl-SI" sz="3000" b="1" i="0" u="none" strike="noStrike" cap="none" spc="0">
              <a:ln>
                <a:noFill/>
              </a:ln>
              <a:solidFill>
                <a:schemeClr val="accent1"/>
              </a:solidFill>
              <a:latin typeface="Calibri"/>
              <a:ea typeface="Arial"/>
              <a:cs typeface="Arial"/>
            </a:endParaRPr>
          </a:p>
        </p:txBody>
      </p:sp>
      <p:sp>
        <p:nvSpPr>
          <p:cNvPr id="1997605957" name="Content Placeholder 2"/>
          <p:cNvSpPr txBox="1"/>
          <p:nvPr/>
        </p:nvSpPr>
        <p:spPr bwMode="auto">
          <a:xfrm>
            <a:off x="262471" y="1239998"/>
            <a:ext cx="11905775" cy="4938178"/>
          </a:xfrm>
          <a:prstGeom prst="rect">
            <a:avLst/>
          </a:prstGeom>
        </p:spPr>
        <p:txBody>
          <a:bodyPr/>
          <a:lstStyle>
            <a:lvl1pPr marL="342882" indent="-342882" algn="l" defTabSz="457178">
              <a:spcBef>
                <a:spcPts val="0"/>
              </a:spcBef>
              <a:buFont typeface="Arial"/>
              <a:buNone/>
              <a:defRPr sz="2000">
                <a:solidFill>
                  <a:srgbClr val="414548"/>
                </a:solidFill>
                <a:latin typeface="+mj-lt"/>
                <a:ea typeface="+mn-ea"/>
                <a:cs typeface="Helvetica LT Std Cond"/>
              </a:defRPr>
            </a:lvl1pPr>
            <a:lvl2pPr marL="742912" indent="-285737" algn="l" defTabSz="457178">
              <a:spcBef>
                <a:spcPts val="0"/>
              </a:spcBef>
              <a:buFont typeface="Arial"/>
              <a:buChar char="•"/>
              <a:defRPr sz="1800">
                <a:solidFill>
                  <a:srgbClr val="414548"/>
                </a:solidFill>
                <a:latin typeface="+mj-lt"/>
                <a:ea typeface="+mn-ea"/>
                <a:cs typeface="Helvetica LT Std Cond"/>
              </a:defRPr>
            </a:lvl2pPr>
            <a:lvl3pPr marL="1142942" indent="-228589" algn="l" defTabSz="457178">
              <a:spcBef>
                <a:spcPts val="0"/>
              </a:spcBef>
              <a:buFont typeface="Arial"/>
              <a:buChar char="•"/>
              <a:defRPr sz="1600">
                <a:solidFill>
                  <a:srgbClr val="414548"/>
                </a:solidFill>
                <a:latin typeface="+mj-lt"/>
                <a:ea typeface="+mn-ea"/>
                <a:cs typeface="Helvetica LT Std Cond"/>
              </a:defRPr>
            </a:lvl3pPr>
            <a:lvl4pPr marL="1600120" indent="-228589" algn="l" defTabSz="457178">
              <a:spcBef>
                <a:spcPts val="0"/>
              </a:spcBef>
              <a:buFont typeface="Arial"/>
              <a:buChar char="–"/>
              <a:defRPr sz="1400">
                <a:solidFill>
                  <a:srgbClr val="414548"/>
                </a:solidFill>
                <a:latin typeface="+mj-lt"/>
                <a:ea typeface="+mn-ea"/>
                <a:cs typeface="Helvetica LT Std Cond"/>
              </a:defRPr>
            </a:lvl4pPr>
            <a:lvl5pPr marL="2057298" indent="-228589" algn="l" defTabSz="457178">
              <a:spcBef>
                <a:spcPts val="0"/>
              </a:spcBef>
              <a:buFont typeface="Arial"/>
              <a:buChar char="»"/>
              <a:defRPr sz="1200">
                <a:solidFill>
                  <a:srgbClr val="414548"/>
                </a:solidFill>
                <a:latin typeface="+mj-lt"/>
                <a:ea typeface="+mn-ea"/>
                <a:cs typeface="Helvetica LT Std Cond"/>
              </a:defRPr>
            </a:lvl5pPr>
            <a:lvl6pPr marL="2514474" indent="-228589" algn="l" defTabSz="457178">
              <a:spcBef>
                <a:spcPts val="0"/>
              </a:spcBef>
              <a:buFont typeface="Arial"/>
              <a:buChar char="•"/>
              <a:defRPr sz="2000">
                <a:solidFill>
                  <a:schemeClr val="tx1"/>
                </a:solidFill>
                <a:latin typeface="+mn-lt"/>
                <a:ea typeface="+mn-ea"/>
                <a:cs typeface="+mn-cs"/>
              </a:defRPr>
            </a:lvl6pPr>
            <a:lvl7pPr marL="2971651" indent="-228589" algn="l" defTabSz="457178">
              <a:spcBef>
                <a:spcPts val="0"/>
              </a:spcBef>
              <a:buFont typeface="Arial"/>
              <a:buChar char="•"/>
              <a:defRPr sz="2000">
                <a:solidFill>
                  <a:schemeClr val="tx1"/>
                </a:solidFill>
                <a:latin typeface="+mn-lt"/>
                <a:ea typeface="+mn-ea"/>
                <a:cs typeface="+mn-cs"/>
              </a:defRPr>
            </a:lvl7pPr>
            <a:lvl8pPr marL="3428829" indent="-228589" algn="l" defTabSz="457178">
              <a:spcBef>
                <a:spcPts val="0"/>
              </a:spcBef>
              <a:buFont typeface="Arial"/>
              <a:buChar char="•"/>
              <a:defRPr sz="2000">
                <a:solidFill>
                  <a:schemeClr val="tx1"/>
                </a:solidFill>
                <a:latin typeface="+mn-lt"/>
                <a:ea typeface="+mn-ea"/>
                <a:cs typeface="+mn-cs"/>
              </a:defRPr>
            </a:lvl8pPr>
            <a:lvl9pPr marL="3886006" indent="-228589" algn="l" defTabSz="457178">
              <a:spcBef>
                <a:spcPts val="0"/>
              </a:spcBef>
              <a:buFont typeface="Arial"/>
              <a:buChar char="•"/>
              <a:defRPr sz="2000">
                <a:solidFill>
                  <a:schemeClr val="tx1"/>
                </a:solidFill>
                <a:latin typeface="+mn-lt"/>
                <a:ea typeface="+mn-ea"/>
                <a:cs typeface="+mn-cs"/>
              </a:defRPr>
            </a:lvl9pPr>
          </a:lstStyle>
          <a:p>
            <a:pPr marL="0" indent="0">
              <a:defRPr/>
            </a:pPr>
            <a:r>
              <a:rPr lang="en-US" sz="2400" i="1"/>
              <a:t>The Slovenian AI factory will support the growth of the Slovenian &amp; regional AI ecosystem</a:t>
            </a:r>
            <a:endParaRPr/>
          </a:p>
          <a:p>
            <a:pPr marL="0" indent="0">
              <a:defRPr/>
            </a:pPr>
            <a:endParaRPr lang="en-US" sz="2400" i="1"/>
          </a:p>
          <a:p>
            <a:pPr marL="0" indent="0">
              <a:defRPr/>
            </a:pPr>
            <a:endParaRPr lang="en-US" sz="2400" i="1"/>
          </a:p>
          <a:p>
            <a:pPr marL="0" indent="0">
              <a:defRPr/>
            </a:pPr>
            <a:endParaRPr lang="en-US" sz="2400" i="1"/>
          </a:p>
          <a:p>
            <a:pPr marL="0" indent="0">
              <a:defRPr/>
            </a:pPr>
            <a:endParaRPr lang="en-US" sz="2400" i="1"/>
          </a:p>
          <a:p>
            <a:pPr marL="0" indent="0">
              <a:defRPr/>
            </a:pPr>
            <a:endParaRPr lang="en-US" sz="2400" i="1"/>
          </a:p>
          <a:p>
            <a:pPr marL="0" indent="0">
              <a:defRPr/>
            </a:pPr>
            <a:endParaRPr lang="en-US" sz="2400" i="1"/>
          </a:p>
          <a:p>
            <a:pPr marL="0" indent="0">
              <a:defRPr/>
            </a:pPr>
            <a:endParaRPr lang="en-US" i="1"/>
          </a:p>
          <a:p>
            <a:pPr marL="0" indent="0">
              <a:defRPr/>
            </a:pPr>
            <a:endParaRPr/>
          </a:p>
          <a:p>
            <a:pPr marL="0" indent="0">
              <a:defRPr/>
            </a:pPr>
            <a:endParaRPr lang="en-US" sz="2400" i="1"/>
          </a:p>
          <a:p>
            <a:pPr marL="0" indent="0">
              <a:defRPr/>
            </a:pPr>
            <a:r>
              <a:rPr lang="en-US" sz="2400" i="1"/>
              <a:t>At JSI, we view </a:t>
            </a:r>
            <a:r>
              <a:rPr lang="en-US" sz="2400" b="1" i="1"/>
              <a:t>AI</a:t>
            </a:r>
            <a:r>
              <a:rPr lang="en-US" sz="2400" i="1"/>
              <a:t> as </a:t>
            </a:r>
            <a:r>
              <a:rPr lang="en-US" sz="2400" b="1" i="1"/>
              <a:t>infrastructure</a:t>
            </a:r>
            <a:r>
              <a:rPr lang="en-US" sz="2400" i="1"/>
              <a:t> for science for quite a while </a:t>
            </a:r>
            <a:endParaRPr lang="en-US" sz="2400" i="1"/>
          </a:p>
          <a:p>
            <a:pPr marL="0" indent="0">
              <a:defRPr/>
            </a:pPr>
            <a:r>
              <a:rPr lang="en-US" sz="2400" i="1"/>
              <a:t>SLAIF will support industry, public sector, science: AI infrastructure </a:t>
            </a:r>
            <a:r>
              <a:rPr lang="en-US" sz="2400" b="1" i="1"/>
              <a:t>for the whole society</a:t>
            </a:r>
            <a:endParaRPr/>
          </a:p>
          <a:p>
            <a:pPr marL="0" indent="0">
              <a:defRPr/>
            </a:pPr>
            <a:r>
              <a:rPr lang="en-US" sz="2400" i="1"/>
              <a:t>AI HPC Consortium: </a:t>
            </a:r>
            <a:r>
              <a:rPr lang="en-US" sz="2400" b="1" i="1"/>
              <a:t>IZUM (Hosting Entity)</a:t>
            </a:r>
            <a:r>
              <a:rPr lang="en-US" sz="2400" i="1"/>
              <a:t>, JSI, ARNES</a:t>
            </a:r>
            <a:endParaRPr/>
          </a:p>
          <a:p>
            <a:pPr marL="0" indent="0">
              <a:defRPr/>
            </a:pPr>
            <a:r>
              <a:rPr lang="en-US" sz="2400" i="1"/>
              <a:t>AI Factory Consortium: </a:t>
            </a:r>
            <a:r>
              <a:rPr lang="en-US" sz="2400" b="1" i="1"/>
              <a:t>JSI (technical coordinator)</a:t>
            </a:r>
            <a:r>
              <a:rPr lang="en-US" sz="2400" i="1"/>
              <a:t>, </a:t>
            </a:r>
            <a:r>
              <a:rPr lang="en-US" sz="2400" i="1"/>
              <a:t>UniLj</a:t>
            </a:r>
            <a:r>
              <a:rPr lang="en-US" sz="2400" i="1"/>
              <a:t>, </a:t>
            </a:r>
            <a:r>
              <a:rPr lang="en-US" sz="2400" i="1"/>
              <a:t>UniMb</a:t>
            </a:r>
            <a:r>
              <a:rPr lang="en-US" sz="2400" i="1"/>
              <a:t>, FIS NM, </a:t>
            </a:r>
            <a:r>
              <a:rPr lang="en-US" sz="2400" i="1"/>
              <a:t>UniNG</a:t>
            </a:r>
            <a:r>
              <a:rPr lang="en-US" sz="2400" i="1"/>
              <a:t>, </a:t>
            </a:r>
            <a:r>
              <a:rPr lang="en-US" sz="2400" i="1"/>
              <a:t>UniPr</a:t>
            </a:r>
            <a:r>
              <a:rPr lang="en-US" sz="2400" i="1"/>
              <a:t>, </a:t>
            </a:r>
            <a:endParaRPr/>
          </a:p>
          <a:p>
            <a:pPr marL="0" indent="0">
              <a:defRPr/>
            </a:pPr>
            <a:r>
              <a:rPr lang="en-US" sz="2400" i="1"/>
              <a:t>IZUM (administrative coordinator), ARNES, GZS, </a:t>
            </a:r>
            <a:r>
              <a:rPr lang="en-US" sz="2400" i="1"/>
              <a:t>TPLj</a:t>
            </a:r>
            <a:endParaRPr lang="en-US" sz="2400" i="1"/>
          </a:p>
        </p:txBody>
      </p:sp>
      <p:pic>
        <p:nvPicPr>
          <p:cNvPr id="1946918700" name="Picture 7"/>
          <p:cNvPicPr>
            <a:picLocks noChangeAspect="1"/>
          </p:cNvPicPr>
          <p:nvPr/>
        </p:nvPicPr>
        <p:blipFill>
          <a:blip r:embed="rId4"/>
          <a:stretch/>
        </p:blipFill>
        <p:spPr bwMode="auto">
          <a:xfrm>
            <a:off x="8742054" y="2477835"/>
            <a:ext cx="3186423" cy="951165"/>
          </a:xfrm>
          <a:prstGeom prst="rect">
            <a:avLst/>
          </a:prstGeom>
        </p:spPr>
      </p:pic>
      <p:pic>
        <p:nvPicPr>
          <p:cNvPr id="1037722590" name="Picture 8"/>
          <p:cNvPicPr>
            <a:picLocks noChangeAspect="1"/>
          </p:cNvPicPr>
          <p:nvPr/>
        </p:nvPicPr>
        <p:blipFill>
          <a:blip r:embed="rId5"/>
          <a:stretch/>
        </p:blipFill>
        <p:spPr bwMode="auto">
          <a:xfrm>
            <a:off x="8236083" y="4209737"/>
            <a:ext cx="3692393" cy="357454"/>
          </a:xfrm>
          <a:prstGeom prst="rect">
            <a:avLst/>
          </a:prstGeom>
        </p:spPr>
      </p:pic>
      <p:pic>
        <p:nvPicPr>
          <p:cNvPr id="764187250" name="Picture 9"/>
          <p:cNvPicPr>
            <a:picLocks noChangeAspect="1"/>
          </p:cNvPicPr>
          <p:nvPr/>
        </p:nvPicPr>
        <p:blipFill>
          <a:blip r:embed="rId6"/>
          <a:stretch/>
        </p:blipFill>
        <p:spPr bwMode="auto">
          <a:xfrm>
            <a:off x="8079935" y="3474160"/>
            <a:ext cx="3692393" cy="699894"/>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640629559" name="Naslov 1"/>
          <p:cNvSpPr txBox="1"/>
          <p:nvPr/>
        </p:nvSpPr>
        <p:spPr bwMode="auto">
          <a:xfrm>
            <a:off x="119336" y="332656"/>
            <a:ext cx="11953328" cy="503791"/>
          </a:xfrm>
          <a:prstGeom prst="rect">
            <a:avLst/>
          </a:prstGeom>
        </p:spPr>
        <p:txBody>
          <a:bodyPr lIns="0" tIns="0" rIns="0" bIns="0"/>
          <a:lstStyle>
            <a:lvl1pPr algn="l" defTabSz="457178">
              <a:spcBef>
                <a:spcPts val="0"/>
              </a:spcBef>
              <a:buNone/>
              <a:defRPr lang="de-AT" sz="3000" b="1" i="0" cap="none">
                <a:solidFill>
                  <a:schemeClr val="tx1"/>
                </a:solidFill>
                <a:latin typeface="+mj-lt"/>
                <a:ea typeface="+mj-ea"/>
                <a:cs typeface="Arial"/>
              </a:defRPr>
            </a:lvl1pPr>
          </a:lstStyle>
          <a:p>
            <a:pPr marL="0" marR="0" lvl="0" indent="0" algn="ctr" defTabSz="457178">
              <a:lnSpc>
                <a:spcPct val="100000"/>
              </a:lnSpc>
              <a:spcBef>
                <a:spcPts val="0"/>
              </a:spcBef>
              <a:spcAft>
                <a:spcPts val="0"/>
              </a:spcAft>
              <a:buClrTx/>
              <a:buSzTx/>
              <a:buFontTx/>
              <a:buNone/>
              <a:defRPr/>
            </a:pPr>
            <a:r>
              <a:rPr lang="en-US" sz="3000" b="1" i="0" u="none" strike="noStrike" cap="none" spc="0">
                <a:ln>
                  <a:noFill/>
                </a:ln>
                <a:solidFill>
                  <a:schemeClr val="accent1"/>
                </a:solidFill>
                <a:latin typeface="Calibri"/>
                <a:ea typeface="Arial"/>
                <a:cs typeface="Arial"/>
              </a:rPr>
              <a:t>THE AIF CONSORTIUM</a:t>
            </a:r>
            <a:endParaRPr/>
          </a:p>
        </p:txBody>
      </p:sp>
      <p:sp>
        <p:nvSpPr>
          <p:cNvPr id="1614109906" name="Text 1"/>
          <p:cNvSpPr/>
          <p:nvPr/>
        </p:nvSpPr>
        <p:spPr bwMode="auto">
          <a:xfrm>
            <a:off x="119883" y="1407285"/>
            <a:ext cx="11952781" cy="664369"/>
          </a:xfrm>
          <a:prstGeom prst="rect">
            <a:avLst/>
          </a:prstGeom>
          <a:noFill/>
          <a:ln/>
        </p:spPr>
        <p:txBody>
          <a:bodyPr wrap="square" lIns="0" tIns="0" rIns="0" bIns="0" rtlCol="0" anchor="t"/>
          <a:lstStyle/>
          <a:p>
            <a:pPr marL="0" marR="0" indent="0" algn="l">
              <a:lnSpc>
                <a:spcPts val="2600"/>
              </a:lnSpc>
              <a:spcBef>
                <a:spcPts val="0"/>
              </a:spcBef>
              <a:spcAft>
                <a:spcPts val="0"/>
              </a:spcAft>
              <a:buNone/>
              <a:defRPr/>
            </a:pPr>
            <a:r>
              <a:rPr lang="en-US" sz="2400">
                <a:solidFill>
                  <a:srgbClr val="4C4C4D"/>
                </a:solidFill>
                <a:latin typeface="Heebo"/>
                <a:ea typeface="Heebo"/>
                <a:cs typeface="Heebo"/>
              </a:rPr>
              <a:t>The SLAIF consortium brings together Slovenia's leading institutions in research &amp; education, HPC infrastructure, and industry support, creating a powerful alliance to implement the AI Factory.                             </a:t>
            </a:r>
            <a:r>
              <a:rPr lang="en-US" sz="2400" b="0">
                <a:solidFill>
                  <a:srgbClr val="4C4C4D"/>
                </a:solidFill>
                <a:latin typeface="Heebo"/>
                <a:ea typeface="Heebo"/>
                <a:cs typeface="Heebo"/>
              </a:rPr>
              <a:t>I</a:t>
            </a:r>
            <a:r>
              <a:rPr lang="en-US" sz="2400">
                <a:solidFill>
                  <a:srgbClr val="4C4C4D"/>
                </a:solidFill>
                <a:latin typeface="Heebo"/>
                <a:ea typeface="Heebo"/>
                <a:cs typeface="Heebo"/>
              </a:rPr>
              <a:t>n collaboration with </a:t>
            </a:r>
            <a:r>
              <a:rPr lang="en-US" sz="2400" b="1">
                <a:solidFill>
                  <a:schemeClr val="accent1"/>
                </a:solidFill>
                <a:latin typeface="Heebo"/>
                <a:ea typeface="Heebo"/>
                <a:cs typeface="Heebo"/>
              </a:rPr>
              <a:t>IT4LIA </a:t>
            </a:r>
            <a:r>
              <a:rPr lang="en-US" sz="2400" b="0" i="0" u="none" strike="noStrike" cap="none" spc="0">
                <a:solidFill>
                  <a:srgbClr val="4C4C4D"/>
                </a:solidFill>
                <a:latin typeface="Heebo"/>
                <a:ea typeface="Heebo"/>
                <a:cs typeface="Heebo"/>
              </a:rPr>
              <a:t>and </a:t>
            </a:r>
            <a:r>
              <a:rPr lang="en-US" sz="2400" b="1" i="0" u="none" strike="noStrike" cap="none" spc="0">
                <a:solidFill>
                  <a:schemeClr val="accent1"/>
                </a:solidFill>
                <a:latin typeface="Heebo"/>
                <a:ea typeface="Heebo"/>
                <a:cs typeface="Heebo"/>
              </a:rPr>
              <a:t>AI:AT</a:t>
            </a:r>
            <a:r>
              <a:rPr lang="en-US" sz="2400" b="0" i="0" u="none" strike="noStrike" cap="none" spc="0">
                <a:solidFill>
                  <a:srgbClr val="4C4C4D"/>
                </a:solidFill>
                <a:latin typeface="Heebo"/>
                <a:ea typeface="Heebo"/>
                <a:cs typeface="Heebo"/>
              </a:rPr>
              <a:t>.</a:t>
            </a:r>
            <a:endParaRPr lang="en-US" sz="2400"/>
          </a:p>
        </p:txBody>
      </p:sp>
      <p:sp>
        <p:nvSpPr>
          <p:cNvPr id="1069187497" name="Shape 2"/>
          <p:cNvSpPr/>
          <p:nvPr/>
        </p:nvSpPr>
        <p:spPr bwMode="auto">
          <a:xfrm>
            <a:off x="119883" y="2672908"/>
            <a:ext cx="467082" cy="467082"/>
          </a:xfrm>
          <a:prstGeom prst="roundRect">
            <a:avLst>
              <a:gd name="adj" fmla="val 6668"/>
            </a:avLst>
          </a:prstGeom>
          <a:solidFill>
            <a:srgbClr val="F2EEEE"/>
          </a:solidFill>
          <a:ln/>
        </p:spPr>
      </p:sp>
      <p:pic>
        <p:nvPicPr>
          <p:cNvPr id="1590879421" name="Image 0" descr="preencoded.png"/>
          <p:cNvPicPr>
            <a:picLocks noChangeAspect="1"/>
          </p:cNvPicPr>
          <p:nvPr/>
        </p:nvPicPr>
        <p:blipFill>
          <a:blip r:embed="rId3"/>
          <a:stretch/>
        </p:blipFill>
        <p:spPr bwMode="auto">
          <a:xfrm>
            <a:off x="197691" y="2711782"/>
            <a:ext cx="311348" cy="389215"/>
          </a:xfrm>
          <a:prstGeom prst="rect">
            <a:avLst/>
          </a:prstGeom>
        </p:spPr>
      </p:pic>
      <p:sp>
        <p:nvSpPr>
          <p:cNvPr id="557758442" name="Text 3"/>
          <p:cNvSpPr/>
          <p:nvPr/>
        </p:nvSpPr>
        <p:spPr bwMode="auto">
          <a:xfrm>
            <a:off x="794492" y="2672908"/>
            <a:ext cx="2595443" cy="324445"/>
          </a:xfrm>
          <a:prstGeom prst="rect">
            <a:avLst/>
          </a:prstGeom>
          <a:noFill/>
          <a:ln/>
        </p:spPr>
        <p:txBody>
          <a:bodyPr wrap="none" lIns="0" tIns="0" rIns="0" bIns="0" rtlCol="0" anchor="t"/>
          <a:lstStyle/>
          <a:p>
            <a:pPr marL="0" indent="0" algn="l">
              <a:lnSpc>
                <a:spcPts val="2550"/>
              </a:lnSpc>
              <a:buNone/>
              <a:defRPr/>
            </a:pPr>
            <a:r>
              <a:rPr lang="en-US" sz="2000">
                <a:solidFill>
                  <a:srgbClr val="4C4C4D"/>
                </a:solidFill>
                <a:latin typeface="Crimson Pro Semi Bold"/>
                <a:ea typeface="Crimson Pro Semi Bold"/>
                <a:cs typeface="Crimson Pro Semi Bold"/>
              </a:rPr>
              <a:t>Research Powerhouses</a:t>
            </a:r>
            <a:endParaRPr lang="en-US" sz="2000"/>
          </a:p>
        </p:txBody>
      </p:sp>
      <p:sp>
        <p:nvSpPr>
          <p:cNvPr id="673107166" name="Text 4"/>
          <p:cNvSpPr/>
          <p:nvPr/>
        </p:nvSpPr>
        <p:spPr bwMode="auto">
          <a:xfrm>
            <a:off x="794492" y="3121893"/>
            <a:ext cx="5157492" cy="1328737"/>
          </a:xfrm>
          <a:prstGeom prst="rect">
            <a:avLst/>
          </a:prstGeom>
          <a:noFill/>
          <a:ln/>
        </p:spPr>
        <p:txBody>
          <a:bodyPr wrap="square" lIns="0" tIns="0" rIns="0" bIns="0" rtlCol="0" anchor="t"/>
          <a:lstStyle/>
          <a:p>
            <a:pPr marL="0" indent="0" algn="l">
              <a:lnSpc>
                <a:spcPts val="2600"/>
              </a:lnSpc>
              <a:buNone/>
              <a:defRPr/>
            </a:pPr>
            <a:r>
              <a:rPr lang="en-US" sz="1600" b="1">
                <a:solidFill>
                  <a:srgbClr val="4C4C4D"/>
                </a:solidFill>
                <a:latin typeface="Heebo"/>
                <a:ea typeface="Heebo"/>
                <a:cs typeface="Heebo"/>
              </a:rPr>
              <a:t>Jožef Stefan Institute</a:t>
            </a:r>
            <a:r>
              <a:rPr lang="en-US" sz="1600">
                <a:solidFill>
                  <a:srgbClr val="4C4C4D"/>
                </a:solidFill>
                <a:latin typeface="Heebo"/>
                <a:ea typeface="Heebo"/>
                <a:cs typeface="Heebo"/>
              </a:rPr>
              <a:t> (JSI) leads the consortium with strong expertise in HPC, AI, and technology transfer. </a:t>
            </a:r>
            <a:r>
              <a:rPr lang="en-US" sz="1600" b="1">
                <a:solidFill>
                  <a:srgbClr val="4C4C4D"/>
                </a:solidFill>
                <a:latin typeface="Heebo"/>
                <a:ea typeface="Heebo"/>
                <a:cs typeface="Heebo"/>
              </a:rPr>
              <a:t>University of Ljubljana</a:t>
            </a:r>
            <a:r>
              <a:rPr lang="en-US" sz="1600">
                <a:solidFill>
                  <a:srgbClr val="4C4C4D"/>
                </a:solidFill>
                <a:latin typeface="Heebo"/>
                <a:ea typeface="Heebo"/>
                <a:cs typeface="Heebo"/>
              </a:rPr>
              <a:t> (UL) and </a:t>
            </a:r>
            <a:r>
              <a:rPr lang="en-US" sz="1600" b="1">
                <a:solidFill>
                  <a:srgbClr val="4C4C4D"/>
                </a:solidFill>
                <a:latin typeface="Heebo"/>
                <a:ea typeface="Heebo"/>
                <a:cs typeface="Heebo"/>
              </a:rPr>
              <a:t>University of Maribor</a:t>
            </a:r>
            <a:r>
              <a:rPr lang="en-US" sz="1600">
                <a:solidFill>
                  <a:srgbClr val="4C4C4D"/>
                </a:solidFill>
                <a:latin typeface="Heebo"/>
                <a:ea typeface="Heebo"/>
                <a:cs typeface="Heebo"/>
              </a:rPr>
              <a:t> (UM) additionally contribute educational capabilities.</a:t>
            </a:r>
            <a:endParaRPr lang="en-US" sz="1600"/>
          </a:p>
        </p:txBody>
      </p:sp>
      <p:sp>
        <p:nvSpPr>
          <p:cNvPr id="760557817" name="Shape 5"/>
          <p:cNvSpPr/>
          <p:nvPr/>
        </p:nvSpPr>
        <p:spPr bwMode="auto">
          <a:xfrm>
            <a:off x="6187677" y="2672908"/>
            <a:ext cx="467082" cy="467082"/>
          </a:xfrm>
          <a:prstGeom prst="roundRect">
            <a:avLst>
              <a:gd name="adj" fmla="val 6668"/>
            </a:avLst>
          </a:prstGeom>
          <a:solidFill>
            <a:srgbClr val="F2EEEE"/>
          </a:solidFill>
          <a:ln/>
        </p:spPr>
      </p:sp>
      <p:pic>
        <p:nvPicPr>
          <p:cNvPr id="1297078293" name="Image 1" descr="preencoded.png"/>
          <p:cNvPicPr>
            <a:picLocks noChangeAspect="1"/>
          </p:cNvPicPr>
          <p:nvPr/>
        </p:nvPicPr>
        <p:blipFill>
          <a:blip r:embed="rId4"/>
          <a:stretch/>
        </p:blipFill>
        <p:spPr bwMode="auto">
          <a:xfrm>
            <a:off x="6240018" y="2711782"/>
            <a:ext cx="276369" cy="389215"/>
          </a:xfrm>
          <a:prstGeom prst="rect">
            <a:avLst/>
          </a:prstGeom>
        </p:spPr>
      </p:pic>
      <p:sp>
        <p:nvSpPr>
          <p:cNvPr id="1146510826" name="Text 6"/>
          <p:cNvSpPr/>
          <p:nvPr/>
        </p:nvSpPr>
        <p:spPr bwMode="auto">
          <a:xfrm>
            <a:off x="6836819" y="2672908"/>
            <a:ext cx="2405103" cy="324445"/>
          </a:xfrm>
          <a:prstGeom prst="rect">
            <a:avLst/>
          </a:prstGeom>
          <a:noFill/>
          <a:ln/>
        </p:spPr>
        <p:txBody>
          <a:bodyPr wrap="none" lIns="0" tIns="0" rIns="0" bIns="0" rtlCol="0" anchor="t"/>
          <a:lstStyle/>
          <a:p>
            <a:pPr marL="0" indent="0" algn="l">
              <a:lnSpc>
                <a:spcPts val="2550"/>
              </a:lnSpc>
              <a:buNone/>
              <a:defRPr/>
            </a:pPr>
            <a:r>
              <a:rPr lang="en-US" sz="2000">
                <a:solidFill>
                  <a:srgbClr val="4C4C4D"/>
                </a:solidFill>
                <a:latin typeface="Crimson Pro Semi Bold"/>
                <a:ea typeface="Crimson Pro Semi Bold"/>
                <a:cs typeface="Crimson Pro Semi Bold"/>
              </a:rPr>
              <a:t>Infrastructure Specialists</a:t>
            </a:r>
            <a:endParaRPr lang="en-US" sz="2000"/>
          </a:p>
        </p:txBody>
      </p:sp>
      <p:sp>
        <p:nvSpPr>
          <p:cNvPr id="717835846" name="Text 7"/>
          <p:cNvSpPr/>
          <p:nvPr/>
        </p:nvSpPr>
        <p:spPr bwMode="auto">
          <a:xfrm>
            <a:off x="6836819" y="3121893"/>
            <a:ext cx="5157492" cy="1328737"/>
          </a:xfrm>
          <a:prstGeom prst="rect">
            <a:avLst/>
          </a:prstGeom>
          <a:noFill/>
          <a:ln/>
        </p:spPr>
        <p:txBody>
          <a:bodyPr wrap="square" lIns="0" tIns="0" rIns="0" bIns="0" rtlCol="0" anchor="t"/>
          <a:lstStyle/>
          <a:p>
            <a:pPr marL="0" indent="0" algn="l">
              <a:lnSpc>
                <a:spcPts val="2600"/>
              </a:lnSpc>
              <a:buNone/>
              <a:defRPr/>
            </a:pPr>
            <a:r>
              <a:rPr lang="en-US" sz="1600" b="1">
                <a:solidFill>
                  <a:srgbClr val="4C4C4D"/>
                </a:solidFill>
                <a:latin typeface="Heebo"/>
                <a:ea typeface="Heebo"/>
                <a:cs typeface="Heebo"/>
              </a:rPr>
              <a:t>IZUM </a:t>
            </a:r>
            <a:r>
              <a:rPr lang="en-US" sz="1600">
                <a:solidFill>
                  <a:srgbClr val="4C4C4D"/>
                </a:solidFill>
                <a:latin typeface="Heebo"/>
                <a:ea typeface="Heebo"/>
                <a:cs typeface="Heebo"/>
              </a:rPr>
              <a:t>serves as the EuroHPC JU Hosting Entity for HPC Vega, while </a:t>
            </a:r>
            <a:r>
              <a:rPr lang="en-US" sz="1600" b="1">
                <a:solidFill>
                  <a:srgbClr val="4C4C4D"/>
                </a:solidFill>
                <a:latin typeface="Heebo"/>
                <a:ea typeface="Heebo"/>
                <a:cs typeface="Heebo"/>
              </a:rPr>
              <a:t>ARNES </a:t>
            </a:r>
            <a:r>
              <a:rPr lang="en-US" sz="1600">
                <a:solidFill>
                  <a:srgbClr val="4C4C4D"/>
                </a:solidFill>
                <a:latin typeface="Heebo"/>
                <a:ea typeface="Heebo"/>
                <a:cs typeface="Heebo"/>
              </a:rPr>
              <a:t>provides advanced internet services and coordinates </a:t>
            </a:r>
            <a:r>
              <a:rPr lang="en-US" sz="1600" b="1">
                <a:solidFill>
                  <a:srgbClr val="4C4C4D"/>
                </a:solidFill>
                <a:latin typeface="Heebo"/>
                <a:ea typeface="Heebo"/>
                <a:cs typeface="Heebo"/>
              </a:rPr>
              <a:t>SLING</a:t>
            </a:r>
            <a:r>
              <a:rPr lang="en-US" sz="1600">
                <a:solidFill>
                  <a:srgbClr val="4C4C4D"/>
                </a:solidFill>
                <a:latin typeface="Heebo"/>
                <a:ea typeface="Heebo"/>
                <a:cs typeface="Heebo"/>
              </a:rPr>
              <a:t>. Faculty of Information Studies (</a:t>
            </a:r>
            <a:r>
              <a:rPr lang="en-US" sz="1600" b="1">
                <a:solidFill>
                  <a:srgbClr val="4C4C4D"/>
                </a:solidFill>
                <a:latin typeface="Heebo"/>
                <a:ea typeface="Heebo"/>
                <a:cs typeface="Heebo"/>
              </a:rPr>
              <a:t>FIS</a:t>
            </a:r>
            <a:r>
              <a:rPr lang="en-US" sz="1600">
                <a:solidFill>
                  <a:srgbClr val="4C4C4D"/>
                </a:solidFill>
                <a:latin typeface="Heebo"/>
                <a:ea typeface="Heebo"/>
                <a:cs typeface="Heebo"/>
              </a:rPr>
              <a:t>) has experience in both AI and HPC infrastructure.</a:t>
            </a:r>
            <a:endParaRPr lang="en-US" sz="1600"/>
          </a:p>
        </p:txBody>
      </p:sp>
      <p:sp>
        <p:nvSpPr>
          <p:cNvPr id="2020062028" name="Shape 8"/>
          <p:cNvSpPr/>
          <p:nvPr/>
        </p:nvSpPr>
        <p:spPr bwMode="auto">
          <a:xfrm>
            <a:off x="119883" y="4891638"/>
            <a:ext cx="467082" cy="467082"/>
          </a:xfrm>
          <a:prstGeom prst="roundRect">
            <a:avLst>
              <a:gd name="adj" fmla="val 6668"/>
            </a:avLst>
          </a:prstGeom>
          <a:solidFill>
            <a:srgbClr val="F2EEEE"/>
          </a:solidFill>
          <a:ln/>
        </p:spPr>
      </p:sp>
      <p:pic>
        <p:nvPicPr>
          <p:cNvPr id="1344978820" name="Image 2" descr="preencoded.png"/>
          <p:cNvPicPr>
            <a:picLocks noChangeAspect="1"/>
          </p:cNvPicPr>
          <p:nvPr/>
        </p:nvPicPr>
        <p:blipFill>
          <a:blip r:embed="rId5"/>
          <a:stretch/>
        </p:blipFill>
        <p:spPr bwMode="auto">
          <a:xfrm>
            <a:off x="197691" y="4930512"/>
            <a:ext cx="311348" cy="389215"/>
          </a:xfrm>
          <a:prstGeom prst="rect">
            <a:avLst/>
          </a:prstGeom>
        </p:spPr>
      </p:pic>
      <p:sp>
        <p:nvSpPr>
          <p:cNvPr id="2000696385" name="Text 9"/>
          <p:cNvSpPr/>
          <p:nvPr/>
        </p:nvSpPr>
        <p:spPr bwMode="auto">
          <a:xfrm>
            <a:off x="794492" y="4891638"/>
            <a:ext cx="2595443" cy="324445"/>
          </a:xfrm>
          <a:prstGeom prst="rect">
            <a:avLst/>
          </a:prstGeom>
          <a:noFill/>
          <a:ln/>
        </p:spPr>
        <p:txBody>
          <a:bodyPr wrap="none" lIns="0" tIns="0" rIns="0" bIns="0" rtlCol="0" anchor="t"/>
          <a:lstStyle/>
          <a:p>
            <a:pPr marL="0" indent="0" algn="l">
              <a:lnSpc>
                <a:spcPts val="2550"/>
              </a:lnSpc>
              <a:buNone/>
              <a:defRPr/>
            </a:pPr>
            <a:r>
              <a:rPr lang="en-US" sz="2000">
                <a:solidFill>
                  <a:srgbClr val="4C4C4D"/>
                </a:solidFill>
                <a:latin typeface="Crimson Pro Semi Bold"/>
                <a:ea typeface="Crimson Pro Semi Bold"/>
                <a:cs typeface="Crimson Pro Semi Bold"/>
              </a:rPr>
              <a:t>Industry Connectors</a:t>
            </a:r>
            <a:endParaRPr lang="en-US" sz="2000"/>
          </a:p>
        </p:txBody>
      </p:sp>
      <p:sp>
        <p:nvSpPr>
          <p:cNvPr id="930560068" name="Text 10"/>
          <p:cNvSpPr/>
          <p:nvPr/>
        </p:nvSpPr>
        <p:spPr bwMode="auto">
          <a:xfrm>
            <a:off x="794492" y="5340623"/>
            <a:ext cx="5157492" cy="1328737"/>
          </a:xfrm>
          <a:prstGeom prst="rect">
            <a:avLst/>
          </a:prstGeom>
          <a:noFill/>
          <a:ln/>
        </p:spPr>
        <p:txBody>
          <a:bodyPr wrap="square" lIns="0" tIns="0" rIns="0" bIns="0" rtlCol="0" anchor="t"/>
          <a:lstStyle/>
          <a:p>
            <a:pPr marL="0" indent="0" algn="l">
              <a:lnSpc>
                <a:spcPts val="2600"/>
              </a:lnSpc>
              <a:buNone/>
              <a:defRPr/>
            </a:pPr>
            <a:r>
              <a:rPr lang="en-US" sz="1600" b="1">
                <a:solidFill>
                  <a:srgbClr val="4C4C4D"/>
                </a:solidFill>
                <a:latin typeface="Heebo"/>
                <a:ea typeface="Heebo"/>
                <a:cs typeface="Heebo"/>
              </a:rPr>
              <a:t>Technology Park Ljubljana</a:t>
            </a:r>
            <a:r>
              <a:rPr lang="en-US" sz="1600">
                <a:solidFill>
                  <a:srgbClr val="4C4C4D"/>
                </a:solidFill>
                <a:latin typeface="Heebo"/>
                <a:ea typeface="Heebo"/>
                <a:cs typeface="Heebo"/>
              </a:rPr>
              <a:t> (TPLJ) supports SMEs and startups in adopting advanced technologies, while the </a:t>
            </a:r>
            <a:r>
              <a:rPr lang="en-US" sz="1600" b="1">
                <a:solidFill>
                  <a:srgbClr val="4C4C4D"/>
                </a:solidFill>
                <a:latin typeface="Heebo"/>
                <a:ea typeface="Heebo"/>
                <a:cs typeface="Heebo"/>
              </a:rPr>
              <a:t>Chamber of Commerce and Industry</a:t>
            </a:r>
            <a:r>
              <a:rPr lang="en-US" sz="1600">
                <a:solidFill>
                  <a:srgbClr val="4C4C4D"/>
                </a:solidFill>
                <a:latin typeface="Heebo"/>
                <a:ea typeface="Heebo"/>
                <a:cs typeface="Heebo"/>
              </a:rPr>
              <a:t> of Slovenia (GZS) represents over 5,200 member companies.</a:t>
            </a:r>
            <a:endParaRPr lang="en-US" sz="1600"/>
          </a:p>
        </p:txBody>
      </p:sp>
      <p:sp>
        <p:nvSpPr>
          <p:cNvPr id="451131763" name="Shape 11"/>
          <p:cNvSpPr/>
          <p:nvPr/>
        </p:nvSpPr>
        <p:spPr bwMode="auto">
          <a:xfrm>
            <a:off x="6187677" y="4891638"/>
            <a:ext cx="467082" cy="467082"/>
          </a:xfrm>
          <a:prstGeom prst="roundRect">
            <a:avLst>
              <a:gd name="adj" fmla="val 6668"/>
            </a:avLst>
          </a:prstGeom>
          <a:solidFill>
            <a:srgbClr val="F2EEEE"/>
          </a:solidFill>
          <a:ln/>
        </p:spPr>
      </p:sp>
      <p:pic>
        <p:nvPicPr>
          <p:cNvPr id="773938107" name="Image 3" descr="preencoded.png"/>
          <p:cNvPicPr>
            <a:picLocks noChangeAspect="1"/>
          </p:cNvPicPr>
          <p:nvPr/>
        </p:nvPicPr>
        <p:blipFill>
          <a:blip r:embed="rId6"/>
          <a:stretch/>
        </p:blipFill>
        <p:spPr bwMode="auto">
          <a:xfrm>
            <a:off x="6240018" y="4930512"/>
            <a:ext cx="276369" cy="389215"/>
          </a:xfrm>
          <a:prstGeom prst="rect">
            <a:avLst/>
          </a:prstGeom>
        </p:spPr>
      </p:pic>
      <p:sp>
        <p:nvSpPr>
          <p:cNvPr id="1303571969" name="Text 12"/>
          <p:cNvSpPr/>
          <p:nvPr/>
        </p:nvSpPr>
        <p:spPr bwMode="auto">
          <a:xfrm>
            <a:off x="6836820" y="4891638"/>
            <a:ext cx="2303856" cy="324445"/>
          </a:xfrm>
          <a:prstGeom prst="rect">
            <a:avLst/>
          </a:prstGeom>
          <a:noFill/>
          <a:ln/>
        </p:spPr>
        <p:txBody>
          <a:bodyPr wrap="none" lIns="0" tIns="0" rIns="0" bIns="0" rtlCol="0" anchor="t"/>
          <a:lstStyle/>
          <a:p>
            <a:pPr marL="0" indent="0" algn="l">
              <a:lnSpc>
                <a:spcPts val="2550"/>
              </a:lnSpc>
              <a:buNone/>
              <a:defRPr/>
            </a:pPr>
            <a:r>
              <a:rPr lang="en-US" sz="2000">
                <a:solidFill>
                  <a:srgbClr val="4C4C4D"/>
                </a:solidFill>
                <a:latin typeface="Crimson Pro Semi Bold"/>
                <a:ea typeface="Crimson Pro Semi Bold"/>
                <a:cs typeface="Crimson Pro Semi Bold"/>
              </a:rPr>
              <a:t>Regional Expertise</a:t>
            </a:r>
            <a:endParaRPr lang="en-US" sz="2000"/>
          </a:p>
        </p:txBody>
      </p:sp>
      <p:sp>
        <p:nvSpPr>
          <p:cNvPr id="628505252" name="Text 13"/>
          <p:cNvSpPr/>
          <p:nvPr/>
        </p:nvSpPr>
        <p:spPr bwMode="auto">
          <a:xfrm>
            <a:off x="6836819" y="5340623"/>
            <a:ext cx="5157492" cy="1328737"/>
          </a:xfrm>
          <a:prstGeom prst="rect">
            <a:avLst/>
          </a:prstGeom>
          <a:noFill/>
          <a:ln/>
        </p:spPr>
        <p:txBody>
          <a:bodyPr wrap="square" lIns="0" tIns="0" rIns="0" bIns="0" rtlCol="0" anchor="t"/>
          <a:lstStyle/>
          <a:p>
            <a:pPr marL="0" indent="0" algn="l">
              <a:lnSpc>
                <a:spcPts val="2600"/>
              </a:lnSpc>
              <a:buNone/>
              <a:defRPr/>
            </a:pPr>
            <a:r>
              <a:rPr lang="en-US" sz="1600" b="1">
                <a:solidFill>
                  <a:srgbClr val="4C4C4D"/>
                </a:solidFill>
                <a:latin typeface="Heebo"/>
                <a:ea typeface="Heebo"/>
                <a:cs typeface="Heebo"/>
              </a:rPr>
              <a:t>University of Nova Gorica</a:t>
            </a:r>
            <a:r>
              <a:rPr lang="en-US" sz="1600">
                <a:solidFill>
                  <a:srgbClr val="4C4C4D"/>
                </a:solidFill>
                <a:latin typeface="Heebo"/>
                <a:ea typeface="Heebo"/>
                <a:cs typeface="Heebo"/>
              </a:rPr>
              <a:t> (UNG) and </a:t>
            </a:r>
            <a:r>
              <a:rPr lang="en-US" sz="1600" b="1">
                <a:solidFill>
                  <a:srgbClr val="4C4C4D"/>
                </a:solidFill>
                <a:latin typeface="Heebo"/>
                <a:ea typeface="Heebo"/>
                <a:cs typeface="Heebo"/>
              </a:rPr>
              <a:t>University of Primorska</a:t>
            </a:r>
            <a:r>
              <a:rPr lang="en-US" sz="1600">
                <a:solidFill>
                  <a:srgbClr val="4C4C4D"/>
                </a:solidFill>
                <a:latin typeface="Heebo"/>
                <a:ea typeface="Heebo"/>
                <a:cs typeface="Heebo"/>
              </a:rPr>
              <a:t> (UP) provide additional research capabilities and international connections, strengthening the consortium's regional coverage. Others through </a:t>
            </a:r>
            <a:r>
              <a:rPr lang="en-US" sz="1600" b="1">
                <a:solidFill>
                  <a:srgbClr val="4C4C4D"/>
                </a:solidFill>
                <a:latin typeface="Heebo"/>
                <a:ea typeface="Heebo"/>
                <a:cs typeface="Heebo"/>
              </a:rPr>
              <a:t>SLING</a:t>
            </a:r>
            <a:r>
              <a:rPr lang="en-US" sz="1600">
                <a:solidFill>
                  <a:srgbClr val="4C4C4D"/>
                </a:solidFill>
                <a:latin typeface="Heebo"/>
                <a:ea typeface="Heebo"/>
                <a:cs typeface="Heebo"/>
              </a:rPr>
              <a:t>.</a:t>
            </a:r>
            <a:endParaRPr lang="en-US" sz="1600"/>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874216631" name="Naslov 1"/>
          <p:cNvSpPr txBox="1"/>
          <p:nvPr/>
        </p:nvSpPr>
        <p:spPr bwMode="auto">
          <a:xfrm>
            <a:off x="119336" y="332656"/>
            <a:ext cx="11953328" cy="503791"/>
          </a:xfrm>
          <a:prstGeom prst="rect">
            <a:avLst/>
          </a:prstGeom>
        </p:spPr>
        <p:txBody>
          <a:bodyPr lIns="0" tIns="0" rIns="0" bIns="0"/>
          <a:lstStyle>
            <a:lvl1pPr algn="l" defTabSz="457178">
              <a:spcBef>
                <a:spcPts val="0"/>
              </a:spcBef>
              <a:buNone/>
              <a:defRPr lang="de-AT" sz="3000" b="1" i="0" cap="none">
                <a:solidFill>
                  <a:schemeClr val="tx1"/>
                </a:solidFill>
                <a:latin typeface="+mj-lt"/>
                <a:ea typeface="+mj-ea"/>
                <a:cs typeface="Arial"/>
              </a:defRPr>
            </a:lvl1pPr>
          </a:lstStyle>
          <a:p>
            <a:pPr marL="0" marR="0" lvl="0" indent="0" algn="ctr" defTabSz="457178">
              <a:lnSpc>
                <a:spcPct val="100000"/>
              </a:lnSpc>
              <a:spcBef>
                <a:spcPts val="0"/>
              </a:spcBef>
              <a:spcAft>
                <a:spcPts val="0"/>
              </a:spcAft>
              <a:buClrTx/>
              <a:buSzTx/>
              <a:buFontTx/>
              <a:buNone/>
              <a:defRPr/>
            </a:pPr>
            <a:r>
              <a:rPr lang="en-US" sz="3000" b="1" i="0" u="none" strike="noStrike" cap="none" spc="0">
                <a:ln>
                  <a:noFill/>
                </a:ln>
                <a:solidFill>
                  <a:schemeClr val="accent1"/>
                </a:solidFill>
                <a:latin typeface="Calibri"/>
                <a:ea typeface="Arial"/>
                <a:cs typeface="Arial"/>
              </a:rPr>
              <a:t>AI FACTORY WORK PACKAGES</a:t>
            </a:r>
            <a:endParaRPr/>
          </a:p>
        </p:txBody>
      </p:sp>
      <p:sp>
        <p:nvSpPr>
          <p:cNvPr id="1049967363" name="Text 1"/>
          <p:cNvSpPr/>
          <p:nvPr/>
        </p:nvSpPr>
        <p:spPr bwMode="auto">
          <a:xfrm>
            <a:off x="119337" y="1340768"/>
            <a:ext cx="11953328" cy="650558"/>
          </a:xfrm>
          <a:prstGeom prst="rect">
            <a:avLst/>
          </a:prstGeom>
          <a:noFill/>
          <a:ln/>
        </p:spPr>
        <p:txBody>
          <a:bodyPr wrap="square" lIns="0" tIns="0" rIns="0" bIns="0" rtlCol="0" anchor="t"/>
          <a:lstStyle/>
          <a:p>
            <a:pPr marL="0" indent="0" algn="l">
              <a:lnSpc>
                <a:spcPts val="2550"/>
              </a:lnSpc>
              <a:buNone/>
              <a:defRPr/>
            </a:pPr>
            <a:r>
              <a:rPr lang="en-US" sz="2400">
                <a:solidFill>
                  <a:srgbClr val="4C4C4D"/>
                </a:solidFill>
                <a:latin typeface="Heebo"/>
                <a:ea typeface="Heebo"/>
                <a:cs typeface="Heebo"/>
              </a:rPr>
              <a:t>The SLAIF implementation is organized into seven interconnected work packages, each with specific objectives and responsibilities to comprehensively develop the AI Factory.</a:t>
            </a:r>
            <a:endParaRPr lang="en-US" sz="2400"/>
          </a:p>
        </p:txBody>
      </p:sp>
      <p:sp>
        <p:nvSpPr>
          <p:cNvPr id="2133608961" name="Shape 2"/>
          <p:cNvSpPr/>
          <p:nvPr/>
        </p:nvSpPr>
        <p:spPr bwMode="auto">
          <a:xfrm>
            <a:off x="353558" y="1988840"/>
            <a:ext cx="5400600" cy="2139315"/>
          </a:xfrm>
          <a:prstGeom prst="roundRect">
            <a:avLst>
              <a:gd name="adj" fmla="val 1425"/>
            </a:avLst>
          </a:prstGeom>
          <a:solidFill>
            <a:srgbClr val="F2EEEE"/>
          </a:solidFill>
          <a:ln/>
        </p:spPr>
      </p:sp>
      <p:sp>
        <p:nvSpPr>
          <p:cNvPr id="1809292108" name="Text 3"/>
          <p:cNvSpPr/>
          <p:nvPr/>
        </p:nvSpPr>
        <p:spPr bwMode="auto">
          <a:xfrm>
            <a:off x="556796" y="2035932"/>
            <a:ext cx="3642646" cy="317900"/>
          </a:xfrm>
          <a:prstGeom prst="rect">
            <a:avLst/>
          </a:prstGeom>
          <a:noFill/>
          <a:ln/>
        </p:spPr>
        <p:txBody>
          <a:bodyPr wrap="none" lIns="0" tIns="0" rIns="0" bIns="0" rtlCol="0" anchor="t"/>
          <a:lstStyle/>
          <a:p>
            <a:pPr marL="0" indent="0" algn="l">
              <a:lnSpc>
                <a:spcPts val="2500"/>
              </a:lnSpc>
              <a:buNone/>
              <a:defRPr/>
            </a:pPr>
            <a:r>
              <a:rPr lang="en-US" sz="2000" b="1">
                <a:solidFill>
                  <a:srgbClr val="4C4C4D"/>
                </a:solidFill>
                <a:latin typeface="Crimson Pro Semi Bold"/>
                <a:ea typeface="Crimson Pro Semi Bold"/>
                <a:cs typeface="Crimson Pro Semi Bold"/>
              </a:rPr>
              <a:t>WP1</a:t>
            </a:r>
            <a:r>
              <a:rPr lang="en-US" sz="2000">
                <a:solidFill>
                  <a:srgbClr val="4C4C4D"/>
                </a:solidFill>
                <a:latin typeface="Crimson Pro Semi Bold"/>
                <a:ea typeface="Crimson Pro Semi Bold"/>
                <a:cs typeface="Crimson Pro Semi Bold"/>
              </a:rPr>
              <a:t>: Project Management (JSI)</a:t>
            </a:r>
            <a:endParaRPr lang="en-US" sz="2000"/>
          </a:p>
        </p:txBody>
      </p:sp>
      <p:sp>
        <p:nvSpPr>
          <p:cNvPr id="1213124891" name="Text 4"/>
          <p:cNvSpPr/>
          <p:nvPr/>
        </p:nvSpPr>
        <p:spPr bwMode="auto">
          <a:xfrm>
            <a:off x="556796" y="2787687"/>
            <a:ext cx="5516863" cy="975836"/>
          </a:xfrm>
          <a:prstGeom prst="rect">
            <a:avLst/>
          </a:prstGeom>
          <a:noFill/>
          <a:ln/>
        </p:spPr>
        <p:txBody>
          <a:bodyPr wrap="square" lIns="0" tIns="0" rIns="0" bIns="0" rtlCol="0" anchor="t"/>
          <a:lstStyle/>
          <a:p>
            <a:pPr marL="0" indent="0" algn="l">
              <a:lnSpc>
                <a:spcPts val="2550"/>
              </a:lnSpc>
              <a:buNone/>
              <a:defRPr/>
            </a:pPr>
            <a:r>
              <a:rPr lang="en-US">
                <a:solidFill>
                  <a:srgbClr val="4C4C4D"/>
                </a:solidFill>
                <a:latin typeface="Heebo"/>
                <a:ea typeface="Heebo"/>
                <a:cs typeface="Heebo"/>
              </a:rPr>
              <a:t>Ensures smooth coordination across consortium partners and stakeholders, establishes inclusive policies for service access, and maintains quality assurance to meet project milestones effectively.</a:t>
            </a:r>
            <a:endParaRPr lang="en-US"/>
          </a:p>
        </p:txBody>
      </p:sp>
      <p:sp>
        <p:nvSpPr>
          <p:cNvPr id="166153237" name="Shape 5"/>
          <p:cNvSpPr/>
          <p:nvPr/>
        </p:nvSpPr>
        <p:spPr bwMode="auto">
          <a:xfrm>
            <a:off x="5970181" y="1988840"/>
            <a:ext cx="5884747" cy="2139315"/>
          </a:xfrm>
          <a:prstGeom prst="roundRect">
            <a:avLst>
              <a:gd name="adj" fmla="val 1425"/>
            </a:avLst>
          </a:prstGeom>
          <a:solidFill>
            <a:srgbClr val="F2EEEE"/>
          </a:solidFill>
          <a:ln/>
        </p:spPr>
      </p:sp>
      <p:sp>
        <p:nvSpPr>
          <p:cNvPr id="1812467030" name="Text 6"/>
          <p:cNvSpPr/>
          <p:nvPr/>
        </p:nvSpPr>
        <p:spPr bwMode="auto">
          <a:xfrm>
            <a:off x="6169156" y="2034268"/>
            <a:ext cx="5516863" cy="635079"/>
          </a:xfrm>
          <a:prstGeom prst="rect">
            <a:avLst/>
          </a:prstGeom>
          <a:noFill/>
          <a:ln/>
        </p:spPr>
        <p:txBody>
          <a:bodyPr wrap="square" lIns="0" tIns="0" rIns="0" bIns="0" rtlCol="0" anchor="t"/>
          <a:lstStyle/>
          <a:p>
            <a:pPr marL="0" indent="0" algn="l">
              <a:lnSpc>
                <a:spcPts val="2500"/>
              </a:lnSpc>
              <a:buNone/>
              <a:defRPr/>
            </a:pPr>
            <a:r>
              <a:rPr lang="en-US" sz="2000" b="1">
                <a:solidFill>
                  <a:srgbClr val="4C4C4D"/>
                </a:solidFill>
                <a:latin typeface="Crimson Pro Semi Bold"/>
                <a:ea typeface="Crimson Pro Semi Bold"/>
                <a:cs typeface="Crimson Pro Semi Bold"/>
              </a:rPr>
              <a:t>WP2</a:t>
            </a:r>
            <a:r>
              <a:rPr lang="en-US" sz="2000">
                <a:solidFill>
                  <a:srgbClr val="4C4C4D"/>
                </a:solidFill>
                <a:latin typeface="Crimson Pro Semi Bold"/>
                <a:ea typeface="Crimson Pro Semi Bold"/>
                <a:cs typeface="Crimson Pro Semi Bold"/>
              </a:rPr>
              <a:t>: Workflow and Data Orchestration Infrastructure (JSI)</a:t>
            </a:r>
            <a:endParaRPr lang="en-US" sz="2000"/>
          </a:p>
        </p:txBody>
      </p:sp>
      <p:sp>
        <p:nvSpPr>
          <p:cNvPr id="95541809" name="Text 7"/>
          <p:cNvSpPr/>
          <p:nvPr/>
        </p:nvSpPr>
        <p:spPr bwMode="auto">
          <a:xfrm>
            <a:off x="6169156" y="2791268"/>
            <a:ext cx="5516863" cy="975836"/>
          </a:xfrm>
          <a:prstGeom prst="rect">
            <a:avLst/>
          </a:prstGeom>
          <a:noFill/>
          <a:ln/>
        </p:spPr>
        <p:txBody>
          <a:bodyPr wrap="square" lIns="0" tIns="0" rIns="0" bIns="0" rtlCol="0" anchor="t"/>
          <a:lstStyle/>
          <a:p>
            <a:pPr marL="0" indent="0" algn="l">
              <a:lnSpc>
                <a:spcPts val="2550"/>
              </a:lnSpc>
              <a:buNone/>
              <a:defRPr/>
            </a:pPr>
            <a:r>
              <a:rPr lang="en-US">
                <a:solidFill>
                  <a:srgbClr val="4C4C4D"/>
                </a:solidFill>
                <a:latin typeface="Heebo"/>
                <a:ea typeface="Heebo"/>
                <a:cs typeface="Heebo"/>
              </a:rPr>
              <a:t>Develops robust infrastructure integrating HPC and cloud resources for scalable execution of AI workflows and establishes a national data lake enabling automated data exchange.</a:t>
            </a:r>
            <a:endParaRPr lang="en-US"/>
          </a:p>
        </p:txBody>
      </p:sp>
      <p:sp>
        <p:nvSpPr>
          <p:cNvPr id="513004308" name="Shape 8"/>
          <p:cNvSpPr/>
          <p:nvPr/>
        </p:nvSpPr>
        <p:spPr bwMode="auto">
          <a:xfrm>
            <a:off x="353558" y="4331395"/>
            <a:ext cx="5400600" cy="1821775"/>
          </a:xfrm>
          <a:prstGeom prst="roundRect">
            <a:avLst>
              <a:gd name="adj" fmla="val 1674"/>
            </a:avLst>
          </a:prstGeom>
          <a:solidFill>
            <a:srgbClr val="F2EEEE"/>
          </a:solidFill>
          <a:ln/>
        </p:spPr>
      </p:sp>
      <p:sp>
        <p:nvSpPr>
          <p:cNvPr id="1449492465" name="Text 9"/>
          <p:cNvSpPr/>
          <p:nvPr/>
        </p:nvSpPr>
        <p:spPr bwMode="auto">
          <a:xfrm>
            <a:off x="556796" y="4374907"/>
            <a:ext cx="3134025" cy="317900"/>
          </a:xfrm>
          <a:prstGeom prst="rect">
            <a:avLst/>
          </a:prstGeom>
          <a:noFill/>
          <a:ln/>
        </p:spPr>
        <p:txBody>
          <a:bodyPr wrap="none" lIns="0" tIns="0" rIns="0" bIns="0" rtlCol="0" anchor="t"/>
          <a:lstStyle/>
          <a:p>
            <a:pPr marL="0" indent="0" algn="l">
              <a:lnSpc>
                <a:spcPts val="2500"/>
              </a:lnSpc>
              <a:buNone/>
              <a:defRPr/>
            </a:pPr>
            <a:r>
              <a:rPr lang="en-US" sz="2000" b="1">
                <a:solidFill>
                  <a:srgbClr val="4C4C4D"/>
                </a:solidFill>
                <a:latin typeface="Crimson Pro Semi Bold"/>
                <a:ea typeface="Crimson Pro Semi Bold"/>
                <a:cs typeface="Crimson Pro Semi Bold"/>
              </a:rPr>
              <a:t>WP3</a:t>
            </a:r>
            <a:r>
              <a:rPr lang="en-US" sz="2000">
                <a:solidFill>
                  <a:srgbClr val="4C4C4D"/>
                </a:solidFill>
                <a:latin typeface="Crimson Pro Semi Bold"/>
                <a:ea typeface="Crimson Pro Semi Bold"/>
                <a:cs typeface="Crimson Pro Semi Bold"/>
              </a:rPr>
              <a:t>: Core AI Platform (UL)</a:t>
            </a:r>
            <a:endParaRPr lang="en-US" sz="2000"/>
          </a:p>
        </p:txBody>
      </p:sp>
      <p:sp>
        <p:nvSpPr>
          <p:cNvPr id="268497086" name="Text 10"/>
          <p:cNvSpPr/>
          <p:nvPr/>
        </p:nvSpPr>
        <p:spPr bwMode="auto">
          <a:xfrm>
            <a:off x="556796" y="4814367"/>
            <a:ext cx="5197361" cy="975836"/>
          </a:xfrm>
          <a:prstGeom prst="rect">
            <a:avLst/>
          </a:prstGeom>
          <a:noFill/>
          <a:ln/>
        </p:spPr>
        <p:txBody>
          <a:bodyPr wrap="square" lIns="0" tIns="0" rIns="0" bIns="0" rtlCol="0" anchor="t"/>
          <a:lstStyle/>
          <a:p>
            <a:pPr marL="0" indent="0" algn="l">
              <a:lnSpc>
                <a:spcPts val="2550"/>
              </a:lnSpc>
              <a:buNone/>
              <a:defRPr/>
            </a:pPr>
            <a:r>
              <a:rPr lang="en-US">
                <a:solidFill>
                  <a:srgbClr val="4C4C4D"/>
                </a:solidFill>
                <a:latin typeface="Heebo"/>
                <a:ea typeface="Heebo"/>
                <a:cs typeface="Heebo"/>
              </a:rPr>
              <a:t>Delivers core AI platform workflows as generic horizontal services, maintains a semantic catalogue of AI components, and supports development and deployment of AI workflows.</a:t>
            </a:r>
            <a:endParaRPr lang="en-US"/>
          </a:p>
        </p:txBody>
      </p:sp>
      <p:sp>
        <p:nvSpPr>
          <p:cNvPr id="883444223" name="Shape 11"/>
          <p:cNvSpPr/>
          <p:nvPr/>
        </p:nvSpPr>
        <p:spPr bwMode="auto">
          <a:xfrm>
            <a:off x="5970181" y="4331395"/>
            <a:ext cx="5884747" cy="1821775"/>
          </a:xfrm>
          <a:prstGeom prst="roundRect">
            <a:avLst>
              <a:gd name="adj" fmla="val 1674"/>
            </a:avLst>
          </a:prstGeom>
          <a:solidFill>
            <a:srgbClr val="F2EEEE"/>
          </a:solidFill>
          <a:ln/>
        </p:spPr>
      </p:sp>
      <p:sp>
        <p:nvSpPr>
          <p:cNvPr id="949571149" name="Text 12"/>
          <p:cNvSpPr/>
          <p:nvPr/>
        </p:nvSpPr>
        <p:spPr bwMode="auto">
          <a:xfrm>
            <a:off x="6173421" y="4378487"/>
            <a:ext cx="4107484" cy="317900"/>
          </a:xfrm>
          <a:prstGeom prst="rect">
            <a:avLst/>
          </a:prstGeom>
          <a:noFill/>
          <a:ln/>
        </p:spPr>
        <p:txBody>
          <a:bodyPr wrap="none" lIns="0" tIns="0" rIns="0" bIns="0" rtlCol="0" anchor="t"/>
          <a:lstStyle/>
          <a:p>
            <a:pPr marL="0" indent="0" algn="l">
              <a:lnSpc>
                <a:spcPts val="2500"/>
              </a:lnSpc>
              <a:buNone/>
              <a:defRPr/>
            </a:pPr>
            <a:r>
              <a:rPr lang="en-US" sz="2000" b="1">
                <a:solidFill>
                  <a:srgbClr val="4C4C4D"/>
                </a:solidFill>
                <a:latin typeface="Crimson Pro Semi Bold"/>
                <a:ea typeface="Crimson Pro Semi Bold"/>
                <a:cs typeface="Crimson Pro Semi Bold"/>
              </a:rPr>
              <a:t>WP4</a:t>
            </a:r>
            <a:r>
              <a:rPr lang="en-US" sz="2000">
                <a:solidFill>
                  <a:srgbClr val="4C4C4D"/>
                </a:solidFill>
                <a:latin typeface="Crimson Pro Semi Bold"/>
                <a:ea typeface="Crimson Pro Semi Bold"/>
                <a:cs typeface="Crimson Pro Semi Bold"/>
              </a:rPr>
              <a:t>: User-Centric AI Services (UM)</a:t>
            </a:r>
            <a:endParaRPr lang="en-US" sz="2000"/>
          </a:p>
        </p:txBody>
      </p:sp>
      <p:sp>
        <p:nvSpPr>
          <p:cNvPr id="66010806" name="Text 13"/>
          <p:cNvSpPr/>
          <p:nvPr/>
        </p:nvSpPr>
        <p:spPr bwMode="auto">
          <a:xfrm>
            <a:off x="6173419" y="5130241"/>
            <a:ext cx="5516863" cy="975836"/>
          </a:xfrm>
          <a:prstGeom prst="rect">
            <a:avLst/>
          </a:prstGeom>
          <a:noFill/>
          <a:ln/>
        </p:spPr>
        <p:txBody>
          <a:bodyPr wrap="square" lIns="0" tIns="0" rIns="0" bIns="0" rtlCol="0" anchor="t"/>
          <a:lstStyle/>
          <a:p>
            <a:pPr marL="0" indent="0" algn="l">
              <a:lnSpc>
                <a:spcPts val="2550"/>
              </a:lnSpc>
              <a:buNone/>
              <a:defRPr/>
            </a:pPr>
            <a:r>
              <a:rPr lang="en-US">
                <a:solidFill>
                  <a:srgbClr val="4C4C4D"/>
                </a:solidFill>
                <a:latin typeface="Heebo"/>
                <a:ea typeface="Heebo"/>
                <a:cs typeface="Heebo"/>
              </a:rPr>
              <a:t>Focuses on making HPC/AI clusters more user-friendly for first-time users, providing libraries, tools, and interfaces for seamless connection to services. </a:t>
            </a:r>
            <a:br>
              <a:rPr lang="en-US">
                <a:solidFill>
                  <a:srgbClr val="4C4C4D"/>
                </a:solidFill>
                <a:latin typeface="Heebo"/>
                <a:ea typeface="Heebo"/>
                <a:cs typeface="Heebo"/>
              </a:rPr>
            </a:br>
            <a:br>
              <a:rPr lang="en-US">
                <a:solidFill>
                  <a:srgbClr val="4C4C4D"/>
                </a:solidFill>
                <a:latin typeface="Heebo"/>
                <a:ea typeface="Heebo"/>
                <a:cs typeface="Heebo"/>
              </a:rPr>
            </a:br>
            <a:endParaRPr lang="en-US"/>
          </a:p>
        </p:txBody>
      </p:sp>
      <p:sp>
        <p:nvSpPr>
          <p:cNvPr id="1919115632" name="Text 14"/>
          <p:cNvSpPr/>
          <p:nvPr/>
        </p:nvSpPr>
        <p:spPr bwMode="auto">
          <a:xfrm>
            <a:off x="119337" y="6237312"/>
            <a:ext cx="11953328" cy="650558"/>
          </a:xfrm>
          <a:prstGeom prst="rect">
            <a:avLst/>
          </a:prstGeom>
          <a:noFill/>
          <a:ln/>
        </p:spPr>
        <p:txBody>
          <a:bodyPr wrap="square" lIns="0" tIns="0" rIns="0" bIns="0" rtlCol="0" anchor="t"/>
          <a:lstStyle/>
          <a:p>
            <a:pPr marL="0" indent="0" algn="ctr">
              <a:lnSpc>
                <a:spcPts val="2550"/>
              </a:lnSpc>
              <a:buNone/>
              <a:defRPr/>
            </a:pPr>
            <a:r>
              <a:rPr lang="en-US" sz="2400">
                <a:solidFill>
                  <a:srgbClr val="4C4C4D"/>
                </a:solidFill>
                <a:latin typeface="Heebo"/>
                <a:ea typeface="Heebo"/>
                <a:cs typeface="Heebo"/>
              </a:rPr>
              <a:t>Complemented by </a:t>
            </a:r>
            <a:r>
              <a:rPr lang="en-US" sz="2400" b="1">
                <a:solidFill>
                  <a:srgbClr val="4C4C4D"/>
                </a:solidFill>
                <a:latin typeface="Heebo"/>
                <a:ea typeface="Heebo"/>
                <a:cs typeface="Heebo"/>
              </a:rPr>
              <a:t>WP5</a:t>
            </a:r>
            <a:r>
              <a:rPr lang="en-US" sz="2400">
                <a:solidFill>
                  <a:srgbClr val="4C4C4D"/>
                </a:solidFill>
                <a:latin typeface="Heebo"/>
                <a:ea typeface="Heebo"/>
                <a:cs typeface="Heebo"/>
              </a:rPr>
              <a:t> (Vertical Services for Sectorial Applications), </a:t>
            </a:r>
            <a:br>
              <a:rPr lang="en-US" sz="2400">
                <a:solidFill>
                  <a:srgbClr val="4C4C4D"/>
                </a:solidFill>
                <a:latin typeface="Heebo"/>
                <a:ea typeface="Heebo"/>
                <a:cs typeface="Heebo"/>
              </a:rPr>
            </a:br>
            <a:r>
              <a:rPr lang="en-US" sz="2400" b="1">
                <a:solidFill>
                  <a:srgbClr val="4C4C4D"/>
                </a:solidFill>
                <a:latin typeface="Heebo"/>
                <a:ea typeface="Heebo"/>
                <a:cs typeface="Heebo"/>
              </a:rPr>
              <a:t>WP6</a:t>
            </a:r>
            <a:r>
              <a:rPr lang="en-US" sz="2400">
                <a:solidFill>
                  <a:srgbClr val="4C4C4D"/>
                </a:solidFill>
                <a:latin typeface="Heebo"/>
                <a:ea typeface="Heebo"/>
                <a:cs typeface="Heebo"/>
              </a:rPr>
              <a:t> (AI Skills and Training), and </a:t>
            </a:r>
            <a:r>
              <a:rPr lang="en-US" sz="2400" b="1">
                <a:solidFill>
                  <a:srgbClr val="4C4C4D"/>
                </a:solidFill>
                <a:latin typeface="Heebo"/>
                <a:ea typeface="Heebo"/>
                <a:cs typeface="Heebo"/>
              </a:rPr>
              <a:t>WP7</a:t>
            </a:r>
            <a:r>
              <a:rPr lang="en-US" sz="2400">
                <a:solidFill>
                  <a:srgbClr val="4C4C4D"/>
                </a:solidFill>
                <a:latin typeface="Heebo"/>
                <a:ea typeface="Heebo"/>
                <a:cs typeface="Heebo"/>
              </a:rPr>
              <a:t> (Outreach and Dissemination).</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theme/_rels/theme1.xml.rels><?xml version="1.0" encoding="UTF-8" standalone="yes"?><Relationships xmlns="http://schemas.openxmlformats.org/package/2006/relationships"></Relationships>
</file>

<file path=ppt/theme/_rels/theme2.xml.rels><?xml version="1.0" encoding="UTF-8" standalone="yes"?><Relationships xmlns="http://schemas.openxmlformats.org/package/2006/relationships"></Relationships>
</file>

<file path=ppt/theme/theme1.xml><?xml version="1.0" encoding="utf-8"?>
<a:theme xmlns:a="http://schemas.openxmlformats.org/drawingml/2006/main" xmlns:r="http://schemas.openxmlformats.org/officeDocument/2006/relationships" xmlns:p="http://schemas.openxmlformats.org/presentationml/2006/main" name="Office Theme">
  <a:themeElements>
    <a:clrScheme name="Štefanovi dnevi">
      <a:dk1>
        <a:sysClr val="windowText" lastClr="000000"/>
      </a:dk1>
      <a:lt1>
        <a:sysClr val="window" lastClr="FFFFFF"/>
      </a:lt1>
      <a:dk2>
        <a:srgbClr val="002E3A"/>
      </a:dk2>
      <a:lt2>
        <a:srgbClr val="E8E8E8"/>
      </a:lt2>
      <a:accent1>
        <a:srgbClr val="2DBCBB"/>
      </a:accent1>
      <a:accent2>
        <a:srgbClr val="1F4864"/>
      </a:accent2>
      <a:accent3>
        <a:srgbClr val="177D87"/>
      </a:accent3>
      <a:accent4>
        <a:srgbClr val="C5DEE0"/>
      </a:accent4>
      <a:accent5>
        <a:srgbClr val="A6CCD1"/>
      </a:accent5>
      <a:accent6>
        <a:srgbClr val="3F3F3F"/>
      </a:accent6>
      <a:hlink>
        <a:srgbClr val="2DBCBB"/>
      </a:hlink>
      <a:folHlink>
        <a:srgbClr val="2DBCBB"/>
      </a:folHlink>
    </a:clrScheme>
    <a:fontScheme name="Office 2007 - 2010">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bwMode="auto"/>
      <a:bodyPr/>
      <a:lstStyle/>
      <a:style>
        <a:lnRef idx="2">
          <a:schemeClr val="accent1"/>
        </a:lnRef>
        <a:fillRef idx="0">
          <a:schemeClr val="accent1"/>
        </a:fillRef>
        <a:effectRef idx="1">
          <a:schemeClr val="accent1"/>
        </a:effectRef>
        <a:fontRef idx="minor">
          <a:schemeClr val="tx1"/>
        </a:fontRef>
      </a:style>
    </a:lnDef>
  </a:objectDefaults>
</a:theme>
</file>

<file path=ppt/theme/theme2.xml><?xml version="1.0" encoding="utf-8"?>
<a:theme xmlns:a="http://schemas.openxmlformats.org/drawingml/2006/main" xmlns:r="http://schemas.openxmlformats.org/officeDocument/2006/relationships" xmlns:p="http://schemas.openxmlformats.org/presentationml/2006/main" name="Office Theme">
  <a:themeElements>
    <a:clrScheme name="Štefanovi dnevi">
      <a:dk1>
        <a:sysClr val="windowText" lastClr="000000"/>
      </a:dk1>
      <a:lt1>
        <a:sysClr val="window" lastClr="FFFFFF"/>
      </a:lt1>
      <a:dk2>
        <a:srgbClr val="002E3A"/>
      </a:dk2>
      <a:lt2>
        <a:srgbClr val="E8E8E8"/>
      </a:lt2>
      <a:accent1>
        <a:srgbClr val="2DBCBB"/>
      </a:accent1>
      <a:accent2>
        <a:srgbClr val="1F4864"/>
      </a:accent2>
      <a:accent3>
        <a:srgbClr val="177D87"/>
      </a:accent3>
      <a:accent4>
        <a:srgbClr val="C5DEE0"/>
      </a:accent4>
      <a:accent5>
        <a:srgbClr val="A6CCD1"/>
      </a:accent5>
      <a:accent6>
        <a:srgbClr val="3F3F3F"/>
      </a:accent6>
      <a:hlink>
        <a:srgbClr val="2DBCBB"/>
      </a:hlink>
      <a:folHlink>
        <a:srgbClr val="2DBCBB"/>
      </a:folHlink>
    </a:clrScheme>
    <a:fontScheme name="">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bwMode="auto"/>
      <a:bodyPr/>
      <a:lstStyle/>
      <a:style>
        <a:lnRef idx="2">
          <a:schemeClr val="accent1"/>
        </a:lnRef>
        <a:fillRef idx="0">
          <a:schemeClr val="accent1"/>
        </a:fillRef>
        <a:effectRef idx="1">
          <a:schemeClr val="accent1"/>
        </a:effectRef>
        <a:fontRef idx="minor">
          <a:schemeClr val="tx1"/>
        </a:fontRef>
      </a:style>
    </a:lnDef>
  </a:objectDefaults>
</a:theme>
</file>

<file path=docProps/app.xml><?xml version="1.0" encoding="utf-8"?>
<Properties xmlns="http://schemas.openxmlformats.org/officeDocument/2006/extended-properties" xmlns:vt="http://schemas.openxmlformats.org/officeDocument/2006/docPropsVTypes">
  <Template/>
  <TotalTime>0</TotalTime>
  <Words>0</Words>
  <Application>ONLYOFFICE/8.3.3.18</Application>
  <DocSecurity>0</DocSecurity>
  <PresentationFormat>On-screen Show (4:3)</PresentationFormat>
  <Paragraphs>0</Paragraphs>
  <Slides>24</Slides>
  <Notes>24</Notes>
  <HiddenSlides>0</HiddenSlides>
  <MMClips>2</MMClips>
  <ScaleCrop>0</ScaleCrop>
  <HeadingPairs>
    <vt:vector size="4" baseType="variant">
      <vt:variant>
        <vt:lpstr>Theme</vt:lpstr>
      </vt:variant>
      <vt:variant>
        <vt:i4>1</vt:i4>
      </vt:variant>
      <vt:variant>
        <vt:lpstr>Slide Titles</vt:lpstr>
      </vt:variant>
      <vt:variant>
        <vt:i4>24</vt:i4>
      </vt:variant>
    </vt:vector>
  </HeadingPairs>
  <TitlesOfParts>
    <vt:vector size="25" baseType="lpstr">
      <vt:lpstr>Theme 1</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Manager/>
  <Company/>
  <LinksUpToDate>0</LinksUpToDate>
  <SharedDoc>0</SharedDoc>
  <HyperlinkBase/>
  <HyperlinksChanged>0</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Naslov predavanja</dc:title>
  <dc:subject/>
  <dc:creator>Žitnik, Manca</dc:creator>
  <cp:keywords/>
  <dc:description/>
  <dc:identifier/>
  <dc:language/>
  <cp:lastModifiedBy>Jan Jona Javoršek</cp:lastModifiedBy>
  <cp:revision>34</cp:revision>
  <dcterms:created xsi:type="dcterms:W3CDTF">2025-03-11T13:46:59Z</dcterms:created>
  <dcterms:modified xsi:type="dcterms:W3CDTF">2025-05-21T11:47:19Z</dcterms:modified>
  <cp:category/>
  <cp:contentStatus/>
  <cp:version/>
</cp:coreProperties>
</file>